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9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5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09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5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5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14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83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390E-F67A-46BE-8653-4229FDA846CD}" type="datetimeFigureOut">
              <a:rPr lang="pt-BR" smtClean="0"/>
              <a:t>24/03/2021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A507-EE60-415C-83B2-90C81BBBA3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33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618309" y="3492581"/>
            <a:ext cx="8094176" cy="1173981"/>
            <a:chOff x="890829" y="2520909"/>
            <a:chExt cx="8094176" cy="1173981"/>
          </a:xfrm>
        </p:grpSpPr>
        <p:sp>
          <p:nvSpPr>
            <p:cNvPr id="21" name="TextBox 20"/>
            <p:cNvSpPr txBox="1"/>
            <p:nvPr/>
          </p:nvSpPr>
          <p:spPr>
            <a:xfrm>
              <a:off x="890829" y="2520909"/>
              <a:ext cx="3215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Medição de querosene - </a:t>
              </a:r>
              <a:r>
                <a:rPr lang="pt-BR" dirty="0" err="1" smtClean="0"/>
                <a:t>Coriolis</a:t>
              </a:r>
              <a:endParaRPr lang="pt-BR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974677" y="3065976"/>
              <a:ext cx="4955178" cy="369332"/>
              <a:chOff x="890829" y="4090797"/>
              <a:chExt cx="4955178" cy="36933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890829" y="4249338"/>
                <a:ext cx="4955178" cy="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3773367" y="4136126"/>
                <a:ext cx="731520" cy="2786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510624" y="4249338"/>
                <a:ext cx="4180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700340" y="4090797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>
                    <a:solidFill>
                      <a:schemeClr val="bg1"/>
                    </a:solidFill>
                  </a:rPr>
                  <a:t>Coriolis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963131" y="2771560"/>
              <a:ext cx="3021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Vazão mássica,  </a:t>
              </a:r>
              <a:r>
                <a:rPr lang="pt-BR" dirty="0" err="1" smtClean="0"/>
                <a:t>mk</a:t>
              </a:r>
              <a:endParaRPr lang="pt-BR" dirty="0" smtClean="0"/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Densidade,        </a:t>
              </a:r>
              <a:r>
                <a:rPr lang="pt-BR" dirty="0" err="1" smtClean="0"/>
                <a:t>rhok</a:t>
              </a:r>
              <a:endParaRPr lang="pt-BR" dirty="0" smtClean="0"/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Temperatura,    </a:t>
              </a:r>
              <a:r>
                <a:rPr lang="pt-BR" dirty="0" err="1" smtClean="0"/>
                <a:t>Tk</a:t>
              </a:r>
              <a:endParaRPr lang="pt-BR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40229" y="5200736"/>
            <a:ext cx="8094176" cy="1173981"/>
            <a:chOff x="890829" y="4497420"/>
            <a:chExt cx="8094176" cy="1173981"/>
          </a:xfrm>
        </p:grpSpPr>
        <p:sp>
          <p:nvSpPr>
            <p:cNvPr id="36" name="TextBox 35"/>
            <p:cNvSpPr txBox="1"/>
            <p:nvPr/>
          </p:nvSpPr>
          <p:spPr>
            <a:xfrm>
              <a:off x="890829" y="4497420"/>
              <a:ext cx="266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Medição de água - </a:t>
              </a:r>
              <a:r>
                <a:rPr lang="pt-BR" dirty="0" err="1" smtClean="0"/>
                <a:t>Coriolis</a:t>
              </a:r>
              <a:endParaRPr lang="pt-BR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974677" y="5042487"/>
              <a:ext cx="4955178" cy="369332"/>
              <a:chOff x="890829" y="4090797"/>
              <a:chExt cx="4955178" cy="3693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90829" y="4249338"/>
                <a:ext cx="4955178" cy="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773367" y="4136126"/>
                <a:ext cx="731520" cy="2786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2510624" y="4249338"/>
                <a:ext cx="4180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700340" y="4090797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>
                    <a:solidFill>
                      <a:schemeClr val="bg1"/>
                    </a:solidFill>
                  </a:rPr>
                  <a:t>Coriolis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963131" y="4748071"/>
              <a:ext cx="3021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Vazão mássica, </a:t>
              </a:r>
              <a:r>
                <a:rPr lang="pt-BR" dirty="0" err="1" smtClean="0"/>
                <a:t>mw</a:t>
              </a:r>
              <a:endParaRPr lang="pt-BR" dirty="0" smtClean="0"/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Densidade,       </a:t>
              </a:r>
              <a:r>
                <a:rPr lang="pt-BR" dirty="0" err="1" smtClean="0"/>
                <a:t>rhow</a:t>
              </a:r>
              <a:endParaRPr lang="pt-BR" dirty="0" smtClean="0"/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Temperatura,   </a:t>
              </a:r>
              <a:r>
                <a:rPr lang="pt-BR" dirty="0" err="1" smtClean="0"/>
                <a:t>Tw</a:t>
              </a:r>
              <a:endParaRPr lang="pt-BR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18309" y="1444641"/>
            <a:ext cx="8177349" cy="1620315"/>
            <a:chOff x="966651" y="504687"/>
            <a:chExt cx="8177349" cy="1620315"/>
          </a:xfrm>
        </p:grpSpPr>
        <p:sp>
          <p:nvSpPr>
            <p:cNvPr id="4" name="TextBox 3"/>
            <p:cNvSpPr txBox="1"/>
            <p:nvPr/>
          </p:nvSpPr>
          <p:spPr>
            <a:xfrm>
              <a:off x="966651" y="504687"/>
              <a:ext cx="446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Medição de ar </a:t>
              </a:r>
              <a:r>
                <a:rPr lang="pt-BR" dirty="0" smtClean="0"/>
                <a:t> </a:t>
              </a:r>
              <a:r>
                <a:rPr lang="pt-BR" dirty="0"/>
                <a:t>– </a:t>
              </a:r>
              <a:r>
                <a:rPr lang="pt-BR" dirty="0">
                  <a:solidFill>
                    <a:srgbClr val="FF0000"/>
                  </a:solidFill>
                </a:rPr>
                <a:t>E</a:t>
              </a:r>
              <a:r>
                <a:rPr lang="pt-BR" dirty="0"/>
                <a:t>lemento de </a:t>
              </a:r>
              <a:r>
                <a:rPr lang="pt-BR" dirty="0">
                  <a:solidFill>
                    <a:srgbClr val="FF0000"/>
                  </a:solidFill>
                </a:rPr>
                <a:t>F</a:t>
              </a:r>
              <a:r>
                <a:rPr lang="pt-BR" dirty="0"/>
                <a:t>luxo </a:t>
              </a:r>
              <a:r>
                <a:rPr lang="pt-BR" dirty="0">
                  <a:solidFill>
                    <a:srgbClr val="FF0000"/>
                  </a:solidFill>
                </a:rPr>
                <a:t>L</a:t>
              </a:r>
              <a:r>
                <a:rPr lang="pt-BR" dirty="0"/>
                <a:t>aminar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66651" y="951021"/>
              <a:ext cx="4955178" cy="914399"/>
              <a:chOff x="966651" y="951021"/>
              <a:chExt cx="4955178" cy="91439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66651" y="1654629"/>
                <a:ext cx="4955178" cy="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49829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741714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849189" y="1541417"/>
                <a:ext cx="731520" cy="2786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001589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393474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66651" y="95102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P</a:t>
                </a:r>
                <a:r>
                  <a:rPr lang="pt-BR" baseline="-25000" dirty="0" err="1" smtClean="0"/>
                  <a:t>L-man</a:t>
                </a:r>
                <a:endParaRPr lang="pt-BR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276" y="1024039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</a:t>
                </a:r>
                <a:r>
                  <a:rPr lang="pt-BR" baseline="-25000" dirty="0" smtClean="0"/>
                  <a:t>L</a:t>
                </a:r>
                <a:endParaRPr lang="pt-BR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2773" y="104402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ym typeface="Symbol" panose="05050102010706020507" pitchFamily="18" charset="2"/>
                  </a:rPr>
                  <a:t>P</a:t>
                </a:r>
                <a:r>
                  <a:rPr lang="pt-BR" baseline="-25000" dirty="0" smtClean="0">
                    <a:sym typeface="Symbol" panose="05050102010706020507" pitchFamily="18" charset="2"/>
                  </a:rPr>
                  <a:t>L</a:t>
                </a:r>
                <a:endParaRPr lang="pt-BR" baseline="-250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586446" y="1654629"/>
                <a:ext cx="4180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964720" y="1496088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FF0000"/>
                    </a:solidFill>
                  </a:rPr>
                  <a:t>EFL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122126" y="1201672"/>
              <a:ext cx="30218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 smtClean="0"/>
                <a:t>Vazão mássica, mar</a:t>
              </a:r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Densidade,       </a:t>
              </a:r>
              <a:r>
                <a:rPr lang="pt-BR" dirty="0" err="1" smtClean="0"/>
                <a:t>rhoar</a:t>
              </a:r>
              <a:endParaRPr lang="pt-BR" dirty="0" smtClean="0"/>
            </a:p>
            <a:p>
              <a:pPr marL="285750" indent="-285750">
                <a:buFontTx/>
                <a:buChar char="-"/>
              </a:pPr>
              <a:r>
                <a:rPr lang="pt-BR" dirty="0" smtClean="0"/>
                <a:t>Temperatura,   </a:t>
              </a:r>
              <a:r>
                <a:rPr lang="pt-BR" dirty="0" err="1" smtClean="0"/>
                <a:t>Tar</a:t>
              </a:r>
              <a:endParaRPr lang="pt-BR" dirty="0" smtClean="0"/>
            </a:p>
          </p:txBody>
        </p:sp>
      </p:grp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678145" y="1"/>
            <a:ext cx="7886700" cy="70637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Escoamento Trifásico</a:t>
            </a:r>
            <a:b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Medição das fases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4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609" y="2604631"/>
            <a:ext cx="7886700" cy="1325563"/>
          </a:xfrm>
        </p:spPr>
        <p:txBody>
          <a:bodyPr/>
          <a:lstStyle/>
          <a:p>
            <a:pPr algn="ctr"/>
            <a:r>
              <a:rPr lang="pt-BR" dirty="0" smtClean="0"/>
              <a:t>F I 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9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5165" y="400301"/>
            <a:ext cx="8153257" cy="1392872"/>
            <a:chOff x="938884" y="626437"/>
            <a:chExt cx="8153257" cy="1392872"/>
          </a:xfrm>
        </p:grpSpPr>
        <p:sp>
          <p:nvSpPr>
            <p:cNvPr id="4" name="TextBox 3"/>
            <p:cNvSpPr txBox="1"/>
            <p:nvPr/>
          </p:nvSpPr>
          <p:spPr>
            <a:xfrm>
              <a:off x="938884" y="626437"/>
              <a:ext cx="446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Medição de ar – </a:t>
              </a:r>
              <a:r>
                <a:rPr lang="pt-BR" dirty="0"/>
                <a:t>– </a:t>
              </a:r>
              <a:r>
                <a:rPr lang="pt-BR" dirty="0">
                  <a:solidFill>
                    <a:srgbClr val="FF0000"/>
                  </a:solidFill>
                </a:rPr>
                <a:t>E</a:t>
              </a:r>
              <a:r>
                <a:rPr lang="pt-BR" dirty="0"/>
                <a:t>lemento de </a:t>
              </a:r>
              <a:r>
                <a:rPr lang="pt-BR" dirty="0">
                  <a:solidFill>
                    <a:srgbClr val="FF0000"/>
                  </a:solidFill>
                </a:rPr>
                <a:t>F</a:t>
              </a:r>
              <a:r>
                <a:rPr lang="pt-BR" dirty="0"/>
                <a:t>luxo </a:t>
              </a:r>
              <a:r>
                <a:rPr lang="pt-BR" dirty="0">
                  <a:solidFill>
                    <a:srgbClr val="FF0000"/>
                  </a:solidFill>
                </a:rPr>
                <a:t>L</a:t>
              </a:r>
              <a:r>
                <a:rPr lang="pt-BR" dirty="0"/>
                <a:t>aminar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66651" y="951021"/>
              <a:ext cx="4955178" cy="914399"/>
              <a:chOff x="966651" y="951021"/>
              <a:chExt cx="4955178" cy="91439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66651" y="1654629"/>
                <a:ext cx="4955178" cy="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49829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741714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849189" y="1541417"/>
                <a:ext cx="731520" cy="2786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001589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393474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66651" y="95102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P</a:t>
                </a:r>
                <a:r>
                  <a:rPr lang="pt-BR" baseline="-25000" dirty="0" err="1" smtClean="0"/>
                  <a:t>L-man</a:t>
                </a:r>
                <a:endParaRPr lang="pt-BR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276" y="1024039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</a:t>
                </a:r>
                <a:r>
                  <a:rPr lang="pt-BR" baseline="-25000" dirty="0" smtClean="0"/>
                  <a:t>L</a:t>
                </a:r>
                <a:endParaRPr lang="pt-BR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2773" y="104402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ym typeface="Symbol" panose="05050102010706020507" pitchFamily="18" charset="2"/>
                  </a:rPr>
                  <a:t>P</a:t>
                </a:r>
                <a:r>
                  <a:rPr lang="pt-BR" baseline="-25000" dirty="0" smtClean="0">
                    <a:sym typeface="Symbol" panose="05050102010706020507" pitchFamily="18" charset="2"/>
                  </a:rPr>
                  <a:t>L</a:t>
                </a:r>
                <a:endParaRPr lang="pt-BR" baseline="-250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586446" y="1654629"/>
                <a:ext cx="4180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964720" y="1496088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FF0000"/>
                    </a:solidFill>
                  </a:rPr>
                  <a:t>EFL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070267" y="1003646"/>
              <a:ext cx="30218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1800"/>
                </a:lnSpc>
                <a:buFontTx/>
                <a:buChar char="-"/>
              </a:pPr>
              <a:r>
                <a:rPr lang="pt-BR" dirty="0" smtClean="0"/>
                <a:t>Vazão mássica, mar</a:t>
              </a:r>
            </a:p>
            <a:p>
              <a:pPr marL="285750" indent="-285750">
                <a:lnSpc>
                  <a:spcPts val="1800"/>
                </a:lnSpc>
                <a:buFontTx/>
                <a:buChar char="-"/>
              </a:pPr>
              <a:r>
                <a:rPr lang="pt-BR" dirty="0" smtClean="0"/>
                <a:t>Densidade,       </a:t>
              </a:r>
              <a:r>
                <a:rPr lang="pt-BR" dirty="0" err="1" smtClean="0"/>
                <a:t>rhoar</a:t>
              </a:r>
              <a:endParaRPr lang="pt-BR" dirty="0" smtClean="0"/>
            </a:p>
            <a:p>
              <a:pPr marL="285750" indent="-285750">
                <a:lnSpc>
                  <a:spcPts val="1800"/>
                </a:lnSpc>
                <a:buFontTx/>
                <a:buChar char="-"/>
              </a:pPr>
              <a:r>
                <a:rPr lang="pt-BR" dirty="0" smtClean="0"/>
                <a:t>Temperatura,   </a:t>
              </a:r>
              <a:r>
                <a:rPr lang="pt-BR" dirty="0" err="1" smtClean="0"/>
                <a:t>Tar</a:t>
              </a:r>
              <a:endParaRPr lang="pt-BR" dirty="0" smtClean="0"/>
            </a:p>
            <a:p>
              <a:pPr marL="285750" indent="-285750">
                <a:lnSpc>
                  <a:spcPts val="1800"/>
                </a:lnSpc>
                <a:buFontTx/>
                <a:buChar char="-"/>
              </a:pPr>
              <a:r>
                <a:rPr lang="pt-BR" dirty="0" smtClean="0"/>
                <a:t>Pressão absoluta </a:t>
              </a:r>
              <a:r>
                <a:rPr lang="pt-BR" dirty="0" err="1" smtClean="0"/>
                <a:t>P</a:t>
              </a:r>
              <a:r>
                <a:rPr lang="pt-BR" baseline="-25000" dirty="0" err="1" smtClean="0"/>
                <a:t>L</a:t>
              </a:r>
              <a:r>
                <a:rPr lang="pt-BR" dirty="0" err="1" smtClean="0"/>
                <a:t>+P</a:t>
              </a:r>
              <a:r>
                <a:rPr lang="pt-BR" baseline="-25000" dirty="0" err="1" smtClean="0"/>
                <a:t>Barom</a:t>
              </a:r>
              <a:r>
                <a:rPr lang="pt-BR" dirty="0" smtClean="0"/>
                <a:t> </a:t>
              </a:r>
            </a:p>
          </p:txBody>
        </p:sp>
      </p:grp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678145" y="1"/>
            <a:ext cx="7886700" cy="496666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Medidas de ar EFL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-33114" y="1918638"/>
            <a:ext cx="9100323" cy="700810"/>
            <a:chOff x="-25893" y="1817229"/>
            <a:chExt cx="9100323" cy="700810"/>
          </a:xfrm>
        </p:grpSpPr>
        <p:grpSp>
          <p:nvGrpSpPr>
            <p:cNvPr id="7" name="Group 6"/>
            <p:cNvGrpSpPr/>
            <p:nvPr/>
          </p:nvGrpSpPr>
          <p:grpSpPr>
            <a:xfrm>
              <a:off x="-25893" y="1817229"/>
              <a:ext cx="7913318" cy="680436"/>
              <a:chOff x="499619" y="2532833"/>
              <a:chExt cx="7913318" cy="680436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99619" y="2684467"/>
                <a:ext cx="2521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1) Calculo da densidade  </a:t>
                </a:r>
                <a:endParaRPr lang="pt-BR" dirty="0"/>
              </a:p>
            </p:txBody>
          </p:sp>
          <p:graphicFrame>
            <p:nvGraphicFramePr>
              <p:cNvPr id="2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9224305"/>
                  </p:ext>
                </p:extLst>
              </p:nvPr>
            </p:nvGraphicFramePr>
            <p:xfrm>
              <a:off x="4396171" y="2532833"/>
              <a:ext cx="4016766" cy="6804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Equation" r:id="rId3" imgW="2323800" imgH="393480" progId="Equation.DSMT4">
                      <p:embed/>
                    </p:oleObj>
                  </mc:Choice>
                  <mc:Fallback>
                    <p:oleObj name="Equation" r:id="rId3" imgW="2323800" imgH="393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96171" y="2532833"/>
                            <a:ext cx="4016766" cy="68043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2" name="Straight Connector 31"/>
            <p:cNvCxnSpPr/>
            <p:nvPr/>
          </p:nvCxnSpPr>
          <p:spPr>
            <a:xfrm>
              <a:off x="-14405" y="2518039"/>
              <a:ext cx="9088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-7220" y="2958099"/>
            <a:ext cx="9088835" cy="473043"/>
            <a:chOff x="-25893" y="2639098"/>
            <a:chExt cx="9088835" cy="473043"/>
          </a:xfrm>
        </p:grpSpPr>
        <p:grpSp>
          <p:nvGrpSpPr>
            <p:cNvPr id="5" name="Group 4"/>
            <p:cNvGrpSpPr/>
            <p:nvPr/>
          </p:nvGrpSpPr>
          <p:grpSpPr>
            <a:xfrm>
              <a:off x="-14405" y="2639098"/>
              <a:ext cx="7706337" cy="369332"/>
              <a:chOff x="581211" y="3728277"/>
              <a:chExt cx="7706337" cy="36933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81211" y="3728277"/>
                <a:ext cx="2627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2) Calculo da viscosidade  </a:t>
                </a:r>
                <a:endParaRPr lang="pt-BR" dirty="0"/>
              </a:p>
            </p:txBody>
          </p:sp>
          <p:graphicFrame>
            <p:nvGraphicFramePr>
              <p:cNvPr id="3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4245264"/>
                  </p:ext>
                </p:extLst>
              </p:nvPr>
            </p:nvGraphicFramePr>
            <p:xfrm>
              <a:off x="4408569" y="3734339"/>
              <a:ext cx="3878979" cy="3588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" name="Equation" r:id="rId5" imgW="2197080" imgH="203040" progId="Equation.DSMT4">
                      <p:embed/>
                    </p:oleObj>
                  </mc:Choice>
                  <mc:Fallback>
                    <p:oleObj name="Equation" r:id="rId5" imgW="21970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408569" y="3734339"/>
                            <a:ext cx="3878979" cy="3588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1" name="Straight Connector 40"/>
            <p:cNvCxnSpPr/>
            <p:nvPr/>
          </p:nvCxnSpPr>
          <p:spPr>
            <a:xfrm>
              <a:off x="-25893" y="3112141"/>
              <a:ext cx="9088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-67969" y="3698430"/>
            <a:ext cx="9158405" cy="646331"/>
            <a:chOff x="-5585" y="3236032"/>
            <a:chExt cx="9158405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-5585" y="3236032"/>
              <a:ext cx="9158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3) Condição padrão    (*):                            P* e T*  101,3kPa &amp; 21,1</a:t>
              </a:r>
              <a:r>
                <a:rPr lang="pt-BR" baseline="30000" dirty="0" smtClean="0"/>
                <a:t>o</a:t>
              </a:r>
              <a:r>
                <a:rPr lang="pt-BR" dirty="0" smtClean="0"/>
                <a:t>C ou 294,25 K </a:t>
              </a:r>
            </a:p>
            <a:p>
              <a:r>
                <a:rPr lang="pt-BR" dirty="0"/>
                <a:t> </a:t>
              </a:r>
              <a:r>
                <a:rPr lang="pt-BR" dirty="0" smtClean="0"/>
                <a:t>   Variáveis auxiliares (*):                            </a:t>
              </a:r>
              <a:r>
                <a:rPr lang="pt-BR" dirty="0" err="1" smtClean="0"/>
                <a:t>rho</a:t>
              </a:r>
              <a:r>
                <a:rPr lang="pt-BR" dirty="0" smtClean="0"/>
                <a:t>* = 1,2038 kg/m</a:t>
              </a:r>
              <a:r>
                <a:rPr lang="pt-BR" baseline="30000" dirty="0" smtClean="0"/>
                <a:t>3</a:t>
              </a:r>
              <a:r>
                <a:rPr lang="pt-BR" dirty="0" smtClean="0"/>
                <a:t>  e  </a:t>
              </a:r>
              <a:r>
                <a:rPr lang="pt-BR" dirty="0" smtClean="0">
                  <a:sym typeface="Symbol" panose="05050102010706020507" pitchFamily="18" charset="2"/>
                </a:rPr>
                <a:t>ar*=1,83.10-5 (</a:t>
              </a:r>
              <a:r>
                <a:rPr lang="pt-BR" dirty="0" err="1" smtClean="0">
                  <a:sym typeface="Symbol" panose="05050102010706020507" pitchFamily="18" charset="2"/>
                </a:rPr>
                <a:t>Pa.s</a:t>
              </a:r>
              <a:r>
                <a:rPr lang="pt-BR" dirty="0" smtClean="0">
                  <a:sym typeface="Symbol" panose="05050102010706020507" pitchFamily="18" charset="2"/>
                </a:rPr>
                <a:t>)</a:t>
              </a:r>
              <a:endParaRPr lang="pt-BR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0" y="3858046"/>
              <a:ext cx="9088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-60591" y="4764352"/>
            <a:ext cx="9088835" cy="656191"/>
            <a:chOff x="-25894" y="3936645"/>
            <a:chExt cx="9088835" cy="656191"/>
          </a:xfrm>
        </p:grpSpPr>
        <p:grpSp>
          <p:nvGrpSpPr>
            <p:cNvPr id="34" name="Group 33"/>
            <p:cNvGrpSpPr/>
            <p:nvPr/>
          </p:nvGrpSpPr>
          <p:grpSpPr>
            <a:xfrm>
              <a:off x="-25893" y="3936645"/>
              <a:ext cx="8625435" cy="656191"/>
              <a:chOff x="-25893" y="3923197"/>
              <a:chExt cx="8625435" cy="65619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-25893" y="4005871"/>
                <a:ext cx="272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4) Cálculo </a:t>
                </a:r>
                <a:r>
                  <a:rPr lang="pt-BR" dirty="0"/>
                  <a:t>da </a:t>
                </a:r>
                <a:r>
                  <a:rPr lang="pt-BR" dirty="0" smtClean="0"/>
                  <a:t>vazão no EFL</a:t>
                </a:r>
                <a:endParaRPr lang="pt-BR" dirty="0"/>
              </a:p>
            </p:txBody>
          </p:sp>
          <p:graphicFrame>
            <p:nvGraphicFramePr>
              <p:cNvPr id="50" name="Object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2975222"/>
                  </p:ext>
                </p:extLst>
              </p:nvPr>
            </p:nvGraphicFramePr>
            <p:xfrm>
              <a:off x="3791274" y="3923197"/>
              <a:ext cx="4808268" cy="656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8" name="Equation" r:id="rId7" imgW="2793960" imgH="380880" progId="Equation.DSMT4">
                      <p:embed/>
                    </p:oleObj>
                  </mc:Choice>
                  <mc:Fallback>
                    <p:oleObj name="Equation" r:id="rId7" imgW="2793960" imgH="380880" progId="Equation.DSMT4">
                      <p:embed/>
                      <p:pic>
                        <p:nvPicPr>
                          <p:cNvPr id="9" name="Object 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91274" y="3923197"/>
                            <a:ext cx="4808268" cy="65619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4" name="Straight Connector 53"/>
            <p:cNvCxnSpPr/>
            <p:nvPr/>
          </p:nvCxnSpPr>
          <p:spPr>
            <a:xfrm>
              <a:off x="-25894" y="4567006"/>
              <a:ext cx="9088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-33114" y="5766039"/>
            <a:ext cx="9123550" cy="718391"/>
            <a:chOff x="-14337" y="4750032"/>
            <a:chExt cx="9123550" cy="718391"/>
          </a:xfrm>
        </p:grpSpPr>
        <p:grpSp>
          <p:nvGrpSpPr>
            <p:cNvPr id="51" name="Group 50"/>
            <p:cNvGrpSpPr/>
            <p:nvPr/>
          </p:nvGrpSpPr>
          <p:grpSpPr>
            <a:xfrm>
              <a:off x="-14337" y="4750032"/>
              <a:ext cx="8471539" cy="718391"/>
              <a:chOff x="-14337" y="4106406"/>
              <a:chExt cx="8471539" cy="71839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-14337" y="4178466"/>
                <a:ext cx="2726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5) Cálculo </a:t>
                </a:r>
                <a:r>
                  <a:rPr lang="pt-BR" dirty="0"/>
                  <a:t>da </a:t>
                </a:r>
                <a:r>
                  <a:rPr lang="pt-BR" dirty="0" smtClean="0"/>
                  <a:t>vazão mássica no EFL </a:t>
                </a:r>
                <a:endParaRPr lang="pt-BR" dirty="0"/>
              </a:p>
            </p:txBody>
          </p:sp>
          <p:graphicFrame>
            <p:nvGraphicFramePr>
              <p:cNvPr id="53" name="Object 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771359"/>
                  </p:ext>
                </p:extLst>
              </p:nvPr>
            </p:nvGraphicFramePr>
            <p:xfrm>
              <a:off x="3715767" y="4106406"/>
              <a:ext cx="4741435" cy="560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9" name="Equation" r:id="rId9" imgW="3009600" imgH="355320" progId="Equation.DSMT4">
                      <p:embed/>
                    </p:oleObj>
                  </mc:Choice>
                  <mc:Fallback>
                    <p:oleObj name="Equation" r:id="rId9" imgW="3009600" imgH="355320" progId="Equation.DSMT4">
                      <p:embed/>
                      <p:pic>
                        <p:nvPicPr>
                          <p:cNvPr id="50" name="Object 49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15767" y="4106406"/>
                            <a:ext cx="4741435" cy="56047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5" name="Straight Connector 54"/>
            <p:cNvCxnSpPr/>
            <p:nvPr/>
          </p:nvCxnSpPr>
          <p:spPr>
            <a:xfrm>
              <a:off x="20378" y="5447827"/>
              <a:ext cx="90888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03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5165" y="400301"/>
            <a:ext cx="8205116" cy="1437009"/>
            <a:chOff x="938884" y="626437"/>
            <a:chExt cx="8205116" cy="1437009"/>
          </a:xfrm>
        </p:grpSpPr>
        <p:sp>
          <p:nvSpPr>
            <p:cNvPr id="4" name="TextBox 3"/>
            <p:cNvSpPr txBox="1"/>
            <p:nvPr/>
          </p:nvSpPr>
          <p:spPr>
            <a:xfrm>
              <a:off x="938884" y="626437"/>
              <a:ext cx="4301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Medição de ar – </a:t>
              </a:r>
              <a:r>
                <a:rPr lang="pt-BR" dirty="0" smtClean="0">
                  <a:solidFill>
                    <a:srgbClr val="FF0000"/>
                  </a:solidFill>
                </a:rPr>
                <a:t>E</a:t>
              </a:r>
              <a:r>
                <a:rPr lang="pt-BR" dirty="0" smtClean="0"/>
                <a:t>lemento de </a:t>
              </a:r>
              <a:r>
                <a:rPr lang="pt-BR" dirty="0" smtClean="0">
                  <a:solidFill>
                    <a:srgbClr val="FF0000"/>
                  </a:solidFill>
                </a:rPr>
                <a:t>F</a:t>
              </a:r>
              <a:r>
                <a:rPr lang="pt-BR" dirty="0" smtClean="0"/>
                <a:t>luxo </a:t>
              </a:r>
              <a:r>
                <a:rPr lang="pt-BR" dirty="0" smtClean="0">
                  <a:solidFill>
                    <a:srgbClr val="FF0000"/>
                  </a:solidFill>
                </a:rPr>
                <a:t>L</a:t>
              </a:r>
              <a:r>
                <a:rPr lang="pt-BR" dirty="0" smtClean="0"/>
                <a:t>aminar</a:t>
              </a:r>
              <a:endParaRPr lang="pt-BR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66651" y="951021"/>
              <a:ext cx="4955178" cy="914399"/>
              <a:chOff x="966651" y="951021"/>
              <a:chExt cx="4955178" cy="914399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66651" y="1654629"/>
                <a:ext cx="4955178" cy="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349829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741714" y="1393371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849189" y="1541417"/>
                <a:ext cx="731520" cy="2786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001589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393474" y="1380308"/>
                <a:ext cx="0" cy="2612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66651" y="951021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err="1" smtClean="0"/>
                  <a:t>P</a:t>
                </a:r>
                <a:r>
                  <a:rPr lang="pt-BR" baseline="-25000" dirty="0" err="1" smtClean="0"/>
                  <a:t>L-man</a:t>
                </a:r>
                <a:endParaRPr lang="pt-BR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93276" y="1024039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</a:t>
                </a:r>
                <a:r>
                  <a:rPr lang="pt-BR" baseline="-25000" dirty="0" smtClean="0"/>
                  <a:t>L</a:t>
                </a:r>
                <a:endParaRPr lang="pt-BR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2773" y="104402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ym typeface="Symbol" panose="05050102010706020507" pitchFamily="18" charset="2"/>
                  </a:rPr>
                  <a:t>P</a:t>
                </a:r>
                <a:r>
                  <a:rPr lang="pt-BR" baseline="-25000" dirty="0" smtClean="0">
                    <a:sym typeface="Symbol" panose="05050102010706020507" pitchFamily="18" charset="2"/>
                  </a:rPr>
                  <a:t>L</a:t>
                </a:r>
                <a:endParaRPr lang="pt-BR" baseline="-250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2586446" y="1654629"/>
                <a:ext cx="4180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964720" y="1496088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FF0000"/>
                    </a:solidFill>
                  </a:rPr>
                  <a:t>EFL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122126" y="1201672"/>
              <a:ext cx="302187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000"/>
                </a:lnSpc>
                <a:buFontTx/>
                <a:buChar char="-"/>
              </a:pPr>
              <a:r>
                <a:rPr lang="pt-BR" dirty="0" smtClean="0"/>
                <a:t>Vazão mássica, mar</a:t>
              </a:r>
            </a:p>
            <a:p>
              <a:pPr marL="285750" indent="-285750">
                <a:lnSpc>
                  <a:spcPts val="2000"/>
                </a:lnSpc>
                <a:buFontTx/>
                <a:buChar char="-"/>
              </a:pPr>
              <a:r>
                <a:rPr lang="pt-BR" dirty="0" smtClean="0"/>
                <a:t>Densidade,       </a:t>
              </a:r>
              <a:r>
                <a:rPr lang="pt-BR" dirty="0" err="1" smtClean="0"/>
                <a:t>rhoar</a:t>
              </a:r>
              <a:endParaRPr lang="pt-BR" dirty="0" smtClean="0"/>
            </a:p>
            <a:p>
              <a:pPr marL="285750" indent="-285750">
                <a:lnSpc>
                  <a:spcPts val="2000"/>
                </a:lnSpc>
                <a:buFontTx/>
                <a:buChar char="-"/>
              </a:pPr>
              <a:r>
                <a:rPr lang="pt-BR" dirty="0" smtClean="0"/>
                <a:t>Temperatura,   </a:t>
              </a:r>
              <a:r>
                <a:rPr lang="pt-BR" dirty="0" err="1" smtClean="0"/>
                <a:t>Tar</a:t>
              </a:r>
              <a:endParaRPr lang="pt-BR" dirty="0" smtClean="0"/>
            </a:p>
          </p:txBody>
        </p:sp>
      </p:grp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678145" y="1"/>
            <a:ext cx="7886700" cy="496666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Medidas de ar EFL (continuação)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87550" y="2495149"/>
            <a:ext cx="8774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6) Cálculo </a:t>
            </a:r>
            <a:r>
              <a:rPr lang="pt-BR" dirty="0"/>
              <a:t>da </a:t>
            </a:r>
            <a:r>
              <a:rPr lang="pt-BR" dirty="0" smtClean="0"/>
              <a:t>velocidade superficial, JG (m/s), nas estações #1, #2, #3 e #4.  </a:t>
            </a:r>
          </a:p>
          <a:p>
            <a:r>
              <a:rPr lang="pt-BR" dirty="0" smtClean="0"/>
              <a:t>   </a:t>
            </a:r>
            <a:endParaRPr lang="pt-BR" dirty="0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303598"/>
              </p:ext>
            </p:extLst>
          </p:nvPr>
        </p:nvGraphicFramePr>
        <p:xfrm>
          <a:off x="2177786" y="3141480"/>
          <a:ext cx="5720648" cy="298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3111480" imgH="1625400" progId="Equation.DSMT4">
                  <p:embed/>
                </p:oleObj>
              </mc:Choice>
              <mc:Fallback>
                <p:oleObj name="Equation" r:id="rId3" imgW="3111480" imgH="1625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7786" y="3141480"/>
                        <a:ext cx="5720648" cy="298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2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69" y="3244334"/>
                <a:ext cx="28886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6"/>
          <p:cNvSpPr txBox="1">
            <a:spLocks/>
          </p:cNvSpPr>
          <p:nvPr/>
        </p:nvSpPr>
        <p:spPr>
          <a:xfrm>
            <a:off x="678145" y="1"/>
            <a:ext cx="7886700" cy="49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Medidas de Querosene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1063" y="947170"/>
            <a:ext cx="3021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Vazão mássica,  </a:t>
            </a:r>
            <a:r>
              <a:rPr lang="pt-BR" dirty="0" err="1" smtClean="0"/>
              <a:t>mk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Densidade,        </a:t>
            </a:r>
            <a:r>
              <a:rPr lang="pt-BR" dirty="0" err="1" smtClean="0"/>
              <a:t>rhok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Temperatura,    </a:t>
            </a:r>
            <a:r>
              <a:rPr lang="pt-BR" dirty="0" err="1" smtClean="0"/>
              <a:t>Tk</a:t>
            </a:r>
            <a:endParaRPr lang="pt-BR" dirty="0"/>
          </a:p>
        </p:txBody>
      </p:sp>
      <p:sp>
        <p:nvSpPr>
          <p:cNvPr id="8" name="Title 46"/>
          <p:cNvSpPr txBox="1">
            <a:spLocks/>
          </p:cNvSpPr>
          <p:nvPr/>
        </p:nvSpPr>
        <p:spPr>
          <a:xfrm>
            <a:off x="678145" y="3180667"/>
            <a:ext cx="7886700" cy="49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Medidas de Água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7047" y="4064170"/>
            <a:ext cx="3021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Vazão mássica, </a:t>
            </a:r>
            <a:r>
              <a:rPr lang="pt-BR" dirty="0" err="1" smtClean="0"/>
              <a:t>mw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Densidade,       </a:t>
            </a:r>
            <a:r>
              <a:rPr lang="pt-BR" dirty="0" err="1" smtClean="0"/>
              <a:t>rhow</a:t>
            </a: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Temperatura,   </a:t>
            </a:r>
            <a:r>
              <a:rPr lang="pt-BR" dirty="0" err="1" smtClean="0"/>
              <a:t>Tw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6"/>
          <p:cNvSpPr txBox="1">
            <a:spLocks/>
          </p:cNvSpPr>
          <p:nvPr/>
        </p:nvSpPr>
        <p:spPr>
          <a:xfrm>
            <a:off x="678145" y="0"/>
            <a:ext cx="7886700" cy="104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Gravação das variáveis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01" y="1480970"/>
            <a:ext cx="89951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dirty="0" smtClean="0"/>
              <a:t>A aquisição será feita pelo CLP numa taxa de 1 Hz com duração cada teste de 120 segundos.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Serão armazenados os dados de vazões do escoamento trifásico e de </a:t>
            </a:r>
            <a:r>
              <a:rPr lang="pt-BR" dirty="0" err="1" smtClean="0"/>
              <a:t>holdup</a:t>
            </a:r>
            <a:r>
              <a:rPr lang="pt-BR" dirty="0" smtClean="0"/>
              <a:t>. O </a:t>
            </a:r>
            <a:r>
              <a:rPr lang="pt-BR" dirty="0" err="1" smtClean="0"/>
              <a:t>holdup</a:t>
            </a:r>
            <a:r>
              <a:rPr lang="pt-BR" dirty="0" smtClean="0"/>
              <a:t> não está  documentado neste documento. No futuro próximo será integrado.</a:t>
            </a:r>
          </a:p>
          <a:p>
            <a:pPr>
              <a:spcAft>
                <a:spcPts val="1200"/>
              </a:spcAft>
            </a:pPr>
            <a:r>
              <a:rPr lang="pt-BR" dirty="0" smtClean="0"/>
              <a:t>Neste momento será obtido as vazões de ar, querosene e água junto com medidas auxiliares.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851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6"/>
          <p:cNvSpPr txBox="1">
            <a:spLocks/>
          </p:cNvSpPr>
          <p:nvPr/>
        </p:nvSpPr>
        <p:spPr>
          <a:xfrm>
            <a:off x="678145" y="0"/>
            <a:ext cx="7886700" cy="104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Gravação dados de ar</a:t>
            </a:r>
          </a:p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Por 120 segundos no CLP  a taxa de 1 Hz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392" y="5278213"/>
            <a:ext cx="90888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-42" y="1046135"/>
            <a:ext cx="9123702" cy="4072489"/>
            <a:chOff x="-778" y="1266955"/>
            <a:chExt cx="9123702" cy="4072489"/>
          </a:xfrm>
        </p:grpSpPr>
        <p:sp>
          <p:nvSpPr>
            <p:cNvPr id="7" name="TextBox 6"/>
            <p:cNvSpPr txBox="1"/>
            <p:nvPr/>
          </p:nvSpPr>
          <p:spPr>
            <a:xfrm>
              <a:off x="43677" y="1266955"/>
              <a:ext cx="4583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1) Densidade do ar:               </a:t>
              </a:r>
              <a:r>
                <a:rPr lang="pt-BR" dirty="0" err="1" smtClean="0"/>
                <a:t>T</a:t>
              </a:r>
              <a:r>
                <a:rPr lang="pt-BR" baseline="-25000" dirty="0" err="1" smtClean="0"/>
                <a:t>ar</a:t>
              </a:r>
              <a:r>
                <a:rPr lang="pt-BR" baseline="-25000" dirty="0" smtClean="0"/>
                <a:t> </a:t>
              </a:r>
              <a:r>
                <a:rPr lang="pt-BR" dirty="0" smtClean="0"/>
                <a:t>, P</a:t>
              </a:r>
              <a:r>
                <a:rPr lang="pt-BR" baseline="-25000" dirty="0" smtClean="0"/>
                <a:t>L </a:t>
              </a:r>
              <a:r>
                <a:rPr lang="pt-BR" dirty="0" smtClean="0"/>
                <a:t>, </a:t>
              </a:r>
              <a:r>
                <a:rPr lang="pt-BR" dirty="0" err="1" smtClean="0"/>
                <a:t>P</a:t>
              </a:r>
              <a:r>
                <a:rPr lang="pt-BR" baseline="-25000" dirty="0" err="1" smtClean="0"/>
                <a:t>barom</a:t>
              </a:r>
              <a:r>
                <a:rPr lang="pt-BR" dirty="0"/>
                <a:t> </a:t>
              </a:r>
              <a:r>
                <a:rPr lang="pt-BR" dirty="0" smtClean="0"/>
                <a:t>e </a:t>
              </a:r>
              <a:r>
                <a:rPr lang="pt-BR" dirty="0" smtClean="0">
                  <a:sym typeface="Symbol" panose="05050102010706020507" pitchFamily="18" charset="2"/>
                </a:rPr>
                <a:t></a:t>
              </a:r>
              <a:r>
                <a:rPr lang="pt-BR" baseline="-25000" dirty="0" smtClean="0">
                  <a:sym typeface="Symbol" panose="05050102010706020507" pitchFamily="18" charset="2"/>
                </a:rPr>
                <a:t>ar</a:t>
              </a:r>
              <a:r>
                <a:rPr lang="pt-BR" dirty="0" smtClean="0"/>
                <a:t>  </a:t>
              </a:r>
              <a:endParaRPr lang="pt-BR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165" y="1701790"/>
              <a:ext cx="3463973" cy="378202"/>
              <a:chOff x="581211" y="3728277"/>
              <a:chExt cx="3463973" cy="37820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81211" y="3728277"/>
                <a:ext cx="2449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2) Viscosidade do ar:      </a:t>
                </a:r>
                <a:endParaRPr lang="pt-BR" dirty="0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14921" y="3747704"/>
              <a:ext cx="830263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Equation" r:id="rId3" imgW="469800" imgH="203040" progId="Equation.DSMT4">
                      <p:embed/>
                    </p:oleObj>
                  </mc:Choice>
                  <mc:Fallback>
                    <p:oleObj name="Equation" r:id="rId3" imgW="469800" imgH="203040" progId="Equation.DSMT4">
                      <p:embed/>
                      <p:pic>
                        <p:nvPicPr>
                          <p:cNvPr id="13" name="Object 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14921" y="3747704"/>
                            <a:ext cx="830263" cy="3587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TextBox 14"/>
            <p:cNvSpPr txBox="1"/>
            <p:nvPr/>
          </p:nvSpPr>
          <p:spPr>
            <a:xfrm>
              <a:off x="-778" y="3862116"/>
              <a:ext cx="912362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6) Condição padrão    (*):     P* e T*  101,3kPa &amp; 21,1</a:t>
              </a:r>
              <a:r>
                <a:rPr lang="pt-BR" baseline="30000" dirty="0" smtClean="0"/>
                <a:t>o</a:t>
              </a:r>
              <a:r>
                <a:rPr lang="pt-BR" dirty="0" smtClean="0"/>
                <a:t>C ou 294,25 K </a:t>
              </a:r>
            </a:p>
            <a:p>
              <a:r>
                <a:rPr lang="pt-BR" dirty="0"/>
                <a:t> </a:t>
              </a:r>
              <a:r>
                <a:rPr lang="pt-BR" dirty="0" smtClean="0"/>
                <a:t>   Variáveis auxiliares (*):     </a:t>
              </a:r>
              <a:r>
                <a:rPr lang="pt-BR" dirty="0" smtClean="0">
                  <a:sym typeface="Symbol" panose="05050102010706020507" pitchFamily="18" charset="2"/>
                </a:rPr>
                <a:t></a:t>
              </a:r>
              <a:r>
                <a:rPr lang="pt-BR" dirty="0" smtClean="0"/>
                <a:t>* = 1,2038 kg/m</a:t>
              </a:r>
              <a:r>
                <a:rPr lang="pt-BR" baseline="30000" dirty="0" smtClean="0"/>
                <a:t>3</a:t>
              </a:r>
              <a:r>
                <a:rPr lang="pt-BR" dirty="0" smtClean="0"/>
                <a:t>  e  </a:t>
              </a:r>
              <a:r>
                <a:rPr lang="pt-BR" dirty="0" smtClean="0">
                  <a:sym typeface="Symbol" panose="05050102010706020507" pitchFamily="18" charset="2"/>
                </a:rPr>
                <a:t>*</a:t>
              </a:r>
              <a:r>
                <a:rPr lang="pt-BR" baseline="-25000" dirty="0" smtClean="0">
                  <a:sym typeface="Symbol" panose="05050102010706020507" pitchFamily="18" charset="2"/>
                </a:rPr>
                <a:t>ar</a:t>
              </a:r>
              <a:r>
                <a:rPr lang="pt-BR" dirty="0" smtClean="0">
                  <a:sym typeface="Symbol" panose="05050102010706020507" pitchFamily="18" charset="2"/>
                </a:rPr>
                <a:t>=1,83.10-5 (</a:t>
              </a:r>
              <a:r>
                <a:rPr lang="pt-BR" dirty="0" err="1" smtClean="0">
                  <a:sym typeface="Symbol" panose="05050102010706020507" pitchFamily="18" charset="2"/>
                </a:rPr>
                <a:t>Pa.s</a:t>
              </a:r>
              <a:r>
                <a:rPr lang="pt-BR" dirty="0" smtClean="0">
                  <a:sym typeface="Symbol" panose="05050102010706020507" pitchFamily="18" charset="2"/>
                </a:rPr>
                <a:t>)</a:t>
              </a:r>
            </a:p>
            <a:p>
              <a:r>
                <a:rPr lang="pt-BR" dirty="0">
                  <a:sym typeface="Symbol" panose="05050102010706020507" pitchFamily="18" charset="2"/>
                </a:rPr>
                <a:t> </a:t>
              </a:r>
              <a:r>
                <a:rPr lang="pt-BR" dirty="0" smtClean="0">
                  <a:sym typeface="Symbol" panose="05050102010706020507" pitchFamily="18" charset="2"/>
                </a:rPr>
                <a:t>                                                </a:t>
              </a:r>
              <a:r>
                <a:rPr lang="pt-BR" dirty="0" err="1" smtClean="0">
                  <a:sym typeface="Symbol" panose="05050102010706020507" pitchFamily="18" charset="2"/>
                </a:rPr>
                <a:t>R</a:t>
              </a:r>
              <a:r>
                <a:rPr lang="pt-BR" baseline="-25000" dirty="0" err="1" smtClean="0">
                  <a:sym typeface="Symbol" panose="05050102010706020507" pitchFamily="18" charset="2"/>
                </a:rPr>
                <a:t>ar</a:t>
              </a:r>
              <a:r>
                <a:rPr lang="pt-BR" dirty="0" smtClean="0">
                  <a:sym typeface="Symbol" panose="05050102010706020507" pitchFamily="18" charset="2"/>
                </a:rPr>
                <a:t> = 287,058 J/(</a:t>
              </a:r>
              <a:r>
                <a:rPr lang="pt-BR" dirty="0" err="1" smtClean="0">
                  <a:sym typeface="Symbol" panose="05050102010706020507" pitchFamily="18" charset="2"/>
                </a:rPr>
                <a:t>kg.K</a:t>
              </a:r>
              <a:r>
                <a:rPr lang="pt-BR" dirty="0" smtClean="0">
                  <a:sym typeface="Symbol" panose="05050102010706020507" pitchFamily="18" charset="2"/>
                </a:rPr>
                <a:t>)</a:t>
              </a:r>
            </a:p>
            <a:p>
              <a:r>
                <a:rPr lang="pt-BR" dirty="0">
                  <a:sym typeface="Symbol" panose="05050102010706020507" pitchFamily="18" charset="2"/>
                </a:rPr>
                <a:t> </a:t>
              </a:r>
              <a:r>
                <a:rPr lang="pt-BR" dirty="0" smtClean="0">
                  <a:sym typeface="Symbol" panose="05050102010706020507" pitchFamily="18" charset="2"/>
                </a:rPr>
                <a:t>                                                D = 23.4 x 10</a:t>
              </a:r>
              <a:r>
                <a:rPr lang="pt-BR" baseline="30000" dirty="0" smtClean="0">
                  <a:sym typeface="Symbol" panose="05050102010706020507" pitchFamily="18" charset="2"/>
                </a:rPr>
                <a:t>-3</a:t>
              </a:r>
              <a:r>
                <a:rPr lang="pt-BR" dirty="0" smtClean="0">
                  <a:sym typeface="Symbol" panose="05050102010706020507" pitchFamily="18" charset="2"/>
                </a:rPr>
                <a:t> m</a:t>
              </a:r>
            </a:p>
            <a:p>
              <a:r>
                <a:rPr lang="pt-BR" dirty="0">
                  <a:sym typeface="Symbol" panose="05050102010706020507" pitchFamily="18" charset="2"/>
                </a:rPr>
                <a:t> </a:t>
              </a:r>
              <a:r>
                <a:rPr lang="pt-BR" dirty="0" smtClean="0">
                  <a:sym typeface="Symbol" panose="05050102010706020507" pitchFamily="18" charset="2"/>
                </a:rPr>
                <a:t>                                                B = 8,996383x10</a:t>
              </a:r>
              <a:r>
                <a:rPr lang="pt-BR" baseline="30000" dirty="0" smtClean="0">
                  <a:sym typeface="Symbol" panose="05050102010706020507" pitchFamily="18" charset="2"/>
                </a:rPr>
                <a:t>-6</a:t>
              </a:r>
              <a:r>
                <a:rPr lang="pt-BR" dirty="0" smtClean="0">
                  <a:sym typeface="Symbol" panose="05050102010706020507" pitchFamily="18" charset="2"/>
                </a:rPr>
                <a:t>  </a:t>
              </a:r>
              <a:r>
                <a:rPr lang="pt-BR" sz="1400" dirty="0" smtClean="0">
                  <a:sym typeface="Symbol" panose="05050102010706020507" pitchFamily="18" charset="2"/>
                </a:rPr>
                <a:t>(m</a:t>
              </a:r>
              <a:r>
                <a:rPr lang="pt-BR" sz="1400" baseline="30000" dirty="0" smtClean="0">
                  <a:sym typeface="Symbol" panose="05050102010706020507" pitchFamily="18" charset="2"/>
                </a:rPr>
                <a:t>3</a:t>
              </a:r>
              <a:r>
                <a:rPr lang="pt-BR" sz="1400" dirty="0" smtClean="0">
                  <a:sym typeface="Symbol" panose="05050102010706020507" pitchFamily="18" charset="2"/>
                </a:rPr>
                <a:t>/h)/(</a:t>
              </a:r>
              <a:r>
                <a:rPr lang="pt-BR" sz="1400" dirty="0" err="1" smtClean="0">
                  <a:sym typeface="Symbol" panose="05050102010706020507" pitchFamily="18" charset="2"/>
                </a:rPr>
                <a:t>mmCA</a:t>
              </a:r>
              <a:r>
                <a:rPr lang="pt-BR" sz="1400" dirty="0" smtClean="0">
                  <a:sym typeface="Symbol" panose="05050102010706020507" pitchFamily="18" charset="2"/>
                </a:rPr>
                <a:t>)</a:t>
              </a:r>
              <a:r>
                <a:rPr lang="pt-BR" sz="1400" baseline="30000" dirty="0" smtClean="0">
                  <a:sym typeface="Symbol" panose="05050102010706020507" pitchFamily="18" charset="2"/>
                </a:rPr>
                <a:t>2</a:t>
              </a:r>
              <a:r>
                <a:rPr lang="pt-BR" sz="1400" dirty="0" smtClean="0">
                  <a:sym typeface="Symbol" panose="05050102010706020507" pitchFamily="18" charset="2"/>
                </a:rPr>
                <a:t> </a:t>
              </a:r>
              <a:r>
                <a:rPr lang="pt-BR" dirty="0" smtClean="0">
                  <a:sym typeface="Symbol" panose="05050102010706020507" pitchFamily="18" charset="2"/>
                </a:rPr>
                <a:t>e   C = 1,835128x10</a:t>
              </a:r>
              <a:r>
                <a:rPr lang="pt-BR" baseline="30000" dirty="0" smtClean="0">
                  <a:sym typeface="Symbol" panose="05050102010706020507" pitchFamily="18" charset="2"/>
                </a:rPr>
                <a:t>-2</a:t>
              </a:r>
              <a:r>
                <a:rPr lang="pt-BR" dirty="0" smtClean="0">
                  <a:sym typeface="Symbol" panose="05050102010706020507" pitchFamily="18" charset="2"/>
                </a:rPr>
                <a:t> </a:t>
              </a:r>
              <a:r>
                <a:rPr lang="pt-BR" sz="1400" dirty="0" smtClean="0">
                  <a:sym typeface="Symbol" panose="05050102010706020507" pitchFamily="18" charset="2"/>
                </a:rPr>
                <a:t>(m</a:t>
              </a:r>
              <a:r>
                <a:rPr lang="pt-BR" sz="1400" baseline="30000" dirty="0" smtClean="0">
                  <a:sym typeface="Symbol" panose="05050102010706020507" pitchFamily="18" charset="2"/>
                </a:rPr>
                <a:t>3</a:t>
              </a:r>
              <a:r>
                <a:rPr lang="pt-BR" sz="1400" dirty="0" smtClean="0">
                  <a:sym typeface="Symbol" panose="05050102010706020507" pitchFamily="18" charset="2"/>
                </a:rPr>
                <a:t>/h</a:t>
              </a:r>
              <a:r>
                <a:rPr lang="pt-BR" sz="1400" dirty="0">
                  <a:sym typeface="Symbol" panose="05050102010706020507" pitchFamily="18" charset="2"/>
                </a:rPr>
                <a:t>)/(</a:t>
              </a:r>
              <a:r>
                <a:rPr lang="pt-BR" sz="1400" dirty="0" err="1">
                  <a:sym typeface="Symbol" panose="05050102010706020507" pitchFamily="18" charset="2"/>
                </a:rPr>
                <a:t>mmCA</a:t>
              </a:r>
              <a:r>
                <a:rPr lang="pt-BR" sz="1400" dirty="0">
                  <a:sym typeface="Symbol" panose="05050102010706020507" pitchFamily="18" charset="2"/>
                </a:rPr>
                <a:t>)</a:t>
              </a:r>
              <a:r>
                <a:rPr lang="pt-BR" sz="1400" baseline="30000" dirty="0">
                  <a:sym typeface="Symbol" panose="05050102010706020507" pitchFamily="18" charset="2"/>
                </a:rPr>
                <a:t>2</a:t>
              </a:r>
              <a:r>
                <a:rPr lang="pt-BR" sz="1400" dirty="0">
                  <a:sym typeface="Symbol" panose="05050102010706020507" pitchFamily="18" charset="2"/>
                </a:rPr>
                <a:t> </a:t>
              </a:r>
              <a:endParaRPr lang="pt-BR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78" y="2216109"/>
              <a:ext cx="54814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/>
                <a:t>3) Vazão </a:t>
              </a:r>
              <a:r>
                <a:rPr lang="pt-BR" dirty="0" err="1" smtClean="0"/>
                <a:t>Actual</a:t>
              </a:r>
              <a:r>
                <a:rPr lang="pt-BR" dirty="0" smtClean="0"/>
                <a:t> no EFL:        Q</a:t>
              </a:r>
              <a:r>
                <a:rPr lang="pt-BR" baseline="-25000" dirty="0" smtClean="0"/>
                <a:t>EFL</a:t>
              </a:r>
              <a:r>
                <a:rPr lang="pt-BR" dirty="0" smtClean="0"/>
                <a:t>(m</a:t>
              </a:r>
              <a:r>
                <a:rPr lang="pt-BR" baseline="30000" dirty="0" smtClean="0"/>
                <a:t>3</a:t>
              </a:r>
              <a:r>
                <a:rPr lang="pt-BR" dirty="0" smtClean="0"/>
                <a:t>/h) e </a:t>
              </a:r>
              <a:r>
                <a:rPr lang="pt-BR" dirty="0" smtClean="0">
                  <a:sym typeface="Symbol" panose="05050102010706020507" pitchFamily="18" charset="2"/>
                </a:rPr>
                <a:t>P (</a:t>
              </a:r>
              <a:r>
                <a:rPr lang="pt-BR" dirty="0" err="1" smtClean="0">
                  <a:sym typeface="Symbol" panose="05050102010706020507" pitchFamily="18" charset="2"/>
                </a:rPr>
                <a:t>mmCA</a:t>
              </a:r>
              <a:r>
                <a:rPr lang="pt-BR" dirty="0" smtClean="0">
                  <a:sym typeface="Symbol" panose="05050102010706020507" pitchFamily="18" charset="2"/>
                </a:rPr>
                <a:t>)</a:t>
              </a:r>
              <a:r>
                <a:rPr lang="pt-BR" dirty="0" smtClean="0"/>
                <a:t>  </a:t>
              </a:r>
              <a:endParaRPr lang="pt-BR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0" y="2702344"/>
              <a:ext cx="3871876" cy="369332"/>
              <a:chOff x="0" y="2702344"/>
              <a:chExt cx="3871876" cy="3693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2702344"/>
                <a:ext cx="272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4) Vazão mássica no EFL </a:t>
                </a:r>
                <a:endParaRPr lang="pt-BR" dirty="0"/>
              </a:p>
            </p:txBody>
          </p:sp>
          <p:graphicFrame>
            <p:nvGraphicFramePr>
              <p:cNvPr id="26" name="Object 25"/>
              <p:cNvGraphicFramePr>
                <a:graphicFrameLocks noChangeAspect="1"/>
              </p:cNvGraphicFramePr>
              <p:nvPr/>
            </p:nvGraphicFramePr>
            <p:xfrm>
              <a:off x="2726400" y="2730428"/>
              <a:ext cx="1145476" cy="340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" name="Equation" r:id="rId5" imgW="596880" imgH="177480" progId="Equation.DSMT4">
                      <p:embed/>
                    </p:oleObj>
                  </mc:Choice>
                  <mc:Fallback>
                    <p:oleObj name="Equation" r:id="rId5" imgW="596880" imgH="17748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726400" y="2730428"/>
                            <a:ext cx="1145476" cy="3405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Rectangle 30"/>
            <p:cNvSpPr/>
            <p:nvPr/>
          </p:nvSpPr>
          <p:spPr>
            <a:xfrm>
              <a:off x="18633" y="3282230"/>
              <a:ext cx="91042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5</a:t>
              </a:r>
              <a:r>
                <a:rPr lang="pt-BR" dirty="0" smtClean="0"/>
                <a:t>) JG estações #1 a #4         (J</a:t>
              </a:r>
              <a:r>
                <a:rPr lang="pt-BR" baseline="-25000" dirty="0" smtClean="0"/>
                <a:t>G#1</a:t>
              </a:r>
              <a:r>
                <a:rPr lang="pt-BR" dirty="0" smtClean="0"/>
                <a:t>, T</a:t>
              </a:r>
              <a:r>
                <a:rPr lang="pt-BR" baseline="-25000" dirty="0" smtClean="0"/>
                <a:t>f#1</a:t>
              </a:r>
              <a:r>
                <a:rPr lang="pt-BR" dirty="0" smtClean="0"/>
                <a:t>,P</a:t>
              </a:r>
              <a:r>
                <a:rPr lang="pt-BR" baseline="-25000" dirty="0" smtClean="0"/>
                <a:t>f#1</a:t>
              </a:r>
              <a:r>
                <a:rPr lang="pt-BR" dirty="0" smtClean="0"/>
                <a:t>); </a:t>
              </a:r>
              <a:r>
                <a:rPr lang="pt-BR" dirty="0"/>
                <a:t>(</a:t>
              </a:r>
              <a:r>
                <a:rPr lang="pt-BR" dirty="0" smtClean="0"/>
                <a:t>J</a:t>
              </a:r>
              <a:r>
                <a:rPr lang="pt-BR" baseline="-25000" dirty="0" smtClean="0"/>
                <a:t>G#2</a:t>
              </a:r>
              <a:r>
                <a:rPr lang="pt-BR" dirty="0" smtClean="0"/>
                <a:t>, T</a:t>
              </a:r>
              <a:r>
                <a:rPr lang="pt-BR" baseline="-25000" dirty="0" smtClean="0"/>
                <a:t>f#2</a:t>
              </a:r>
              <a:r>
                <a:rPr lang="pt-BR" dirty="0" smtClean="0"/>
                <a:t>,P</a:t>
              </a:r>
              <a:r>
                <a:rPr lang="pt-BR" baseline="-25000" dirty="0" smtClean="0"/>
                <a:t>f#2</a:t>
              </a:r>
              <a:r>
                <a:rPr lang="pt-BR" dirty="0" smtClean="0"/>
                <a:t>);</a:t>
              </a:r>
              <a:r>
                <a:rPr lang="pt-BR" dirty="0"/>
                <a:t> ); (</a:t>
              </a:r>
              <a:r>
                <a:rPr lang="pt-BR" dirty="0" smtClean="0"/>
                <a:t>J</a:t>
              </a:r>
              <a:r>
                <a:rPr lang="pt-BR" baseline="-25000" dirty="0" smtClean="0"/>
                <a:t>G#3</a:t>
              </a:r>
              <a:r>
                <a:rPr lang="pt-BR" dirty="0" smtClean="0"/>
                <a:t>, T</a:t>
              </a:r>
              <a:r>
                <a:rPr lang="pt-BR" baseline="-25000" dirty="0" smtClean="0"/>
                <a:t>f#3</a:t>
              </a:r>
              <a:r>
                <a:rPr lang="pt-BR" dirty="0" smtClean="0"/>
                <a:t>,P</a:t>
              </a:r>
              <a:r>
                <a:rPr lang="pt-BR" baseline="-25000" dirty="0" smtClean="0"/>
                <a:t>f#3</a:t>
              </a:r>
              <a:r>
                <a:rPr lang="pt-BR" dirty="0" smtClean="0"/>
                <a:t>) e </a:t>
              </a:r>
              <a:r>
                <a:rPr lang="pt-BR" dirty="0"/>
                <a:t>(</a:t>
              </a:r>
              <a:r>
                <a:rPr lang="pt-BR" dirty="0" smtClean="0"/>
                <a:t>J</a:t>
              </a:r>
              <a:r>
                <a:rPr lang="pt-BR" baseline="-25000" dirty="0" smtClean="0"/>
                <a:t>G#4</a:t>
              </a:r>
              <a:r>
                <a:rPr lang="pt-BR" dirty="0" smtClean="0"/>
                <a:t>, T</a:t>
              </a:r>
              <a:r>
                <a:rPr lang="pt-BR" baseline="-25000" dirty="0" smtClean="0"/>
                <a:t>f#4</a:t>
              </a:r>
              <a:r>
                <a:rPr lang="pt-BR" dirty="0" smtClean="0"/>
                <a:t>,P</a:t>
              </a:r>
              <a:r>
                <a:rPr lang="pt-BR" baseline="-25000" dirty="0" smtClean="0"/>
                <a:t>f#4</a:t>
              </a:r>
              <a:r>
                <a:rPr lang="pt-BR" dirty="0" smtClean="0"/>
                <a:t>);   </a:t>
              </a:r>
              <a:endParaRPr lang="pt-BR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5437803"/>
            <a:ext cx="8741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Variáveis: 20 </a:t>
            </a:r>
            <a:r>
              <a:rPr lang="pt-BR" dirty="0" smtClean="0">
                <a:sym typeface="Symbol" panose="05050102010706020507" pitchFamily="18" charset="2"/>
              </a:rPr>
              <a:t> </a:t>
            </a:r>
            <a:r>
              <a:rPr lang="pt-BR" dirty="0" err="1"/>
              <a:t>T</a:t>
            </a:r>
            <a:r>
              <a:rPr lang="pt-BR" baseline="-25000" dirty="0" err="1"/>
              <a:t>ar</a:t>
            </a:r>
            <a:r>
              <a:rPr lang="pt-BR" baseline="-25000" dirty="0"/>
              <a:t> </a:t>
            </a:r>
            <a:r>
              <a:rPr lang="pt-BR" dirty="0"/>
              <a:t>, P</a:t>
            </a:r>
            <a:r>
              <a:rPr lang="pt-BR" baseline="-25000" dirty="0"/>
              <a:t>L </a:t>
            </a:r>
            <a:r>
              <a:rPr lang="pt-BR" dirty="0"/>
              <a:t>, </a:t>
            </a:r>
            <a:r>
              <a:rPr lang="pt-BR" dirty="0" err="1"/>
              <a:t>P</a:t>
            </a:r>
            <a:r>
              <a:rPr lang="pt-BR" baseline="-25000" dirty="0" err="1"/>
              <a:t>barom</a:t>
            </a:r>
            <a:r>
              <a:rPr lang="pt-BR" dirty="0"/>
              <a:t> </a:t>
            </a:r>
            <a:r>
              <a:rPr lang="pt-BR" dirty="0" smtClean="0"/>
              <a:t>,  </a:t>
            </a:r>
            <a:r>
              <a:rPr lang="pt-BR" dirty="0">
                <a:sym typeface="Symbol" panose="05050102010706020507" pitchFamily="18" charset="2"/>
              </a:rPr>
              <a:t></a:t>
            </a:r>
            <a:r>
              <a:rPr lang="pt-BR" baseline="-25000" dirty="0" smtClean="0">
                <a:sym typeface="Symbol" panose="05050102010706020507" pitchFamily="18" charset="2"/>
              </a:rPr>
              <a:t>ar</a:t>
            </a:r>
            <a:r>
              <a:rPr lang="pt-BR" dirty="0" smtClean="0"/>
              <a:t> , </a:t>
            </a:r>
            <a:r>
              <a:rPr lang="pt-BR" dirty="0" smtClean="0">
                <a:sym typeface="Symbol" panose="05050102010706020507" pitchFamily="18" charset="2"/>
              </a:rPr>
              <a:t></a:t>
            </a:r>
            <a:r>
              <a:rPr lang="pt-BR" baseline="-25000" dirty="0" smtClean="0">
                <a:sym typeface="Symbol" panose="05050102010706020507" pitchFamily="18" charset="2"/>
              </a:rPr>
              <a:t>ar 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smtClean="0"/>
              <a:t>Q</a:t>
            </a:r>
            <a:r>
              <a:rPr lang="pt-BR" baseline="-25000" dirty="0" smtClean="0"/>
              <a:t>EFL , </a:t>
            </a:r>
            <a:r>
              <a:rPr lang="pt-BR" dirty="0" smtClean="0">
                <a:sym typeface="Symbol" panose="05050102010706020507" pitchFamily="18" charset="2"/>
              </a:rPr>
              <a:t>P</a:t>
            </a:r>
            <a:r>
              <a:rPr lang="pt-BR" baseline="-25000" dirty="0" smtClean="0">
                <a:sym typeface="Symbol" panose="05050102010706020507" pitchFamily="18" charset="2"/>
              </a:rPr>
              <a:t>, </a:t>
            </a:r>
            <a:r>
              <a:rPr lang="pt-BR" dirty="0" smtClean="0">
                <a:sym typeface="Symbol" panose="05050102010706020507" pitchFamily="18" charset="2"/>
              </a:rPr>
              <a:t>MEF,</a:t>
            </a:r>
            <a:r>
              <a:rPr lang="pt-BR" dirty="0"/>
              <a:t> (J</a:t>
            </a:r>
            <a:r>
              <a:rPr lang="pt-BR" baseline="-25000" dirty="0"/>
              <a:t>G#1</a:t>
            </a:r>
            <a:r>
              <a:rPr lang="pt-BR" dirty="0"/>
              <a:t>, T</a:t>
            </a:r>
            <a:r>
              <a:rPr lang="pt-BR" baseline="-25000" dirty="0"/>
              <a:t>f#1</a:t>
            </a:r>
            <a:r>
              <a:rPr lang="pt-BR" dirty="0"/>
              <a:t>,P</a:t>
            </a:r>
            <a:r>
              <a:rPr lang="pt-BR" baseline="-25000" dirty="0"/>
              <a:t>f#1</a:t>
            </a:r>
            <a:r>
              <a:rPr lang="pt-BR" dirty="0"/>
              <a:t>); (J</a:t>
            </a:r>
            <a:r>
              <a:rPr lang="pt-BR" baseline="-25000" dirty="0"/>
              <a:t>G#2</a:t>
            </a:r>
            <a:r>
              <a:rPr lang="pt-BR" dirty="0"/>
              <a:t>, T</a:t>
            </a:r>
            <a:r>
              <a:rPr lang="pt-BR" baseline="-25000" dirty="0"/>
              <a:t>f#2</a:t>
            </a:r>
            <a:r>
              <a:rPr lang="pt-BR" dirty="0"/>
              <a:t>,P</a:t>
            </a:r>
            <a:r>
              <a:rPr lang="pt-BR" baseline="-25000" dirty="0"/>
              <a:t>f#2</a:t>
            </a:r>
            <a:r>
              <a:rPr lang="pt-BR" dirty="0"/>
              <a:t>); ); (J</a:t>
            </a:r>
            <a:r>
              <a:rPr lang="pt-BR" baseline="-25000" dirty="0"/>
              <a:t>G#3</a:t>
            </a:r>
            <a:r>
              <a:rPr lang="pt-BR" dirty="0"/>
              <a:t>, T</a:t>
            </a:r>
            <a:r>
              <a:rPr lang="pt-BR" baseline="-25000" dirty="0"/>
              <a:t>f#3</a:t>
            </a:r>
            <a:r>
              <a:rPr lang="pt-BR" dirty="0"/>
              <a:t>,P</a:t>
            </a:r>
            <a:r>
              <a:rPr lang="pt-BR" baseline="-25000" dirty="0"/>
              <a:t>f#3</a:t>
            </a:r>
            <a:r>
              <a:rPr lang="pt-BR" dirty="0"/>
              <a:t>) e (J</a:t>
            </a:r>
            <a:r>
              <a:rPr lang="pt-BR" baseline="-25000" dirty="0"/>
              <a:t>G#4</a:t>
            </a:r>
            <a:r>
              <a:rPr lang="pt-BR" dirty="0"/>
              <a:t>, T</a:t>
            </a:r>
            <a:r>
              <a:rPr lang="pt-BR" baseline="-25000" dirty="0"/>
              <a:t>f#4</a:t>
            </a:r>
            <a:r>
              <a:rPr lang="pt-BR" dirty="0"/>
              <a:t>,P</a:t>
            </a:r>
            <a:r>
              <a:rPr lang="pt-BR" baseline="-25000" dirty="0"/>
              <a:t>f#4</a:t>
            </a:r>
            <a:r>
              <a:rPr lang="pt-BR" dirty="0"/>
              <a:t>);</a:t>
            </a:r>
            <a:r>
              <a:rPr lang="pt-BR" dirty="0" smtClean="0">
                <a:sym typeface="Symbol" panose="05050102010706020507" pitchFamily="18" charset="2"/>
              </a:rPr>
              <a:t>  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17392" y="6252129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Constantes: 8 </a:t>
            </a:r>
            <a:r>
              <a:rPr lang="pt-BR" dirty="0" smtClean="0">
                <a:sym typeface="Symbol" panose="05050102010706020507" pitchFamily="18" charset="2"/>
              </a:rPr>
              <a:t> </a:t>
            </a:r>
            <a:r>
              <a:rPr lang="pt-BR" dirty="0"/>
              <a:t>P</a:t>
            </a:r>
            <a:r>
              <a:rPr lang="pt-BR" dirty="0" smtClean="0"/>
              <a:t>*,  </a:t>
            </a:r>
            <a:r>
              <a:rPr lang="pt-BR" dirty="0"/>
              <a:t>T</a:t>
            </a:r>
            <a:r>
              <a:rPr lang="pt-BR" dirty="0" smtClean="0"/>
              <a:t>*, </a:t>
            </a:r>
            <a:r>
              <a:rPr lang="pt-BR" dirty="0">
                <a:sym typeface="Symbol" panose="05050102010706020507" pitchFamily="18" charset="2"/>
              </a:rPr>
              <a:t></a:t>
            </a:r>
            <a:r>
              <a:rPr lang="pt-BR" dirty="0" smtClean="0"/>
              <a:t>*,</a:t>
            </a:r>
            <a:r>
              <a:rPr lang="pt-BR" dirty="0" smtClean="0">
                <a:sym typeface="Symbol" panose="05050102010706020507" pitchFamily="18" charset="2"/>
              </a:rPr>
              <a:t> </a:t>
            </a:r>
            <a:r>
              <a:rPr lang="pt-BR" dirty="0">
                <a:sym typeface="Symbol" panose="05050102010706020507" pitchFamily="18" charset="2"/>
              </a:rPr>
              <a:t>*</a:t>
            </a:r>
            <a:r>
              <a:rPr lang="pt-BR" baseline="-25000" dirty="0" smtClean="0">
                <a:sym typeface="Symbol" panose="05050102010706020507" pitchFamily="18" charset="2"/>
              </a:rPr>
              <a:t>ar 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err="1">
                <a:sym typeface="Symbol" panose="05050102010706020507" pitchFamily="18" charset="2"/>
              </a:rPr>
              <a:t>R</a:t>
            </a:r>
            <a:r>
              <a:rPr lang="pt-BR" baseline="-25000" dirty="0" err="1">
                <a:sym typeface="Symbol" panose="05050102010706020507" pitchFamily="18" charset="2"/>
              </a:rPr>
              <a:t>ar</a:t>
            </a:r>
            <a:r>
              <a:rPr lang="pt-BR" dirty="0" smtClean="0">
                <a:sym typeface="Symbol" panose="05050102010706020507" pitchFamily="18" charset="2"/>
              </a:rPr>
              <a:t> ,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 smtClean="0">
                <a:sym typeface="Symbol" panose="05050102010706020507" pitchFamily="18" charset="2"/>
              </a:rPr>
              <a:t>D, B e C     </a:t>
            </a:r>
            <a:r>
              <a:rPr lang="pt-BR" dirty="0" smtClean="0"/>
              <a:t> </a:t>
            </a:r>
            <a:r>
              <a:rPr lang="pt-BR" dirty="0" smtClean="0">
                <a:sym typeface="Symbol" panose="05050102010706020507" pitchFamily="18" charset="2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6"/>
          <p:cNvSpPr txBox="1">
            <a:spLocks/>
          </p:cNvSpPr>
          <p:nvPr/>
        </p:nvSpPr>
        <p:spPr>
          <a:xfrm>
            <a:off x="678145" y="0"/>
            <a:ext cx="7886700" cy="104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Gravação dados de querosene</a:t>
            </a:r>
          </a:p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Por 120 segundos no CLP  a taxa de 1 Hz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4413" y="1046135"/>
            <a:ext cx="6922075" cy="1318486"/>
            <a:chOff x="43677" y="1266955"/>
            <a:chExt cx="6922075" cy="1318486"/>
          </a:xfrm>
        </p:grpSpPr>
        <p:sp>
          <p:nvSpPr>
            <p:cNvPr id="7" name="TextBox 6"/>
            <p:cNvSpPr txBox="1"/>
            <p:nvPr/>
          </p:nvSpPr>
          <p:spPr>
            <a:xfrm>
              <a:off x="43677" y="1266955"/>
              <a:ext cx="4427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1) Densidade querosene:               </a:t>
              </a:r>
              <a:r>
                <a:rPr lang="pt-BR" dirty="0" smtClean="0">
                  <a:sym typeface="Symbol" panose="05050102010706020507" pitchFamily="18" charset="2"/>
                </a:rPr>
                <a:t></a:t>
              </a:r>
              <a:r>
                <a:rPr lang="pt-BR" baseline="-25000" dirty="0" smtClean="0">
                  <a:sym typeface="Symbol" panose="05050102010706020507" pitchFamily="18" charset="2"/>
                </a:rPr>
                <a:t>K </a:t>
              </a:r>
              <a:r>
                <a:rPr lang="pt-BR" dirty="0" smtClean="0"/>
                <a:t> (kg/m</a:t>
              </a:r>
              <a:r>
                <a:rPr lang="pt-BR" baseline="30000" dirty="0" smtClean="0"/>
                <a:t>3</a:t>
              </a:r>
              <a:r>
                <a:rPr lang="pt-BR" dirty="0" smtClean="0"/>
                <a:t>) </a:t>
              </a:r>
              <a:endParaRPr lang="pt-B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65" y="1701790"/>
              <a:ext cx="415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2) Temperatura querosene:           </a:t>
              </a:r>
              <a:r>
                <a:rPr lang="pt-BR" dirty="0" err="1" smtClean="0"/>
                <a:t>T</a:t>
              </a:r>
              <a:r>
                <a:rPr lang="pt-BR" baseline="-25000" dirty="0" err="1" smtClean="0"/>
                <a:t>k</a:t>
              </a:r>
              <a:r>
                <a:rPr lang="pt-BR" dirty="0" smtClean="0"/>
                <a:t>   (</a:t>
              </a:r>
              <a:r>
                <a:rPr lang="pt-BR" baseline="30000" dirty="0" err="1" smtClean="0"/>
                <a:t>o</a:t>
              </a:r>
              <a:r>
                <a:rPr lang="pt-BR" dirty="0" err="1" smtClean="0"/>
                <a:t>C</a:t>
              </a:r>
              <a:r>
                <a:rPr lang="pt-BR" dirty="0" smtClean="0"/>
                <a:t>)  </a:t>
              </a:r>
              <a:endParaRPr lang="pt-B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678" y="2216109"/>
              <a:ext cx="6922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/>
                <a:t>3) Vazão mássica:                            </a:t>
              </a:r>
              <a:r>
                <a:rPr lang="pt-BR" dirty="0" err="1" smtClean="0"/>
                <a:t>M</a:t>
              </a:r>
              <a:r>
                <a:rPr lang="pt-BR" baseline="-25000" dirty="0" err="1" smtClean="0"/>
                <a:t>k</a:t>
              </a:r>
              <a:r>
                <a:rPr lang="pt-BR" dirty="0" smtClean="0"/>
                <a:t> (kg/h)</a:t>
              </a:r>
              <a:endParaRPr lang="pt-BR" dirty="0"/>
            </a:p>
          </p:txBody>
        </p:sp>
      </p:grpSp>
      <p:sp>
        <p:nvSpPr>
          <p:cNvPr id="17" name="Title 46"/>
          <p:cNvSpPr txBox="1">
            <a:spLocks/>
          </p:cNvSpPr>
          <p:nvPr/>
        </p:nvSpPr>
        <p:spPr>
          <a:xfrm>
            <a:off x="265676" y="2944443"/>
            <a:ext cx="7886700" cy="104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Gravação dados de água</a:t>
            </a:r>
          </a:p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Por 120 segundos no CLP  a taxa de 1 Hz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58067" y="4429932"/>
            <a:ext cx="6922075" cy="1318486"/>
            <a:chOff x="43677" y="1266955"/>
            <a:chExt cx="6922075" cy="1318486"/>
          </a:xfrm>
        </p:grpSpPr>
        <p:sp>
          <p:nvSpPr>
            <p:cNvPr id="19" name="TextBox 18"/>
            <p:cNvSpPr txBox="1"/>
            <p:nvPr/>
          </p:nvSpPr>
          <p:spPr>
            <a:xfrm>
              <a:off x="43677" y="1266955"/>
              <a:ext cx="434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1) Densidade água:                        </a:t>
              </a:r>
              <a:r>
                <a:rPr lang="pt-BR" dirty="0" smtClean="0">
                  <a:sym typeface="Symbol" panose="05050102010706020507" pitchFamily="18" charset="2"/>
                </a:rPr>
                <a:t></a:t>
              </a:r>
              <a:r>
                <a:rPr lang="pt-BR" baseline="-25000" dirty="0">
                  <a:sym typeface="Symbol" panose="05050102010706020507" pitchFamily="18" charset="2"/>
                </a:rPr>
                <a:t>w</a:t>
              </a:r>
              <a:r>
                <a:rPr lang="pt-BR" baseline="-25000" dirty="0" smtClean="0">
                  <a:sym typeface="Symbol" panose="05050102010706020507" pitchFamily="18" charset="2"/>
                </a:rPr>
                <a:t> </a:t>
              </a:r>
              <a:r>
                <a:rPr lang="pt-BR" dirty="0" smtClean="0"/>
                <a:t> (kg/m</a:t>
              </a:r>
              <a:r>
                <a:rPr lang="pt-BR" baseline="30000" dirty="0" smtClean="0"/>
                <a:t>3</a:t>
              </a:r>
              <a:r>
                <a:rPr lang="pt-BR" dirty="0" smtClean="0"/>
                <a:t>) 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65" y="1701790"/>
              <a:ext cx="415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2) Temperatura querosene:           </a:t>
              </a:r>
              <a:r>
                <a:rPr lang="pt-BR" dirty="0" err="1" smtClean="0"/>
                <a:t>T</a:t>
              </a:r>
              <a:r>
                <a:rPr lang="pt-BR" baseline="-25000" dirty="0" err="1"/>
                <a:t>w</a:t>
              </a:r>
              <a:r>
                <a:rPr lang="pt-BR" dirty="0" smtClean="0"/>
                <a:t>   (</a:t>
              </a:r>
              <a:r>
                <a:rPr lang="pt-BR" baseline="30000" dirty="0" err="1" smtClean="0"/>
                <a:t>o</a:t>
              </a:r>
              <a:r>
                <a:rPr lang="pt-BR" dirty="0" err="1" smtClean="0"/>
                <a:t>C</a:t>
              </a:r>
              <a:r>
                <a:rPr lang="pt-BR" dirty="0" smtClean="0"/>
                <a:t>)  </a:t>
              </a:r>
              <a:endParaRPr lang="pt-B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678" y="2216109"/>
              <a:ext cx="69220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smtClean="0"/>
                <a:t>3) Vazão mássica:                            </a:t>
              </a:r>
              <a:r>
                <a:rPr lang="pt-BR" dirty="0" err="1" smtClean="0"/>
                <a:t>M</a:t>
              </a:r>
              <a:r>
                <a:rPr lang="pt-BR" baseline="-25000" dirty="0" err="1"/>
                <a:t>w</a:t>
              </a:r>
              <a:r>
                <a:rPr lang="pt-BR" dirty="0" smtClean="0"/>
                <a:t> (kg/h)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9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6"/>
          <p:cNvSpPr txBox="1">
            <a:spLocks/>
          </p:cNvSpPr>
          <p:nvPr/>
        </p:nvSpPr>
        <p:spPr>
          <a:xfrm>
            <a:off x="678145" y="0"/>
            <a:ext cx="7886700" cy="7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Pós processamento do slide 5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288" y="681926"/>
            <a:ext cx="67559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Vamos obter os valores </a:t>
            </a:r>
            <a:r>
              <a:rPr lang="pt-BR" b="1" dirty="0" smtClean="0"/>
              <a:t>médios</a:t>
            </a:r>
            <a:r>
              <a:rPr lang="pt-BR" dirty="0" smtClean="0"/>
              <a:t>, </a:t>
            </a:r>
            <a:r>
              <a:rPr lang="pt-BR" b="1" dirty="0" smtClean="0"/>
              <a:t>mínimo</a:t>
            </a:r>
            <a:r>
              <a:rPr lang="pt-BR" dirty="0" smtClean="0"/>
              <a:t>, </a:t>
            </a:r>
            <a:r>
              <a:rPr lang="pt-BR" b="1" dirty="0" smtClean="0"/>
              <a:t>máximo</a:t>
            </a:r>
            <a:r>
              <a:rPr lang="pt-BR" dirty="0" smtClean="0"/>
              <a:t> e </a:t>
            </a:r>
            <a:r>
              <a:rPr lang="pt-BR" b="1" dirty="0" smtClean="0"/>
              <a:t>desvio padrão </a:t>
            </a:r>
            <a:r>
              <a:rPr lang="pt-BR" dirty="0" smtClean="0"/>
              <a:t>de: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Q</a:t>
            </a:r>
            <a:r>
              <a:rPr lang="pt-BR" baseline="-25000" dirty="0" smtClean="0"/>
              <a:t>EFL (m3/h)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</a:t>
            </a:r>
            <a:r>
              <a:rPr lang="pt-BR" baseline="-25000" dirty="0" smtClean="0"/>
              <a:t>EFL (kg/h)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(</a:t>
            </a:r>
            <a:r>
              <a:rPr lang="pt-BR" dirty="0"/>
              <a:t>J</a:t>
            </a:r>
            <a:r>
              <a:rPr lang="pt-BR" baseline="-25000" dirty="0"/>
              <a:t>G#1</a:t>
            </a:r>
            <a:r>
              <a:rPr lang="pt-BR" dirty="0"/>
              <a:t>, T</a:t>
            </a:r>
            <a:r>
              <a:rPr lang="pt-BR" baseline="-25000" dirty="0"/>
              <a:t>f#1</a:t>
            </a:r>
            <a:r>
              <a:rPr lang="pt-BR" dirty="0"/>
              <a:t>,P</a:t>
            </a:r>
            <a:r>
              <a:rPr lang="pt-BR" baseline="-25000" dirty="0"/>
              <a:t>f#1</a:t>
            </a:r>
            <a:r>
              <a:rPr lang="pt-B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(</a:t>
            </a:r>
            <a:r>
              <a:rPr lang="pt-BR" dirty="0"/>
              <a:t>J</a:t>
            </a:r>
            <a:r>
              <a:rPr lang="pt-BR" baseline="-25000" dirty="0"/>
              <a:t>G#2</a:t>
            </a:r>
            <a:r>
              <a:rPr lang="pt-BR" dirty="0"/>
              <a:t>, T</a:t>
            </a:r>
            <a:r>
              <a:rPr lang="pt-BR" baseline="-25000" dirty="0"/>
              <a:t>f#2</a:t>
            </a:r>
            <a:r>
              <a:rPr lang="pt-BR" dirty="0"/>
              <a:t>,P</a:t>
            </a:r>
            <a:r>
              <a:rPr lang="pt-BR" baseline="-25000" dirty="0"/>
              <a:t>f#2</a:t>
            </a:r>
            <a:r>
              <a:rPr lang="pt-BR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(</a:t>
            </a:r>
            <a:r>
              <a:rPr lang="pt-BR" dirty="0"/>
              <a:t>J</a:t>
            </a:r>
            <a:r>
              <a:rPr lang="pt-BR" baseline="-25000" dirty="0"/>
              <a:t>G#3</a:t>
            </a:r>
            <a:r>
              <a:rPr lang="pt-BR" dirty="0"/>
              <a:t>, T</a:t>
            </a:r>
            <a:r>
              <a:rPr lang="pt-BR" baseline="-25000" dirty="0"/>
              <a:t>f#3</a:t>
            </a:r>
            <a:r>
              <a:rPr lang="pt-BR" dirty="0"/>
              <a:t>,P</a:t>
            </a:r>
            <a:r>
              <a:rPr lang="pt-BR" baseline="-25000" dirty="0"/>
              <a:t>f#3</a:t>
            </a:r>
            <a:r>
              <a:rPr lang="pt-BR" dirty="0"/>
              <a:t>) </a:t>
            </a:r>
            <a:r>
              <a:rPr lang="pt-BR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(</a:t>
            </a:r>
            <a:r>
              <a:rPr lang="pt-BR" dirty="0"/>
              <a:t>J</a:t>
            </a:r>
            <a:r>
              <a:rPr lang="pt-BR" baseline="-25000" dirty="0"/>
              <a:t>G#4</a:t>
            </a:r>
            <a:r>
              <a:rPr lang="pt-BR" dirty="0"/>
              <a:t>, T</a:t>
            </a:r>
            <a:r>
              <a:rPr lang="pt-BR" baseline="-25000" dirty="0"/>
              <a:t>f#4</a:t>
            </a:r>
            <a:r>
              <a:rPr lang="pt-BR" dirty="0"/>
              <a:t>,P</a:t>
            </a:r>
            <a:r>
              <a:rPr lang="pt-BR" baseline="-25000" dirty="0"/>
              <a:t>f#4</a:t>
            </a:r>
            <a:r>
              <a:rPr lang="pt-B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(</a:t>
            </a:r>
            <a:r>
              <a:rPr lang="pt-BR" dirty="0" smtClean="0">
                <a:sym typeface="Symbol" panose="05050102010706020507" pitchFamily="18" charset="2"/>
              </a:rPr>
              <a:t></a:t>
            </a:r>
            <a:r>
              <a:rPr lang="pt-BR" baseline="-25000" dirty="0" smtClean="0">
                <a:sym typeface="Symbol" panose="05050102010706020507" pitchFamily="18" charset="2"/>
              </a:rPr>
              <a:t>k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err="1" smtClean="0">
                <a:sym typeface="Symbol" panose="05050102010706020507" pitchFamily="18" charset="2"/>
              </a:rPr>
              <a:t>T</a:t>
            </a:r>
            <a:r>
              <a:rPr lang="pt-BR" baseline="-25000" dirty="0" err="1" smtClean="0">
                <a:sym typeface="Symbol" panose="05050102010706020507" pitchFamily="18" charset="2"/>
              </a:rPr>
              <a:t>k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err="1" smtClean="0">
                <a:sym typeface="Symbol" panose="05050102010706020507" pitchFamily="18" charset="2"/>
              </a:rPr>
              <a:t>M</a:t>
            </a:r>
            <a:r>
              <a:rPr lang="pt-BR" baseline="-25000" dirty="0" err="1" smtClean="0">
                <a:sym typeface="Symbol" panose="05050102010706020507" pitchFamily="18" charset="2"/>
              </a:rPr>
              <a:t>k</a:t>
            </a:r>
            <a:r>
              <a:rPr lang="pt-BR" dirty="0" smtClean="0">
                <a:sym typeface="Symbol" panose="05050102010706020507" pitchFamily="18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</a:t>
            </a:r>
            <a:r>
              <a:rPr lang="pt-BR" dirty="0" smtClean="0">
                <a:sym typeface="Symbol" panose="05050102010706020507" pitchFamily="18" charset="2"/>
              </a:rPr>
              <a:t></a:t>
            </a:r>
            <a:r>
              <a:rPr lang="pt-BR" baseline="-25000" dirty="0" smtClean="0">
                <a:sym typeface="Symbol" panose="05050102010706020507" pitchFamily="18" charset="2"/>
              </a:rPr>
              <a:t>w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err="1" smtClean="0">
                <a:sym typeface="Symbol" panose="05050102010706020507" pitchFamily="18" charset="2"/>
              </a:rPr>
              <a:t>T</a:t>
            </a:r>
            <a:r>
              <a:rPr lang="pt-BR" baseline="-25000" dirty="0" err="1" smtClean="0">
                <a:sym typeface="Symbol" panose="05050102010706020507" pitchFamily="18" charset="2"/>
              </a:rPr>
              <a:t>w</a:t>
            </a:r>
            <a:r>
              <a:rPr lang="pt-BR" dirty="0" smtClean="0">
                <a:sym typeface="Symbol" panose="05050102010706020507" pitchFamily="18" charset="2"/>
              </a:rPr>
              <a:t>, </a:t>
            </a:r>
            <a:r>
              <a:rPr lang="pt-BR" dirty="0" err="1" smtClean="0">
                <a:sym typeface="Symbol" panose="05050102010706020507" pitchFamily="18" charset="2"/>
              </a:rPr>
              <a:t>M</a:t>
            </a:r>
            <a:r>
              <a:rPr lang="pt-BR" baseline="-25000" dirty="0" err="1" smtClean="0">
                <a:sym typeface="Symbol" panose="05050102010706020507" pitchFamily="18" charset="2"/>
              </a:rPr>
              <a:t>w</a:t>
            </a:r>
            <a:r>
              <a:rPr lang="pt-BR" dirty="0" smtClean="0">
                <a:sym typeface="Symbol" panose="05050102010706020507" pitchFamily="18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ym typeface="Symbol" panose="05050102010706020507" pitchFamily="18" charset="2"/>
            </a:endParaRPr>
          </a:p>
          <a:p>
            <a:r>
              <a:rPr lang="pt-BR" dirty="0" smtClean="0">
                <a:sym typeface="Symbol" panose="05050102010706020507" pitchFamily="18" charset="2"/>
              </a:rPr>
              <a:t>Isto dá um total de  20 variáveis </a:t>
            </a:r>
            <a:endParaRPr lang="pt-BR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05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6"/>
          <p:cNvSpPr txBox="1">
            <a:spLocks/>
          </p:cNvSpPr>
          <p:nvPr/>
        </p:nvSpPr>
        <p:spPr>
          <a:xfrm>
            <a:off x="678145" y="0"/>
            <a:ext cx="7886700" cy="75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Sugestão de formado tabela output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77389"/>
              </p:ext>
            </p:extLst>
          </p:nvPr>
        </p:nvGraphicFramePr>
        <p:xfrm>
          <a:off x="49490" y="862309"/>
          <a:ext cx="9052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41703791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900107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34663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18680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8049030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819748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337181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1979918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4908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88970711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08795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Q</a:t>
                      </a:r>
                      <a:r>
                        <a:rPr lang="pt-BR" sz="1800" baseline="-25000" dirty="0" smtClean="0"/>
                        <a:t>EFL</a:t>
                      </a:r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</a:t>
                      </a:r>
                      <a:r>
                        <a:rPr lang="pt-BR" sz="1800" baseline="-25000" dirty="0" smtClean="0"/>
                        <a:t>EF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</a:t>
                      </a:r>
                      <a:r>
                        <a:rPr lang="pt-BR" sz="1800" baseline="-25000" dirty="0" smtClean="0"/>
                        <a:t>G#1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</a:t>
                      </a:r>
                      <a:r>
                        <a:rPr lang="pt-BR" sz="1800" baseline="-25000" dirty="0" smtClean="0"/>
                        <a:t>f#1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</a:t>
                      </a:r>
                      <a:r>
                        <a:rPr lang="pt-BR" sz="1800" baseline="-25000" dirty="0" smtClean="0"/>
                        <a:t>f#1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</a:t>
                      </a:r>
                      <a:r>
                        <a:rPr lang="pt-BR" sz="1800" baseline="-25000" dirty="0" smtClean="0"/>
                        <a:t>G#2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</a:t>
                      </a:r>
                      <a:r>
                        <a:rPr lang="pt-BR" sz="1800" baseline="-25000" dirty="0" smtClean="0"/>
                        <a:t>f#2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</a:t>
                      </a:r>
                      <a:r>
                        <a:rPr lang="pt-BR" sz="1800" baseline="-25000" dirty="0" smtClean="0"/>
                        <a:t>f#2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J</a:t>
                      </a:r>
                      <a:r>
                        <a:rPr lang="pt-BR" sz="1800" baseline="-25000" dirty="0" smtClean="0"/>
                        <a:t>G#3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T</a:t>
                      </a:r>
                      <a:r>
                        <a:rPr lang="pt-BR" sz="1800" baseline="-25000" dirty="0" smtClean="0"/>
                        <a:t>f#3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 smtClean="0"/>
                        <a:t>m</a:t>
                      </a:r>
                      <a:r>
                        <a:rPr lang="pt-BR" sz="1800" baseline="30000" dirty="0" smtClean="0"/>
                        <a:t>3</a:t>
                      </a:r>
                      <a:r>
                        <a:rPr lang="pt-BR" sz="1800" baseline="0" dirty="0" smtClean="0"/>
                        <a:t>/h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 dirty="0" smtClean="0"/>
                        <a:t>Kg/h</a:t>
                      </a:r>
                      <a:endParaRPr lang="pt-BR" sz="18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m/s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m/s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m/s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médio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pad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máx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871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99292"/>
              </p:ext>
            </p:extLst>
          </p:nvPr>
        </p:nvGraphicFramePr>
        <p:xfrm>
          <a:off x="49490" y="3618424"/>
          <a:ext cx="9052560" cy="259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41703791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7176897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85444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251278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16137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5481208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8932593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2444527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9476472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3515168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46296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0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</a:t>
                      </a:r>
                      <a:r>
                        <a:rPr lang="pt-BR" sz="1800" baseline="-25000" dirty="0" smtClean="0"/>
                        <a:t>f#3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J</a:t>
                      </a:r>
                      <a:r>
                        <a:rPr lang="pt-BR" sz="1800" baseline="-25000" dirty="0" smtClean="0"/>
                        <a:t>G#4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</a:t>
                      </a:r>
                      <a:r>
                        <a:rPr lang="pt-BR" sz="1800" baseline="-25000" dirty="0" smtClean="0"/>
                        <a:t>f#4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</a:t>
                      </a:r>
                      <a:r>
                        <a:rPr lang="pt-BR" sz="1800" baseline="-25000" dirty="0" smtClean="0"/>
                        <a:t>f#5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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k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ym typeface="Symbol" panose="05050102010706020507" pitchFamily="18" charset="2"/>
                        </a:rPr>
                        <a:t>T</a:t>
                      </a:r>
                      <a:r>
                        <a:rPr lang="pt-BR" sz="1800" baseline="-25000" dirty="0" err="1" smtClean="0">
                          <a:sym typeface="Symbol" panose="05050102010706020507" pitchFamily="18" charset="2"/>
                        </a:rPr>
                        <a:t>k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ym typeface="Symbol" panose="05050102010706020507" pitchFamily="18" charset="2"/>
                        </a:rPr>
                        <a:t>M</a:t>
                      </a:r>
                      <a:r>
                        <a:rPr lang="pt-BR" sz="1800" baseline="-25000" dirty="0" err="1" smtClean="0">
                          <a:sym typeface="Symbol" panose="05050102010706020507" pitchFamily="18" charset="2"/>
                        </a:rPr>
                        <a:t>k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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w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ym typeface="Symbol" panose="05050102010706020507" pitchFamily="18" charset="2"/>
                        </a:rPr>
                        <a:t>T</a:t>
                      </a:r>
                      <a:r>
                        <a:rPr lang="pt-BR" sz="1800" baseline="-25000" dirty="0" err="1" smtClean="0">
                          <a:sym typeface="Symbol" panose="05050102010706020507" pitchFamily="18" charset="2"/>
                        </a:rPr>
                        <a:t>w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ym typeface="Symbol" panose="05050102010706020507" pitchFamily="18" charset="2"/>
                        </a:rPr>
                        <a:t>M</a:t>
                      </a:r>
                      <a:r>
                        <a:rPr lang="pt-BR" sz="1800" baseline="-25000" dirty="0" err="1" smtClean="0">
                          <a:sym typeface="Symbol" panose="05050102010706020507" pitchFamily="18" charset="2"/>
                        </a:rPr>
                        <a:t>w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6693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m/s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kg/m</a:t>
                      </a:r>
                      <a:r>
                        <a:rPr lang="pt-BR" sz="18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 smtClean="0"/>
                        <a:t>kg/h</a:t>
                      </a:r>
                      <a:endParaRPr lang="pt-B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tx1"/>
                          </a:solidFill>
                        </a:rPr>
                        <a:t>kg/m</a:t>
                      </a:r>
                      <a:r>
                        <a:rPr lang="pt-BR" sz="180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8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aseline="0" dirty="0" smtClean="0"/>
                        <a:t>kg/h</a:t>
                      </a:r>
                      <a:endParaRPr lang="pt-BR" sz="1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6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médio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Desv</a:t>
                      </a:r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pad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8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14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>
                          <a:solidFill>
                            <a:schemeClr val="tx1"/>
                          </a:solidFill>
                        </a:rPr>
                        <a:t>máx</a:t>
                      </a:r>
                      <a:endParaRPr lang="pt-B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871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90" y="6378603"/>
            <a:ext cx="904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Vinicius é para exportar </a:t>
            </a:r>
            <a:r>
              <a:rPr lang="pt-BR" dirty="0" err="1" smtClean="0">
                <a:solidFill>
                  <a:srgbClr val="FF0000"/>
                </a:solidFill>
              </a:rPr>
              <a:t>excel</a:t>
            </a:r>
            <a:r>
              <a:rPr lang="pt-BR" dirty="0" smtClean="0">
                <a:solidFill>
                  <a:srgbClr val="FF0000"/>
                </a:solidFill>
              </a:rPr>
              <a:t> com 21 colunas, parti em 2 </a:t>
            </a:r>
            <a:r>
              <a:rPr lang="pt-BR" dirty="0" err="1" smtClean="0">
                <a:solidFill>
                  <a:srgbClr val="FF0000"/>
                </a:solidFill>
              </a:rPr>
              <a:t>pq</a:t>
            </a:r>
            <a:r>
              <a:rPr lang="pt-BR" dirty="0" smtClean="0">
                <a:solidFill>
                  <a:srgbClr val="FF0000"/>
                </a:solidFill>
              </a:rPr>
              <a:t> as letras estavam muito pequenas.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766</Words>
  <Application>Microsoft Office PowerPoint</Application>
  <PresentationFormat>On-screen Show (4:3)</PresentationFormat>
  <Paragraphs>169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Cambria Math</vt:lpstr>
      <vt:lpstr>Symbol</vt:lpstr>
      <vt:lpstr>Office Theme</vt:lpstr>
      <vt:lpstr>Equation</vt:lpstr>
      <vt:lpstr>Escoamento Trifásico Medição das fases</vt:lpstr>
      <vt:lpstr>Medidas de ar EFL</vt:lpstr>
      <vt:lpstr>Medidas de ar EFL (continuação)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 I 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Eugenio Rosa</dc:creator>
  <cp:lastModifiedBy>Eugenio Rosa</cp:lastModifiedBy>
  <cp:revision>31</cp:revision>
  <dcterms:created xsi:type="dcterms:W3CDTF">2021-03-23T14:02:59Z</dcterms:created>
  <dcterms:modified xsi:type="dcterms:W3CDTF">2021-03-24T10:03:05Z</dcterms:modified>
</cp:coreProperties>
</file>