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22"/>
  </p:notesMasterIdLst>
  <p:handoutMasterIdLst>
    <p:handoutMasterId r:id="rId23"/>
  </p:handoutMasterIdLst>
  <p:sldIdLst>
    <p:sldId id="3303" r:id="rId3"/>
    <p:sldId id="3363" r:id="rId4"/>
    <p:sldId id="3347" r:id="rId5"/>
    <p:sldId id="3364" r:id="rId6"/>
    <p:sldId id="3351" r:id="rId7"/>
    <p:sldId id="3352" r:id="rId8"/>
    <p:sldId id="3374" r:id="rId9"/>
    <p:sldId id="3365" r:id="rId10"/>
    <p:sldId id="3353" r:id="rId11"/>
    <p:sldId id="3349" r:id="rId12"/>
    <p:sldId id="3354" r:id="rId13"/>
    <p:sldId id="3355" r:id="rId14"/>
    <p:sldId id="3369" r:id="rId15"/>
    <p:sldId id="3357" r:id="rId16"/>
    <p:sldId id="3373" r:id="rId17"/>
    <p:sldId id="3348" r:id="rId18"/>
    <p:sldId id="3371" r:id="rId19"/>
    <p:sldId id="3372" r:id="rId20"/>
    <p:sldId id="3375"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0FD"/>
    <a:srgbClr val="3D72C1"/>
    <a:srgbClr val="D62627"/>
    <a:srgbClr val="F9BC5A"/>
    <a:srgbClr val="21262A"/>
    <a:srgbClr val="73EBC8"/>
    <a:srgbClr val="34D6C2"/>
    <a:srgbClr val="F47D9B"/>
    <a:srgbClr val="43CEF8"/>
    <a:srgbClr val="39A4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5244" autoAdjust="0"/>
  </p:normalViewPr>
  <p:slideViewPr>
    <p:cSldViewPr snapToGrid="0" showGuides="1">
      <p:cViewPr varScale="1">
        <p:scale>
          <a:sx n="82" d="100"/>
          <a:sy n="82" d="100"/>
        </p:scale>
        <p:origin x="898" y="72"/>
      </p:cViewPr>
      <p:guideLst/>
    </p:cSldViewPr>
  </p:slideViewPr>
  <p:notesTextViewPr>
    <p:cViewPr>
      <p:scale>
        <a:sx n="1" d="1"/>
        <a:sy n="1" d="1"/>
      </p:scale>
      <p:origin x="0" y="0"/>
    </p:cViewPr>
  </p:notesTextViewPr>
  <p:sorterViewPr>
    <p:cViewPr>
      <p:scale>
        <a:sx n="111" d="100"/>
        <a:sy n="111" d="100"/>
      </p:scale>
      <p:origin x="0" y="-4326"/>
    </p:cViewPr>
  </p:sorterViewPr>
  <p:notesViewPr>
    <p:cSldViewPr snapToGrid="0" showGuides="1">
      <p:cViewPr varScale="1">
        <p:scale>
          <a:sx n="114" d="100"/>
          <a:sy n="114" d="100"/>
        </p:scale>
        <p:origin x="40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201AD86-87C1-F34F-A570-94653B2133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9983CAC2-274D-AA49-9273-0BB99AAEE7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8D4BB7-ADC9-E64E-AAAA-DB1E10F7C241}" type="datetimeFigureOut">
              <a:rPr kumimoji="1" lang="zh-CN" altLang="en-US" smtClean="0">
                <a:latin typeface="微软雅黑" panose="020B0503020204020204" pitchFamily="34" charset="-122"/>
                <a:ea typeface="微软雅黑" panose="020B0503020204020204" pitchFamily="34" charset="-122"/>
              </a:rPr>
              <a:t>2023/11/16</a:t>
            </a:fld>
            <a:endParaRPr kumimoji="1" lang="zh-CN" altLang="en-US" dirty="0">
              <a:latin typeface="微软雅黑" panose="020B0503020204020204" pitchFamily="34" charset="-122"/>
              <a:ea typeface="微软雅黑" panose="020B0503020204020204" pitchFamily="34" charset="-122"/>
            </a:endParaRPr>
          </a:p>
        </p:txBody>
      </p:sp>
      <p:sp>
        <p:nvSpPr>
          <p:cNvPr id="4" name="页脚占位符 3">
            <a:extLst>
              <a:ext uri="{FF2B5EF4-FFF2-40B4-BE49-F238E27FC236}">
                <a16:creationId xmlns:a16="http://schemas.microsoft.com/office/drawing/2014/main" id="{A5DFFCAF-3164-5B4A-A7AA-1F95C1C808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2C173253-261F-124A-8FD0-6B2BCD6E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BD9CB6-B921-3743-B681-02986F8A8226}" type="slidenum">
              <a:rPr kumimoji="1" lang="zh-CN" altLang="en-US" smtClean="0">
                <a:latin typeface="微软雅黑" panose="020B0503020204020204" pitchFamily="34" charset="-122"/>
                <a:ea typeface="微软雅黑" panose="020B0503020204020204" pitchFamily="34" charset="-122"/>
              </a:rPr>
              <a:t>‹#›</a:t>
            </a:fld>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7726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B30C6B-F34A-4F02-BACE-D18C28E3B70A}" type="datetimeFigureOut">
              <a:rPr lang="zh-CN" altLang="en-US" smtClean="0"/>
              <a:pPr/>
              <a:t>2023/11/16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175DD2B1-1A58-4FDB-AD54-64407EF7A1E7}" type="slidenum">
              <a:rPr lang="zh-CN" altLang="en-US" smtClean="0"/>
              <a:pPr/>
              <a:t>‹#›</a:t>
            </a:fld>
            <a:endParaRPr lang="zh-CN" altLang="en-US" dirty="0"/>
          </a:p>
        </p:txBody>
      </p:sp>
    </p:spTree>
    <p:extLst>
      <p:ext uri="{BB962C8B-B14F-4D97-AF65-F5344CB8AC3E}">
        <p14:creationId xmlns:p14="http://schemas.microsoft.com/office/powerpoint/2010/main" val="383071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a:t>
            </a:fld>
            <a:endParaRPr lang="zh-CN" altLang="en-US"/>
          </a:p>
        </p:txBody>
      </p:sp>
    </p:spTree>
    <p:extLst>
      <p:ext uri="{BB962C8B-B14F-4D97-AF65-F5344CB8AC3E}">
        <p14:creationId xmlns:p14="http://schemas.microsoft.com/office/powerpoint/2010/main" val="2721318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10</a:t>
            </a:fld>
            <a:endParaRPr lang="zh-CN" altLang="en-US" dirty="0"/>
          </a:p>
        </p:txBody>
      </p:sp>
    </p:spTree>
    <p:extLst>
      <p:ext uri="{BB962C8B-B14F-4D97-AF65-F5344CB8AC3E}">
        <p14:creationId xmlns:p14="http://schemas.microsoft.com/office/powerpoint/2010/main" val="9729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11</a:t>
            </a:fld>
            <a:endParaRPr lang="zh-CN" altLang="en-US" dirty="0"/>
          </a:p>
        </p:txBody>
      </p:sp>
    </p:spTree>
    <p:extLst>
      <p:ext uri="{BB962C8B-B14F-4D97-AF65-F5344CB8AC3E}">
        <p14:creationId xmlns:p14="http://schemas.microsoft.com/office/powerpoint/2010/main" val="870556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12</a:t>
            </a:fld>
            <a:endParaRPr lang="zh-CN" altLang="en-US" dirty="0"/>
          </a:p>
        </p:txBody>
      </p:sp>
    </p:spTree>
    <p:extLst>
      <p:ext uri="{BB962C8B-B14F-4D97-AF65-F5344CB8AC3E}">
        <p14:creationId xmlns:p14="http://schemas.microsoft.com/office/powerpoint/2010/main" val="3529449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13</a:t>
            </a:fld>
            <a:endParaRPr lang="zh-CN" altLang="en-US" dirty="0"/>
          </a:p>
        </p:txBody>
      </p:sp>
    </p:spTree>
    <p:extLst>
      <p:ext uri="{BB962C8B-B14F-4D97-AF65-F5344CB8AC3E}">
        <p14:creationId xmlns:p14="http://schemas.microsoft.com/office/powerpoint/2010/main" val="3212382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14</a:t>
            </a:fld>
            <a:endParaRPr lang="zh-CN" altLang="en-US" dirty="0"/>
          </a:p>
        </p:txBody>
      </p:sp>
    </p:spTree>
    <p:extLst>
      <p:ext uri="{BB962C8B-B14F-4D97-AF65-F5344CB8AC3E}">
        <p14:creationId xmlns:p14="http://schemas.microsoft.com/office/powerpoint/2010/main" val="276034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15</a:t>
            </a:fld>
            <a:endParaRPr lang="zh-CN" altLang="en-US"/>
          </a:p>
        </p:txBody>
      </p:sp>
    </p:spTree>
    <p:extLst>
      <p:ext uri="{BB962C8B-B14F-4D97-AF65-F5344CB8AC3E}">
        <p14:creationId xmlns:p14="http://schemas.microsoft.com/office/powerpoint/2010/main" val="222817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a:t>
            </a:fld>
            <a:endParaRPr lang="zh-CN" altLang="en-US"/>
          </a:p>
        </p:txBody>
      </p:sp>
    </p:spTree>
    <p:extLst>
      <p:ext uri="{BB962C8B-B14F-4D97-AF65-F5344CB8AC3E}">
        <p14:creationId xmlns:p14="http://schemas.microsoft.com/office/powerpoint/2010/main" val="681140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374151"/>
                </a:solidFill>
                <a:effectLst/>
                <a:ea typeface="宋体" panose="02010600030101010101" pitchFamily="2" charset="-122"/>
              </a:rPr>
              <a:t>为了帮助研究者选择适合的投稿期刊，我们提出了一种计算机科学学术期刊投稿推荐系统。系统使用爬虫获取论文信息，采用基于摘要进行论文相似度匹配和基于线性拟合的审稿周期预测的模型向用户推荐适合投稿的期刊。</a:t>
            </a:r>
            <a:endParaRPr lang="en-US" altLang="zh-CN" sz="1200" b="0" i="0" dirty="0">
              <a:solidFill>
                <a:srgbClr val="374151"/>
              </a:solidFill>
              <a:effectLst/>
              <a:ea typeface="宋体" panose="02010600030101010101" pitchFamily="2" charset="-122"/>
            </a:endParaRPr>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3</a:t>
            </a:fld>
            <a:endParaRPr lang="zh-CN" altLang="en-US" dirty="0"/>
          </a:p>
        </p:txBody>
      </p:sp>
    </p:spTree>
    <p:extLst>
      <p:ext uri="{BB962C8B-B14F-4D97-AF65-F5344CB8AC3E}">
        <p14:creationId xmlns:p14="http://schemas.microsoft.com/office/powerpoint/2010/main" val="142453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4</a:t>
            </a:fld>
            <a:endParaRPr lang="zh-CN" altLang="en-US"/>
          </a:p>
        </p:txBody>
      </p:sp>
    </p:spTree>
    <p:extLst>
      <p:ext uri="{BB962C8B-B14F-4D97-AF65-F5344CB8AC3E}">
        <p14:creationId xmlns:p14="http://schemas.microsoft.com/office/powerpoint/2010/main" val="285976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374151"/>
              </a:solidFill>
              <a:effectLst/>
              <a:ea typeface="宋体" panose="02010600030101010101" pitchFamily="2" charset="-122"/>
            </a:endParaRPr>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5</a:t>
            </a:fld>
            <a:endParaRPr lang="zh-CN" altLang="en-US" dirty="0"/>
          </a:p>
        </p:txBody>
      </p:sp>
    </p:spTree>
    <p:extLst>
      <p:ext uri="{BB962C8B-B14F-4D97-AF65-F5344CB8AC3E}">
        <p14:creationId xmlns:p14="http://schemas.microsoft.com/office/powerpoint/2010/main" val="159633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每一个期刊都会将其发表的论文分为若干研究主题，每个研究主题下包含若干论文。这些研究主题一般可以在期刊网站上找到。</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dirty="0">
                <a:solidFill>
                  <a:srgbClr val="374151"/>
                </a:solidFill>
                <a:effectLst/>
                <a:ea typeface="等线" panose="02010600030101010101" pitchFamily="2" charset="-122"/>
                <a:cs typeface="Times New Roman" panose="02020603050405020304" pitchFamily="18" charset="0"/>
              </a:rPr>
              <a:t>期刊的领域指的是中国计算机学会将期刊分类的领域</a:t>
            </a:r>
            <a:endParaRPr lang="en-US" altLang="zh-CN" sz="1200" b="0" i="0" dirty="0">
              <a:solidFill>
                <a:srgbClr val="374151"/>
              </a:solidFill>
              <a:effectLst/>
              <a:ea typeface="宋体" panose="02010600030101010101" pitchFamily="2" charset="-122"/>
            </a:endParaRPr>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6</a:t>
            </a:fld>
            <a:endParaRPr lang="zh-CN" altLang="en-US" dirty="0"/>
          </a:p>
        </p:txBody>
      </p:sp>
    </p:spTree>
    <p:extLst>
      <p:ext uri="{BB962C8B-B14F-4D97-AF65-F5344CB8AC3E}">
        <p14:creationId xmlns:p14="http://schemas.microsoft.com/office/powerpoint/2010/main" val="228216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每一个期刊都会将其发表的论文分为若干研究主题，每个研究主题下包含若干论文。这些研究主题一般可以在期刊网站上找到。</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dirty="0">
                <a:solidFill>
                  <a:srgbClr val="374151"/>
                </a:solidFill>
                <a:effectLst/>
                <a:ea typeface="等线" panose="02010600030101010101" pitchFamily="2" charset="-122"/>
                <a:cs typeface="Times New Roman" panose="02020603050405020304" pitchFamily="18" charset="0"/>
              </a:rPr>
              <a:t>期刊的领域指的是中国计算机学会将期刊分类的领域</a:t>
            </a:r>
            <a:endParaRPr lang="en-US" altLang="zh-CN" sz="1200" b="0" i="0" dirty="0">
              <a:solidFill>
                <a:srgbClr val="374151"/>
              </a:solidFill>
              <a:effectLst/>
              <a:ea typeface="宋体" panose="02010600030101010101" pitchFamily="2" charset="-122"/>
            </a:endParaRPr>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7</a:t>
            </a:fld>
            <a:endParaRPr lang="zh-CN" altLang="en-US" dirty="0"/>
          </a:p>
        </p:txBody>
      </p:sp>
    </p:spTree>
    <p:extLst>
      <p:ext uri="{BB962C8B-B14F-4D97-AF65-F5344CB8AC3E}">
        <p14:creationId xmlns:p14="http://schemas.microsoft.com/office/powerpoint/2010/main" val="191022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8</a:t>
            </a:fld>
            <a:endParaRPr lang="zh-CN" altLang="en-US"/>
          </a:p>
        </p:txBody>
      </p:sp>
    </p:spTree>
    <p:extLst>
      <p:ext uri="{BB962C8B-B14F-4D97-AF65-F5344CB8AC3E}">
        <p14:creationId xmlns:p14="http://schemas.microsoft.com/office/powerpoint/2010/main" val="57772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374151"/>
              </a:solidFill>
              <a:effectLst/>
              <a:ea typeface="宋体" panose="02010600030101010101" pitchFamily="2" charset="-122"/>
            </a:endParaRPr>
          </a:p>
        </p:txBody>
      </p:sp>
      <p:sp>
        <p:nvSpPr>
          <p:cNvPr id="4" name="灯片编号占位符 3"/>
          <p:cNvSpPr>
            <a:spLocks noGrp="1"/>
          </p:cNvSpPr>
          <p:nvPr>
            <p:ph type="sldNum" sz="quarter" idx="5"/>
          </p:nvPr>
        </p:nvSpPr>
        <p:spPr/>
        <p:txBody>
          <a:bodyPr/>
          <a:lstStyle/>
          <a:p>
            <a:fld id="{175DD2B1-1A58-4FDB-AD54-64407EF7A1E7}" type="slidenum">
              <a:rPr lang="zh-CN" altLang="en-US" smtClean="0"/>
              <a:pPr/>
              <a:t>9</a:t>
            </a:fld>
            <a:endParaRPr lang="zh-CN" altLang="en-US" dirty="0"/>
          </a:p>
        </p:txBody>
      </p:sp>
    </p:spTree>
    <p:extLst>
      <p:ext uri="{BB962C8B-B14F-4D97-AF65-F5344CB8AC3E}">
        <p14:creationId xmlns:p14="http://schemas.microsoft.com/office/powerpoint/2010/main" val="3385749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91F94A-C79E-4BCA-B45B-A08C7668DD0E}"/>
              </a:ext>
            </a:extLst>
          </p:cNvPr>
          <p:cNvSpPr>
            <a:spLocks noChangeAspect="1"/>
          </p:cNvSpPr>
          <p:nvPr userDrawn="1"/>
        </p:nvSpPr>
        <p:spPr>
          <a:xfrm>
            <a:off x="0" y="0"/>
            <a:ext cx="12191331" cy="6858000"/>
          </a:xfrm>
          <a:prstGeom prst="rect">
            <a:avLst/>
          </a:prstGeom>
          <a:blipFill dpi="0" rotWithShape="1">
            <a:blip r:embed="rId2"/>
            <a:srcRect/>
            <a:stretch>
              <a:fillRect t="-86397" b="-8026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7"/>
          </a:p>
        </p:txBody>
      </p:sp>
      <p:sp>
        <p:nvSpPr>
          <p:cNvPr id="3" name="矩形 2">
            <a:extLst>
              <a:ext uri="{FF2B5EF4-FFF2-40B4-BE49-F238E27FC236}">
                <a16:creationId xmlns:a16="http://schemas.microsoft.com/office/drawing/2014/main" id="{E31A6677-4283-4345-AA2C-19A7B94E85C3}"/>
              </a:ext>
            </a:extLst>
          </p:cNvPr>
          <p:cNvSpPr/>
          <p:nvPr userDrawn="1"/>
        </p:nvSpPr>
        <p:spPr>
          <a:xfrm>
            <a:off x="0" y="0"/>
            <a:ext cx="12192000" cy="6858000"/>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cxnSp>
        <p:nvCxnSpPr>
          <p:cNvPr id="4" name="直接连接符 3">
            <a:extLst>
              <a:ext uri="{FF2B5EF4-FFF2-40B4-BE49-F238E27FC236}">
                <a16:creationId xmlns:a16="http://schemas.microsoft.com/office/drawing/2014/main" id="{D8B0E2E3-EB95-6F89-348B-B71694F8B066}"/>
              </a:ext>
            </a:extLst>
          </p:cNvPr>
          <p:cNvCxnSpPr>
            <a:cxnSpLocks/>
          </p:cNvCxnSpPr>
          <p:nvPr userDrawn="1"/>
        </p:nvCxnSpPr>
        <p:spPr>
          <a:xfrm flipV="1">
            <a:off x="8242648" y="629756"/>
            <a:ext cx="386039" cy="7212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D516BAB-EFEB-4E98-D2D2-060B9ECDB5F9}"/>
              </a:ext>
            </a:extLst>
          </p:cNvPr>
          <p:cNvCxnSpPr>
            <a:cxnSpLocks/>
          </p:cNvCxnSpPr>
          <p:nvPr userDrawn="1"/>
        </p:nvCxnSpPr>
        <p:spPr>
          <a:xfrm flipV="1">
            <a:off x="8131063" y="974802"/>
            <a:ext cx="513093" cy="958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A572AC4-73BE-0032-13E8-AF5B45149A2F}"/>
              </a:ext>
            </a:extLst>
          </p:cNvPr>
          <p:cNvCxnSpPr>
            <a:cxnSpLocks/>
          </p:cNvCxnSpPr>
          <p:nvPr userDrawn="1"/>
        </p:nvCxnSpPr>
        <p:spPr>
          <a:xfrm flipV="1">
            <a:off x="3627809" y="5011081"/>
            <a:ext cx="386039" cy="7212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B1494EF-9933-7B17-9478-6DC70158D7FC}"/>
              </a:ext>
            </a:extLst>
          </p:cNvPr>
          <p:cNvCxnSpPr>
            <a:cxnSpLocks/>
          </p:cNvCxnSpPr>
          <p:nvPr userDrawn="1"/>
        </p:nvCxnSpPr>
        <p:spPr>
          <a:xfrm flipV="1">
            <a:off x="3516224" y="5356128"/>
            <a:ext cx="513093" cy="958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E14D804-778A-4880-9580-B3BBA5F126D2}"/>
              </a:ext>
            </a:extLst>
          </p:cNvPr>
          <p:cNvCxnSpPr>
            <a:cxnSpLocks/>
          </p:cNvCxnSpPr>
          <p:nvPr userDrawn="1"/>
        </p:nvCxnSpPr>
        <p:spPr>
          <a:xfrm flipH="1">
            <a:off x="6096000" y="629756"/>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1363AD7-D690-C343-574E-6E032DA65FE8}"/>
              </a:ext>
            </a:extLst>
          </p:cNvPr>
          <p:cNvCxnSpPr>
            <a:cxnSpLocks/>
          </p:cNvCxnSpPr>
          <p:nvPr userDrawn="1"/>
        </p:nvCxnSpPr>
        <p:spPr>
          <a:xfrm>
            <a:off x="8432274" y="629755"/>
            <a:ext cx="0" cy="170685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3B6701A-0821-45CB-11D3-2105A57F0838}"/>
              </a:ext>
            </a:extLst>
          </p:cNvPr>
          <p:cNvCxnSpPr>
            <a:cxnSpLocks/>
          </p:cNvCxnSpPr>
          <p:nvPr userDrawn="1"/>
        </p:nvCxnSpPr>
        <p:spPr>
          <a:xfrm>
            <a:off x="3759725" y="629755"/>
            <a:ext cx="0" cy="170685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1D5BDC8-7268-B729-25EF-22523A6EA700}"/>
              </a:ext>
            </a:extLst>
          </p:cNvPr>
          <p:cNvCxnSpPr>
            <a:cxnSpLocks/>
          </p:cNvCxnSpPr>
          <p:nvPr userDrawn="1"/>
        </p:nvCxnSpPr>
        <p:spPr>
          <a:xfrm>
            <a:off x="8432274" y="4180017"/>
            <a:ext cx="0" cy="2115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6EB0A31-EF93-CE70-3C12-E009565F1330}"/>
              </a:ext>
            </a:extLst>
          </p:cNvPr>
          <p:cNvCxnSpPr>
            <a:cxnSpLocks/>
          </p:cNvCxnSpPr>
          <p:nvPr userDrawn="1"/>
        </p:nvCxnSpPr>
        <p:spPr>
          <a:xfrm>
            <a:off x="3759725" y="4180017"/>
            <a:ext cx="0" cy="2115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7ECA027-3D5B-F583-17B7-BF9B03F005FB}"/>
              </a:ext>
            </a:extLst>
          </p:cNvPr>
          <p:cNvCxnSpPr>
            <a:cxnSpLocks/>
          </p:cNvCxnSpPr>
          <p:nvPr userDrawn="1"/>
        </p:nvCxnSpPr>
        <p:spPr>
          <a:xfrm flipH="1">
            <a:off x="3759725" y="629756"/>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58570BE-8F6F-D205-5103-B5221FEE6813}"/>
              </a:ext>
            </a:extLst>
          </p:cNvPr>
          <p:cNvCxnSpPr>
            <a:cxnSpLocks/>
          </p:cNvCxnSpPr>
          <p:nvPr userDrawn="1"/>
        </p:nvCxnSpPr>
        <p:spPr>
          <a:xfrm flipH="1">
            <a:off x="6096000" y="6295149"/>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712AB20-F9B0-C554-AB39-75ADA23E8ECE}"/>
              </a:ext>
            </a:extLst>
          </p:cNvPr>
          <p:cNvCxnSpPr>
            <a:cxnSpLocks/>
          </p:cNvCxnSpPr>
          <p:nvPr userDrawn="1"/>
        </p:nvCxnSpPr>
        <p:spPr>
          <a:xfrm flipH="1">
            <a:off x="3759725" y="6295149"/>
            <a:ext cx="2336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04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BF13C-7273-F677-B505-87804313E3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05D3F1-4C9E-3333-D8E7-0408208FA9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42B7E3-1FB7-AE64-E9C9-005E8ABA2E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44AED9-B573-4D3B-11A9-52D2DECB863D}"/>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6" name="页脚占位符 5">
            <a:extLst>
              <a:ext uri="{FF2B5EF4-FFF2-40B4-BE49-F238E27FC236}">
                <a16:creationId xmlns:a16="http://schemas.microsoft.com/office/drawing/2014/main" id="{8F80C6A5-9144-B480-7661-EFA0B66146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22908C-133C-AF9C-4B90-CFB59C88CAEA}"/>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372104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CE109-BE71-303A-CB28-BD0D352815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53F3CD-38A0-B191-B230-ACA49920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BA58BF-B5EA-14D4-1798-623ED5358D2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B1AA73-82CC-AA70-0154-64AFF8416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553576-BB15-4C95-4D5B-AF7BAC5617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21EA09-F30F-0FEF-5446-6C665A863A30}"/>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8" name="页脚占位符 7">
            <a:extLst>
              <a:ext uri="{FF2B5EF4-FFF2-40B4-BE49-F238E27FC236}">
                <a16:creationId xmlns:a16="http://schemas.microsoft.com/office/drawing/2014/main" id="{A9996939-117B-5CF7-67D0-AC6FB566AA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8EE52A-1A79-425E-38B1-DD9278517EFB}"/>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1700802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825FB-4CF2-165D-480F-31D324BC8D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1767CF-6053-976C-BA94-CD60AA4AC1C1}"/>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4" name="页脚占位符 3">
            <a:extLst>
              <a:ext uri="{FF2B5EF4-FFF2-40B4-BE49-F238E27FC236}">
                <a16:creationId xmlns:a16="http://schemas.microsoft.com/office/drawing/2014/main" id="{D6347DE3-82C6-7AE6-92A7-35C38BBA9E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9608FB-2800-CC08-D66F-D576409D000C}"/>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313795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FF5670-3EBD-DD4A-FA65-CC6584470A61}"/>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3" name="页脚占位符 2">
            <a:extLst>
              <a:ext uri="{FF2B5EF4-FFF2-40B4-BE49-F238E27FC236}">
                <a16:creationId xmlns:a16="http://schemas.microsoft.com/office/drawing/2014/main" id="{9EB171D2-8A69-0118-AD09-57669ECA44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FDA345-7EBC-17E4-BD7B-E4A3B246F741}"/>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2828618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538EE-68A5-1B2B-F5DD-F569AECF6A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2CC0E1-BA76-A62F-758A-7DE4C3AAC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3727FB-E048-9A3F-1755-E56F509A5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248236-B3E0-552A-A2FF-5F8AFB59140D}"/>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6" name="页脚占位符 5">
            <a:extLst>
              <a:ext uri="{FF2B5EF4-FFF2-40B4-BE49-F238E27FC236}">
                <a16:creationId xmlns:a16="http://schemas.microsoft.com/office/drawing/2014/main" id="{CAC1B356-ED2D-FB17-2B54-D7C514ECC8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BDAEBC-8FF7-14DE-50EB-0637F65760FA}"/>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2440466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59BEF-7D92-8EA9-55CA-622F364417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1CB4C6-56E9-A3E5-8277-0C140D5DC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C8F35F-E47A-7789-E1E2-122008A2C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A86C27-E727-E27D-7A58-7AC002B0E819}"/>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6" name="页脚占位符 5">
            <a:extLst>
              <a:ext uri="{FF2B5EF4-FFF2-40B4-BE49-F238E27FC236}">
                <a16:creationId xmlns:a16="http://schemas.microsoft.com/office/drawing/2014/main" id="{5A3463DF-B5E1-F6F7-0854-B1D25A9602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D855CA-EB28-8E59-1C67-501D7DA7C53D}"/>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3301328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A7F13-A68D-705B-F6EC-B36CA3DB6E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F694EA-AD78-FFDD-3392-4A6C3F2926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FE9639-BF9A-6D9C-90DC-8B20E7017714}"/>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727FD579-B8AE-3D78-A77F-0687690495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E313E1-91FC-2027-D1F8-C0E038744128}"/>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161427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9893CB-2EA2-0E22-5BAB-EC1E2B430A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D6DA73-B29C-C130-4F60-3C1E8EB694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B0E886-D92F-DA6D-5E7F-21EF450E82E3}"/>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772EE4E3-5387-B03A-4043-F5F0F56D4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A4989-5B0E-BB6F-0243-FF5FB639DA49}"/>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161075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965169-8317-8506-EB06-3F57AF8CAAD4}"/>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2" cy="6858000"/>
          </a:xfrm>
          <a:prstGeom prst="rect">
            <a:avLst/>
          </a:prstGeom>
        </p:spPr>
      </p:pic>
      <p:cxnSp>
        <p:nvCxnSpPr>
          <p:cNvPr id="2" name="直接连接符 1">
            <a:extLst>
              <a:ext uri="{FF2B5EF4-FFF2-40B4-BE49-F238E27FC236}">
                <a16:creationId xmlns:a16="http://schemas.microsoft.com/office/drawing/2014/main" id="{FFB3CA18-72DA-4062-9B38-0732E0A63691}"/>
              </a:ext>
            </a:extLst>
          </p:cNvPr>
          <p:cNvCxnSpPr/>
          <p:nvPr userDrawn="1"/>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3" name="矩形: 圆角 2">
            <a:extLst>
              <a:ext uri="{FF2B5EF4-FFF2-40B4-BE49-F238E27FC236}">
                <a16:creationId xmlns:a16="http://schemas.microsoft.com/office/drawing/2014/main" id="{E9D56724-A261-4779-8A40-9ECA94FC8093}"/>
              </a:ext>
            </a:extLst>
          </p:cNvPr>
          <p:cNvSpPr/>
          <p:nvPr userDrawn="1"/>
        </p:nvSpPr>
        <p:spPr>
          <a:xfrm>
            <a:off x="9329804" y="798308"/>
            <a:ext cx="2861863" cy="108482"/>
          </a:xfrm>
          <a:prstGeom prst="roundRect">
            <a:avLst>
              <a:gd name="adj" fmla="val 50000"/>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1">
              <a:cs typeface="+mn-ea"/>
              <a:sym typeface="+mn-lt"/>
            </a:endParaRPr>
          </a:p>
        </p:txBody>
      </p:sp>
      <p:sp>
        <p:nvSpPr>
          <p:cNvPr id="44" name="矩形 43">
            <a:extLst>
              <a:ext uri="{FF2B5EF4-FFF2-40B4-BE49-F238E27FC236}">
                <a16:creationId xmlns:a16="http://schemas.microsoft.com/office/drawing/2014/main" id="{10D1DF02-8AF8-4CB1-B61E-FFCC9B38F601}"/>
              </a:ext>
            </a:extLst>
          </p:cNvPr>
          <p:cNvSpPr/>
          <p:nvPr userDrawn="1"/>
        </p:nvSpPr>
        <p:spPr>
          <a:xfrm>
            <a:off x="-6498" y="6501083"/>
            <a:ext cx="12204995" cy="356728"/>
          </a:xfrm>
          <a:prstGeom prst="rect">
            <a:avLst/>
          </a:prstGeom>
          <a:solidFill>
            <a:schemeClr val="accent1">
              <a:lumMod val="10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cs typeface="+mn-ea"/>
              <a:sym typeface="+mn-lt"/>
            </a:endParaRPr>
          </a:p>
        </p:txBody>
      </p:sp>
      <p:sp>
        <p:nvSpPr>
          <p:cNvPr id="45" name="矩形 44">
            <a:extLst>
              <a:ext uri="{FF2B5EF4-FFF2-40B4-BE49-F238E27FC236}">
                <a16:creationId xmlns:a16="http://schemas.microsoft.com/office/drawing/2014/main" id="{37297EDB-A84C-48F0-A0B5-7AB97A7812A7}"/>
              </a:ext>
            </a:extLst>
          </p:cNvPr>
          <p:cNvSpPr/>
          <p:nvPr userDrawn="1"/>
        </p:nvSpPr>
        <p:spPr>
          <a:xfrm>
            <a:off x="-6498" y="6582351"/>
            <a:ext cx="12204995" cy="275460"/>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cs typeface="+mn-ea"/>
              <a:sym typeface="+mn-lt"/>
            </a:endParaRPr>
          </a:p>
        </p:txBody>
      </p:sp>
      <p:sp>
        <p:nvSpPr>
          <p:cNvPr id="65" name="标题 64">
            <a:extLst>
              <a:ext uri="{FF2B5EF4-FFF2-40B4-BE49-F238E27FC236}">
                <a16:creationId xmlns:a16="http://schemas.microsoft.com/office/drawing/2014/main" id="{D2557E18-85FC-42B1-8601-A898101F9B38}"/>
              </a:ext>
            </a:extLst>
          </p:cNvPr>
          <p:cNvSpPr>
            <a:spLocks noGrp="1"/>
          </p:cNvSpPr>
          <p:nvPr>
            <p:ph type="title"/>
          </p:nvPr>
        </p:nvSpPr>
        <p:spPr>
          <a:xfrm>
            <a:off x="822944" y="320665"/>
            <a:ext cx="4493538" cy="487378"/>
          </a:xfrm>
          <a:prstGeom prst="rect">
            <a:avLst/>
          </a:prstGeom>
          <a:noFill/>
        </p:spPr>
        <p:txBody>
          <a:bodyPr wrap="none" rtlCol="0">
            <a:spAutoFit/>
          </a:bodyPr>
          <a:lstStyle>
            <a:lvl1pPr>
              <a:defRPr kumimoji="1" lang="zh-CN" altLang="en-US" sz="2800" b="1">
                <a:solidFill>
                  <a:schemeClr val="accent1"/>
                </a:solidFill>
                <a:latin typeface="+mn-lt"/>
                <a:ea typeface="+mn-ea"/>
                <a:cs typeface="+mn-ea"/>
              </a:defRPr>
            </a:lvl1pPr>
          </a:lstStyle>
          <a:p>
            <a:pPr marL="0" lvl="0" defTabSz="914400"/>
            <a:r>
              <a:rPr lang="zh-CN" altLang="en-US"/>
              <a:t>单击此处编辑母版标题样式</a:t>
            </a:r>
          </a:p>
        </p:txBody>
      </p:sp>
      <p:grpSp>
        <p:nvGrpSpPr>
          <p:cNvPr id="75" name="组合 74">
            <a:extLst>
              <a:ext uri="{FF2B5EF4-FFF2-40B4-BE49-F238E27FC236}">
                <a16:creationId xmlns:a16="http://schemas.microsoft.com/office/drawing/2014/main" id="{AF113732-72E5-467C-90CA-B8443111B46A}"/>
              </a:ext>
            </a:extLst>
          </p:cNvPr>
          <p:cNvGrpSpPr/>
          <p:nvPr userDrawn="1"/>
        </p:nvGrpSpPr>
        <p:grpSpPr>
          <a:xfrm>
            <a:off x="320040" y="247972"/>
            <a:ext cx="475827" cy="492691"/>
            <a:chOff x="320040" y="137160"/>
            <a:chExt cx="475827" cy="603504"/>
          </a:xfrm>
        </p:grpSpPr>
        <p:sp>
          <p:nvSpPr>
            <p:cNvPr id="76" name="矩形: 圆角 75">
              <a:extLst>
                <a:ext uri="{FF2B5EF4-FFF2-40B4-BE49-F238E27FC236}">
                  <a16:creationId xmlns:a16="http://schemas.microsoft.com/office/drawing/2014/main" id="{7A16D70F-50CF-493A-A805-8AD9547E6E52}"/>
                </a:ext>
              </a:extLst>
            </p:cNvPr>
            <p:cNvSpPr/>
            <p:nvPr/>
          </p:nvSpPr>
          <p:spPr>
            <a:xfrm>
              <a:off x="320040" y="137160"/>
              <a:ext cx="68731" cy="603504"/>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圆角 76">
              <a:extLst>
                <a:ext uri="{FF2B5EF4-FFF2-40B4-BE49-F238E27FC236}">
                  <a16:creationId xmlns:a16="http://schemas.microsoft.com/office/drawing/2014/main" id="{0E0D4FF2-9FEB-45E8-AB99-ED9D2E391DB8}"/>
                </a:ext>
              </a:extLst>
            </p:cNvPr>
            <p:cNvSpPr/>
            <p:nvPr/>
          </p:nvSpPr>
          <p:spPr>
            <a:xfrm>
              <a:off x="532982" y="319414"/>
              <a:ext cx="68731" cy="421249"/>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矩形: 圆角 77">
              <a:extLst>
                <a:ext uri="{FF2B5EF4-FFF2-40B4-BE49-F238E27FC236}">
                  <a16:creationId xmlns:a16="http://schemas.microsoft.com/office/drawing/2014/main" id="{775880D2-4154-461B-A1D4-A9CCD67E637D}"/>
                </a:ext>
              </a:extLst>
            </p:cNvPr>
            <p:cNvSpPr/>
            <p:nvPr/>
          </p:nvSpPr>
          <p:spPr>
            <a:xfrm>
              <a:off x="727136" y="234648"/>
              <a:ext cx="68731" cy="506016"/>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40918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392C2F9-3FCC-999E-C3D1-BC474AE48661}"/>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2" cy="6858000"/>
          </a:xfrm>
          <a:prstGeom prst="rect">
            <a:avLst/>
          </a:prstGeom>
        </p:spPr>
      </p:pic>
      <p:sp>
        <p:nvSpPr>
          <p:cNvPr id="2" name="矩形 1">
            <a:extLst>
              <a:ext uri="{FF2B5EF4-FFF2-40B4-BE49-F238E27FC236}">
                <a16:creationId xmlns:a16="http://schemas.microsoft.com/office/drawing/2014/main" id="{1BC6D4A2-270B-462E-AB1C-019B335B0B01}"/>
              </a:ext>
            </a:extLst>
          </p:cNvPr>
          <p:cNvSpPr>
            <a:spLocks noChangeAspect="1"/>
          </p:cNvSpPr>
          <p:nvPr userDrawn="1"/>
        </p:nvSpPr>
        <p:spPr>
          <a:xfrm>
            <a:off x="0" y="-1"/>
            <a:ext cx="12198163" cy="2496233"/>
          </a:xfrm>
          <a:prstGeom prst="rect">
            <a:avLst/>
          </a:prstGeom>
          <a:blipFill dpi="0" rotWithShape="1">
            <a:blip r:embed="rId3"/>
            <a:srcRect/>
            <a:stretch>
              <a:fillRect t="-350521" b="-28206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7">
              <a:cs typeface="+mn-ea"/>
              <a:sym typeface="+mn-lt"/>
            </a:endParaRPr>
          </a:p>
        </p:txBody>
      </p:sp>
      <p:sp>
        <p:nvSpPr>
          <p:cNvPr id="3" name="矩形 2">
            <a:extLst>
              <a:ext uri="{FF2B5EF4-FFF2-40B4-BE49-F238E27FC236}">
                <a16:creationId xmlns:a16="http://schemas.microsoft.com/office/drawing/2014/main" id="{B384CE24-87E2-4D10-AEA6-64BABD7EDB46}"/>
              </a:ext>
            </a:extLst>
          </p:cNvPr>
          <p:cNvSpPr/>
          <p:nvPr userDrawn="1"/>
        </p:nvSpPr>
        <p:spPr>
          <a:xfrm>
            <a:off x="0" y="1"/>
            <a:ext cx="12211828" cy="2496234"/>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cs typeface="+mn-ea"/>
              <a:sym typeface="+mn-lt"/>
            </a:endParaRPr>
          </a:p>
        </p:txBody>
      </p:sp>
      <p:sp>
        <p:nvSpPr>
          <p:cNvPr id="4" name="文本框 3">
            <a:extLst>
              <a:ext uri="{FF2B5EF4-FFF2-40B4-BE49-F238E27FC236}">
                <a16:creationId xmlns:a16="http://schemas.microsoft.com/office/drawing/2014/main" id="{8AC5EC8E-DC1D-4592-9FB2-0A25B4FA3AD6}"/>
              </a:ext>
            </a:extLst>
          </p:cNvPr>
          <p:cNvSpPr txBox="1"/>
          <p:nvPr userDrawn="1"/>
        </p:nvSpPr>
        <p:spPr>
          <a:xfrm>
            <a:off x="5084543" y="534327"/>
            <a:ext cx="2022919" cy="1116067"/>
          </a:xfrm>
          <a:prstGeom prst="rect">
            <a:avLst/>
          </a:prstGeom>
          <a:noFill/>
        </p:spPr>
        <p:txBody>
          <a:bodyPr wrap="square" lIns="65016" tIns="32508" rIns="65016" bIns="32508">
            <a:spAutoFit/>
          </a:bodyPr>
          <a:lstStyle/>
          <a:p>
            <a:pPr algn="dist">
              <a:buNone/>
            </a:pPr>
            <a:r>
              <a:rPr lang="zh-CN" altLang="en-US" sz="6826" b="1" dirty="0">
                <a:solidFill>
                  <a:schemeClr val="bg1"/>
                </a:solidFill>
                <a:cs typeface="+mn-ea"/>
                <a:sym typeface="+mn-lt"/>
              </a:rPr>
              <a:t>目录</a:t>
            </a:r>
            <a:endParaRPr lang="zh-CN" altLang="en-US" sz="5119" b="1" dirty="0">
              <a:solidFill>
                <a:schemeClr val="bg1"/>
              </a:solidFill>
              <a:cs typeface="+mn-ea"/>
              <a:sym typeface="+mn-lt"/>
            </a:endParaRPr>
          </a:p>
        </p:txBody>
      </p:sp>
      <p:sp>
        <p:nvSpPr>
          <p:cNvPr id="5" name="文本框 4">
            <a:extLst>
              <a:ext uri="{FF2B5EF4-FFF2-40B4-BE49-F238E27FC236}">
                <a16:creationId xmlns:a16="http://schemas.microsoft.com/office/drawing/2014/main" id="{4039C160-130F-461C-B6C2-F23B6BBA1EF5}"/>
              </a:ext>
            </a:extLst>
          </p:cNvPr>
          <p:cNvSpPr txBox="1"/>
          <p:nvPr userDrawn="1"/>
        </p:nvSpPr>
        <p:spPr>
          <a:xfrm>
            <a:off x="5084544" y="1606590"/>
            <a:ext cx="2027445" cy="289438"/>
          </a:xfrm>
          <a:prstGeom prst="rect">
            <a:avLst/>
          </a:prstGeom>
          <a:noFill/>
        </p:spPr>
        <p:txBody>
          <a:bodyPr wrap="square" rtlCol="0">
            <a:spAutoFit/>
          </a:bodyPr>
          <a:lstStyle/>
          <a:p>
            <a:pPr algn="dist"/>
            <a:r>
              <a:rPr kumimoji="1" lang="en-US" altLang="zh-CN" sz="1281" dirty="0">
                <a:solidFill>
                  <a:schemeClr val="bg1"/>
                </a:solidFill>
                <a:cs typeface="+mn-ea"/>
                <a:sym typeface="+mn-lt"/>
              </a:rPr>
              <a:t>CONTENTS</a:t>
            </a:r>
            <a:endParaRPr kumimoji="1" lang="zh-CN" altLang="en-US" sz="1281" dirty="0">
              <a:solidFill>
                <a:schemeClr val="bg1"/>
              </a:solidFill>
              <a:cs typeface="+mn-ea"/>
              <a:sym typeface="+mn-lt"/>
            </a:endParaRPr>
          </a:p>
        </p:txBody>
      </p:sp>
      <p:cxnSp>
        <p:nvCxnSpPr>
          <p:cNvPr id="27" name="直接连接符 26">
            <a:extLst>
              <a:ext uri="{FF2B5EF4-FFF2-40B4-BE49-F238E27FC236}">
                <a16:creationId xmlns:a16="http://schemas.microsoft.com/office/drawing/2014/main" id="{5CB9D617-E2C1-417E-85E6-D67AA8A603B8}"/>
              </a:ext>
            </a:extLst>
          </p:cNvPr>
          <p:cNvCxnSpPr>
            <a:cxnSpLocks/>
          </p:cNvCxnSpPr>
          <p:nvPr userDrawn="1"/>
        </p:nvCxnSpPr>
        <p:spPr>
          <a:xfrm flipH="1">
            <a:off x="7144442" y="1039401"/>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724BB03-E1BC-43DD-9586-E4238986ED3E}"/>
              </a:ext>
            </a:extLst>
          </p:cNvPr>
          <p:cNvCxnSpPr>
            <a:cxnSpLocks/>
          </p:cNvCxnSpPr>
          <p:nvPr userDrawn="1"/>
        </p:nvCxnSpPr>
        <p:spPr>
          <a:xfrm flipH="1">
            <a:off x="4435591" y="1039401"/>
            <a:ext cx="700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508D3D-3065-4BA4-B25A-A0CD7EB40A89}"/>
              </a:ext>
            </a:extLst>
          </p:cNvPr>
          <p:cNvCxnSpPr>
            <a:cxnSpLocks/>
          </p:cNvCxnSpPr>
          <p:nvPr userDrawn="1"/>
        </p:nvCxnSpPr>
        <p:spPr>
          <a:xfrm flipH="1">
            <a:off x="7282091" y="1748912"/>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35D0E7B-AA8A-44EC-922C-2D7F31103D46}"/>
              </a:ext>
            </a:extLst>
          </p:cNvPr>
          <p:cNvCxnSpPr>
            <a:cxnSpLocks/>
          </p:cNvCxnSpPr>
          <p:nvPr userDrawn="1"/>
        </p:nvCxnSpPr>
        <p:spPr>
          <a:xfrm flipH="1">
            <a:off x="4435591" y="1748912"/>
            <a:ext cx="5631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A843931-A626-4FBA-988C-43EF162CF582}"/>
              </a:ext>
            </a:extLst>
          </p:cNvPr>
          <p:cNvCxnSpPr>
            <a:cxnSpLocks/>
          </p:cNvCxnSpPr>
          <p:nvPr userDrawn="1"/>
        </p:nvCxnSpPr>
        <p:spPr>
          <a:xfrm>
            <a:off x="4436248" y="1039402"/>
            <a:ext cx="0" cy="4353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7F9A9E6-80B7-4EAD-B9B5-17DEBE6C7AEC}"/>
              </a:ext>
            </a:extLst>
          </p:cNvPr>
          <p:cNvCxnSpPr>
            <a:cxnSpLocks/>
          </p:cNvCxnSpPr>
          <p:nvPr userDrawn="1"/>
        </p:nvCxnSpPr>
        <p:spPr>
          <a:xfrm>
            <a:off x="4436248" y="1474735"/>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A1260FF-F724-4DD2-83CA-4DCE4244E4D0}"/>
              </a:ext>
            </a:extLst>
          </p:cNvPr>
          <p:cNvCxnSpPr>
            <a:cxnSpLocks/>
          </p:cNvCxnSpPr>
          <p:nvPr userDrawn="1"/>
        </p:nvCxnSpPr>
        <p:spPr>
          <a:xfrm>
            <a:off x="7845257" y="1039401"/>
            <a:ext cx="0" cy="4353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4FF67BC-B1C7-472C-B674-896EEFD3FE53}"/>
              </a:ext>
            </a:extLst>
          </p:cNvPr>
          <p:cNvCxnSpPr>
            <a:cxnSpLocks/>
          </p:cNvCxnSpPr>
          <p:nvPr userDrawn="1"/>
        </p:nvCxnSpPr>
        <p:spPr>
          <a:xfrm>
            <a:off x="7845257" y="1474735"/>
            <a:ext cx="0" cy="278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55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B09463-2825-8153-8AA6-D7B6EFCCF810}"/>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2" cy="6858000"/>
          </a:xfrm>
          <a:prstGeom prst="rect">
            <a:avLst/>
          </a:prstGeom>
        </p:spPr>
      </p:pic>
      <p:sp>
        <p:nvSpPr>
          <p:cNvPr id="2" name="矩形 1">
            <a:extLst>
              <a:ext uri="{FF2B5EF4-FFF2-40B4-BE49-F238E27FC236}">
                <a16:creationId xmlns:a16="http://schemas.microsoft.com/office/drawing/2014/main" id="{9C9B7134-BE5E-45B9-BD91-41241AC12FF9}"/>
              </a:ext>
            </a:extLst>
          </p:cNvPr>
          <p:cNvSpPr>
            <a:spLocks noChangeAspect="1"/>
          </p:cNvSpPr>
          <p:nvPr userDrawn="1"/>
        </p:nvSpPr>
        <p:spPr>
          <a:xfrm>
            <a:off x="-6498" y="1926967"/>
            <a:ext cx="12191331" cy="3004067"/>
          </a:xfrm>
          <a:prstGeom prst="rect">
            <a:avLst/>
          </a:prstGeom>
          <a:blipFill dpi="0" rotWithShape="1">
            <a:blip r:embed="rId3"/>
            <a:srcRect/>
            <a:stretch>
              <a:fillRect t="-280153" b="-22858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7">
              <a:cs typeface="+mn-ea"/>
              <a:sym typeface="+mn-lt"/>
            </a:endParaRPr>
          </a:p>
        </p:txBody>
      </p:sp>
      <p:sp>
        <p:nvSpPr>
          <p:cNvPr id="3" name="矩形 2">
            <a:extLst>
              <a:ext uri="{FF2B5EF4-FFF2-40B4-BE49-F238E27FC236}">
                <a16:creationId xmlns:a16="http://schemas.microsoft.com/office/drawing/2014/main" id="{7EBCFAD6-A924-48B7-BA7B-A1874FF57605}"/>
              </a:ext>
            </a:extLst>
          </p:cNvPr>
          <p:cNvSpPr/>
          <p:nvPr userDrawn="1"/>
        </p:nvSpPr>
        <p:spPr>
          <a:xfrm>
            <a:off x="-6498" y="1926967"/>
            <a:ext cx="12204995" cy="3004067"/>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cs typeface="+mn-ea"/>
              <a:sym typeface="+mn-lt"/>
            </a:endParaRPr>
          </a:p>
        </p:txBody>
      </p:sp>
    </p:spTree>
    <p:extLst>
      <p:ext uri="{BB962C8B-B14F-4D97-AF65-F5344CB8AC3E}">
        <p14:creationId xmlns:p14="http://schemas.microsoft.com/office/powerpoint/2010/main" val="6636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965169-8317-8506-EB06-3F57AF8CAAD4}"/>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2" cy="6858000"/>
          </a:xfrm>
          <a:prstGeom prst="rect">
            <a:avLst/>
          </a:prstGeom>
        </p:spPr>
      </p:pic>
      <p:cxnSp>
        <p:nvCxnSpPr>
          <p:cNvPr id="2" name="直接连接符 1">
            <a:extLst>
              <a:ext uri="{FF2B5EF4-FFF2-40B4-BE49-F238E27FC236}">
                <a16:creationId xmlns:a16="http://schemas.microsoft.com/office/drawing/2014/main" id="{FFB3CA18-72DA-4062-9B38-0732E0A63691}"/>
              </a:ext>
            </a:extLst>
          </p:cNvPr>
          <p:cNvCxnSpPr/>
          <p:nvPr userDrawn="1"/>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3" name="矩形: 圆角 2">
            <a:extLst>
              <a:ext uri="{FF2B5EF4-FFF2-40B4-BE49-F238E27FC236}">
                <a16:creationId xmlns:a16="http://schemas.microsoft.com/office/drawing/2014/main" id="{E9D56724-A261-4779-8A40-9ECA94FC8093}"/>
              </a:ext>
            </a:extLst>
          </p:cNvPr>
          <p:cNvSpPr/>
          <p:nvPr userDrawn="1"/>
        </p:nvSpPr>
        <p:spPr>
          <a:xfrm>
            <a:off x="9329804" y="798308"/>
            <a:ext cx="2861863" cy="108482"/>
          </a:xfrm>
          <a:prstGeom prst="roundRect">
            <a:avLst>
              <a:gd name="adj" fmla="val 50000"/>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1">
              <a:cs typeface="+mn-ea"/>
              <a:sym typeface="+mn-lt"/>
            </a:endParaRPr>
          </a:p>
        </p:txBody>
      </p:sp>
      <p:sp>
        <p:nvSpPr>
          <p:cNvPr id="44" name="矩形 43">
            <a:extLst>
              <a:ext uri="{FF2B5EF4-FFF2-40B4-BE49-F238E27FC236}">
                <a16:creationId xmlns:a16="http://schemas.microsoft.com/office/drawing/2014/main" id="{10D1DF02-8AF8-4CB1-B61E-FFCC9B38F601}"/>
              </a:ext>
            </a:extLst>
          </p:cNvPr>
          <p:cNvSpPr/>
          <p:nvPr userDrawn="1"/>
        </p:nvSpPr>
        <p:spPr>
          <a:xfrm>
            <a:off x="-6498" y="6501083"/>
            <a:ext cx="12204995" cy="356728"/>
          </a:xfrm>
          <a:prstGeom prst="rect">
            <a:avLst/>
          </a:prstGeom>
          <a:solidFill>
            <a:schemeClr val="accent1">
              <a:lumMod val="10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cs typeface="+mn-ea"/>
              <a:sym typeface="+mn-lt"/>
            </a:endParaRPr>
          </a:p>
        </p:txBody>
      </p:sp>
      <p:sp>
        <p:nvSpPr>
          <p:cNvPr id="45" name="矩形 44">
            <a:extLst>
              <a:ext uri="{FF2B5EF4-FFF2-40B4-BE49-F238E27FC236}">
                <a16:creationId xmlns:a16="http://schemas.microsoft.com/office/drawing/2014/main" id="{37297EDB-A84C-48F0-A0B5-7AB97A7812A7}"/>
              </a:ext>
            </a:extLst>
          </p:cNvPr>
          <p:cNvSpPr/>
          <p:nvPr userDrawn="1"/>
        </p:nvSpPr>
        <p:spPr>
          <a:xfrm>
            <a:off x="-6498" y="6582351"/>
            <a:ext cx="12204995" cy="275460"/>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cs typeface="+mn-ea"/>
              <a:sym typeface="+mn-lt"/>
            </a:endParaRPr>
          </a:p>
        </p:txBody>
      </p:sp>
      <p:sp>
        <p:nvSpPr>
          <p:cNvPr id="65" name="标题 64">
            <a:extLst>
              <a:ext uri="{FF2B5EF4-FFF2-40B4-BE49-F238E27FC236}">
                <a16:creationId xmlns:a16="http://schemas.microsoft.com/office/drawing/2014/main" id="{D2557E18-85FC-42B1-8601-A898101F9B38}"/>
              </a:ext>
            </a:extLst>
          </p:cNvPr>
          <p:cNvSpPr>
            <a:spLocks noGrp="1"/>
          </p:cNvSpPr>
          <p:nvPr>
            <p:ph type="title"/>
          </p:nvPr>
        </p:nvSpPr>
        <p:spPr>
          <a:xfrm>
            <a:off x="822944" y="320665"/>
            <a:ext cx="4493538" cy="487378"/>
          </a:xfrm>
          <a:prstGeom prst="rect">
            <a:avLst/>
          </a:prstGeom>
          <a:noFill/>
        </p:spPr>
        <p:txBody>
          <a:bodyPr wrap="none" rtlCol="0">
            <a:spAutoFit/>
          </a:bodyPr>
          <a:lstStyle>
            <a:lvl1pPr>
              <a:defRPr kumimoji="1" lang="zh-CN" altLang="en-US" sz="2800" b="1">
                <a:solidFill>
                  <a:schemeClr val="accent1"/>
                </a:solidFill>
                <a:latin typeface="+mn-lt"/>
                <a:ea typeface="+mn-ea"/>
                <a:cs typeface="+mn-ea"/>
              </a:defRPr>
            </a:lvl1pPr>
          </a:lstStyle>
          <a:p>
            <a:pPr marL="0" lvl="0" defTabSz="914400"/>
            <a:r>
              <a:rPr lang="zh-CN" altLang="en-US"/>
              <a:t>单击此处编辑母版标题样式</a:t>
            </a:r>
          </a:p>
        </p:txBody>
      </p:sp>
      <p:grpSp>
        <p:nvGrpSpPr>
          <p:cNvPr id="75" name="组合 74">
            <a:extLst>
              <a:ext uri="{FF2B5EF4-FFF2-40B4-BE49-F238E27FC236}">
                <a16:creationId xmlns:a16="http://schemas.microsoft.com/office/drawing/2014/main" id="{AF113732-72E5-467C-90CA-B8443111B46A}"/>
              </a:ext>
            </a:extLst>
          </p:cNvPr>
          <p:cNvGrpSpPr/>
          <p:nvPr userDrawn="1"/>
        </p:nvGrpSpPr>
        <p:grpSpPr>
          <a:xfrm>
            <a:off x="320040" y="247972"/>
            <a:ext cx="475827" cy="492691"/>
            <a:chOff x="320040" y="137160"/>
            <a:chExt cx="475827" cy="603504"/>
          </a:xfrm>
        </p:grpSpPr>
        <p:sp>
          <p:nvSpPr>
            <p:cNvPr id="76" name="矩形: 圆角 75">
              <a:extLst>
                <a:ext uri="{FF2B5EF4-FFF2-40B4-BE49-F238E27FC236}">
                  <a16:creationId xmlns:a16="http://schemas.microsoft.com/office/drawing/2014/main" id="{7A16D70F-50CF-493A-A805-8AD9547E6E52}"/>
                </a:ext>
              </a:extLst>
            </p:cNvPr>
            <p:cNvSpPr/>
            <p:nvPr/>
          </p:nvSpPr>
          <p:spPr>
            <a:xfrm>
              <a:off x="320040" y="137160"/>
              <a:ext cx="68731" cy="603504"/>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圆角 76">
              <a:extLst>
                <a:ext uri="{FF2B5EF4-FFF2-40B4-BE49-F238E27FC236}">
                  <a16:creationId xmlns:a16="http://schemas.microsoft.com/office/drawing/2014/main" id="{0E0D4FF2-9FEB-45E8-AB99-ED9D2E391DB8}"/>
                </a:ext>
              </a:extLst>
            </p:cNvPr>
            <p:cNvSpPr/>
            <p:nvPr/>
          </p:nvSpPr>
          <p:spPr>
            <a:xfrm>
              <a:off x="532982" y="319414"/>
              <a:ext cx="68731" cy="421249"/>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矩形: 圆角 77">
              <a:extLst>
                <a:ext uri="{FF2B5EF4-FFF2-40B4-BE49-F238E27FC236}">
                  <a16:creationId xmlns:a16="http://schemas.microsoft.com/office/drawing/2014/main" id="{775880D2-4154-461B-A1D4-A9CCD67E637D}"/>
                </a:ext>
              </a:extLst>
            </p:cNvPr>
            <p:cNvSpPr/>
            <p:nvPr/>
          </p:nvSpPr>
          <p:spPr>
            <a:xfrm>
              <a:off x="727136" y="234648"/>
              <a:ext cx="68731" cy="506016"/>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13419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91F94A-C79E-4BCA-B45B-A08C7668DD0E}"/>
              </a:ext>
            </a:extLst>
          </p:cNvPr>
          <p:cNvSpPr>
            <a:spLocks noChangeAspect="1"/>
          </p:cNvSpPr>
          <p:nvPr userDrawn="1"/>
        </p:nvSpPr>
        <p:spPr>
          <a:xfrm>
            <a:off x="0" y="0"/>
            <a:ext cx="12191331" cy="6858000"/>
          </a:xfrm>
          <a:prstGeom prst="rect">
            <a:avLst/>
          </a:prstGeom>
          <a:blipFill dpi="0" rotWithShape="1">
            <a:blip r:embed="rId2"/>
            <a:srcRect/>
            <a:stretch>
              <a:fillRect t="-86397" b="-8026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707"/>
          </a:p>
        </p:txBody>
      </p:sp>
      <p:sp>
        <p:nvSpPr>
          <p:cNvPr id="3" name="矩形 2">
            <a:extLst>
              <a:ext uri="{FF2B5EF4-FFF2-40B4-BE49-F238E27FC236}">
                <a16:creationId xmlns:a16="http://schemas.microsoft.com/office/drawing/2014/main" id="{E31A6677-4283-4345-AA2C-19A7B94E85C3}"/>
              </a:ext>
            </a:extLst>
          </p:cNvPr>
          <p:cNvSpPr/>
          <p:nvPr userDrawn="1"/>
        </p:nvSpPr>
        <p:spPr>
          <a:xfrm>
            <a:off x="0" y="0"/>
            <a:ext cx="12192000" cy="6858000"/>
          </a:xfrm>
          <a:prstGeom prst="rect">
            <a:avLst/>
          </a:prstGeom>
          <a:solidFill>
            <a:schemeClr val="accent1">
              <a:lumMod val="10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16" name="矩形 15">
            <a:extLst>
              <a:ext uri="{FF2B5EF4-FFF2-40B4-BE49-F238E27FC236}">
                <a16:creationId xmlns:a16="http://schemas.microsoft.com/office/drawing/2014/main" id="{BD13E092-31F5-99B6-12DE-83F17746E789}"/>
              </a:ext>
            </a:extLst>
          </p:cNvPr>
          <p:cNvSpPr/>
          <p:nvPr userDrawn="1"/>
        </p:nvSpPr>
        <p:spPr>
          <a:xfrm>
            <a:off x="205774" y="382520"/>
            <a:ext cx="11780452" cy="6092959"/>
          </a:xfrm>
          <a:prstGeom prst="rect">
            <a:avLst/>
          </a:prstGeom>
          <a:ln w="1016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425" dirty="0">
              <a:cs typeface="+mn-ea"/>
              <a:sym typeface="+mn-lt"/>
            </a:endParaRPr>
          </a:p>
        </p:txBody>
      </p:sp>
    </p:spTree>
    <p:extLst>
      <p:ext uri="{BB962C8B-B14F-4D97-AF65-F5344CB8AC3E}">
        <p14:creationId xmlns:p14="http://schemas.microsoft.com/office/powerpoint/2010/main" val="38270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2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153A6-10E4-1EF6-2761-43360E84C2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AD4FBA-E573-54D9-551A-1099BEECB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B9A6F3-51BE-38E5-3FDF-87C2158C5C06}"/>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B7231521-908C-BAB7-DBDA-0753CA530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9D9825-C840-7073-224B-F0E81987497E}"/>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411755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986A9-ED03-EF79-DC5D-0E6C337D74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9CEB87-389A-F8D6-9879-1C68CF417E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A8354C-0A4A-BD80-5434-5FFC16652001}"/>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8D27159A-4576-AC27-6F70-4CF6F74750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4981C0-0E41-5A13-C220-9204F73401CE}"/>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339819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35D36-D7B3-AB02-7277-86463E57E6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9060F1-4218-F554-DD81-15A2CB725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2288D3-37BA-54CD-93CF-77F5A3F760CA}"/>
              </a:ext>
            </a:extLst>
          </p:cNvPr>
          <p:cNvSpPr>
            <a:spLocks noGrp="1"/>
          </p:cNvSpPr>
          <p:nvPr>
            <p:ph type="dt" sz="half" idx="10"/>
          </p:nvPr>
        </p:nvSpPr>
        <p:spPr/>
        <p:txBody>
          <a:bodyPr/>
          <a:lstStyle/>
          <a:p>
            <a:fld id="{79E0C16F-95C5-4F84-A419-D60328EC1D39}"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39E50E8C-5F89-7075-2A35-44E3CAE9F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B8B3C-DF46-E3DC-5E96-095F94C94348}"/>
              </a:ext>
            </a:extLst>
          </p:cNvPr>
          <p:cNvSpPr>
            <a:spLocks noGrp="1"/>
          </p:cNvSpPr>
          <p:nvPr>
            <p:ph type="sldNum" sz="quarter" idx="12"/>
          </p:nvPr>
        </p:nvSpPr>
        <p:spPr/>
        <p:txBody>
          <a:body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9045069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91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3" r:id="rId6"/>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zh-CN"/>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D6CEFD-8D5E-8816-423E-E07F8C3A9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B4152C-3568-34C3-ED20-1E1BD4E2D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88F178-0F3A-48DB-2084-D7FA566AC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0C16F-95C5-4F84-A419-D60328EC1D39}" type="datetimeFigureOut">
              <a:rPr lang="zh-CN" altLang="en-US" smtClean="0"/>
              <a:t>2023/11/16</a:t>
            </a:fld>
            <a:endParaRPr lang="zh-CN" altLang="en-US"/>
          </a:p>
        </p:txBody>
      </p:sp>
      <p:sp>
        <p:nvSpPr>
          <p:cNvPr id="5" name="页脚占位符 4">
            <a:extLst>
              <a:ext uri="{FF2B5EF4-FFF2-40B4-BE49-F238E27FC236}">
                <a16:creationId xmlns:a16="http://schemas.microsoft.com/office/drawing/2014/main" id="{44C63D9F-D3EB-D416-4CB2-72E7A7233E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695965E-A256-6DA3-2E48-6091D06D5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C18DF-E96D-4258-8173-C4C5DFB9967A}" type="slidenum">
              <a:rPr lang="zh-CN" altLang="en-US" smtClean="0"/>
              <a:t>‹#›</a:t>
            </a:fld>
            <a:endParaRPr lang="zh-CN" altLang="en-US"/>
          </a:p>
        </p:txBody>
      </p:sp>
    </p:spTree>
    <p:extLst>
      <p:ext uri="{BB962C8B-B14F-4D97-AF65-F5344CB8AC3E}">
        <p14:creationId xmlns:p14="http://schemas.microsoft.com/office/powerpoint/2010/main" val="2071935962"/>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925A1A-94F6-FC83-6A98-EED480A0EF50}"/>
              </a:ext>
            </a:extLst>
          </p:cNvPr>
          <p:cNvSpPr txBox="1"/>
          <p:nvPr/>
        </p:nvSpPr>
        <p:spPr>
          <a:xfrm>
            <a:off x="2351218" y="2465354"/>
            <a:ext cx="7489564" cy="1643207"/>
          </a:xfrm>
          <a:prstGeom prst="rect">
            <a:avLst/>
          </a:prstGeom>
          <a:noFill/>
        </p:spPr>
        <p:txBody>
          <a:bodyPr wrap="square" lIns="0" tIns="0" rIns="0" bIns="0" rtlCol="0" anchor="t">
            <a:spAutoFit/>
          </a:bodyPr>
          <a:lstStyle/>
          <a:p>
            <a:pPr algn="ctr">
              <a:lnSpc>
                <a:spcPct val="150000"/>
              </a:lnSpc>
            </a:pPr>
            <a:r>
              <a:rPr lang="en-US" altLang="zh-CN" sz="2800" kern="100" dirty="0">
                <a:effectLst/>
                <a:latin typeface="+mn-ea"/>
                <a:cs typeface="Times New Roman" panose="02020603050405020304" pitchFamily="18" charset="0"/>
              </a:rPr>
              <a:t>Academic journal submission recommendation system</a:t>
            </a:r>
            <a:endParaRPr lang="en-US" altLang="zh-CN" dirty="0"/>
          </a:p>
          <a:p>
            <a:pPr algn="ctr">
              <a:lnSpc>
                <a:spcPct val="150000"/>
              </a:lnSpc>
            </a:pPr>
            <a:r>
              <a:rPr lang="en-US" altLang="zh-CN" dirty="0">
                <a:latin typeface="+mn-ea"/>
              </a:rPr>
              <a:t>Member: Li </a:t>
            </a:r>
            <a:r>
              <a:rPr lang="en-US" altLang="zh-CN" dirty="0" err="1">
                <a:latin typeface="+mn-ea"/>
              </a:rPr>
              <a:t>Chenghao</a:t>
            </a:r>
            <a:r>
              <a:rPr lang="en-US" altLang="zh-CN" dirty="0">
                <a:latin typeface="+mn-ea"/>
              </a:rPr>
              <a:t>, Xiong </a:t>
            </a:r>
            <a:r>
              <a:rPr lang="en-US" altLang="zh-CN" dirty="0" err="1">
                <a:latin typeface="+mn-ea"/>
              </a:rPr>
              <a:t>Yucong</a:t>
            </a:r>
            <a:endParaRPr lang="en-US" altLang="zh-CN" dirty="0">
              <a:latin typeface="+mn-ea"/>
            </a:endParaRPr>
          </a:p>
        </p:txBody>
      </p:sp>
    </p:spTree>
    <p:extLst>
      <p:ext uri="{BB962C8B-B14F-4D97-AF65-F5344CB8AC3E}">
        <p14:creationId xmlns:p14="http://schemas.microsoft.com/office/powerpoint/2010/main" val="161959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6753772" cy="480131"/>
          </a:xfrm>
        </p:spPr>
        <p:txBody>
          <a:bodyPr>
            <a:spAutoFit/>
          </a:bodyPr>
          <a:lstStyle/>
          <a:p>
            <a:r>
              <a:rPr lang="en-US" altLang="zh-CN" dirty="0">
                <a:sym typeface="+mn-lt"/>
              </a:rPr>
              <a:t>Journal review time prediction module</a:t>
            </a:r>
            <a:endParaRPr lang="zh-CN" altLang="en-US" dirty="0">
              <a:sym typeface="+mn-l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10813728" cy="3993978"/>
              </a:xfrm>
              <a:prstGeom prst="rect">
                <a:avLst/>
              </a:prstGeom>
              <a:noFill/>
            </p:spPr>
            <p:txBody>
              <a:bodyPr wrap="square" lIns="0" tIns="0" rIns="0" bIns="0" rtlCol="0" anchor="t">
                <a:spAutoFit/>
              </a:bodyPr>
              <a:lstStyle/>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Suppose there are n journals in total, numbered </a:t>
                </a:r>
                <a14:m>
                  <m:oMath xmlns:m="http://schemas.openxmlformats.org/officeDocument/2006/math">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1,2,…</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𝑛</m:t>
                    </m:r>
                  </m:oMath>
                </a14:m>
                <a:endParaRPr lang="en-US" alt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Assume that the set of research topics included in journal </a:t>
                </a:r>
                <a:r>
                  <a:rPr lang="en-US" altLang="zh-CN" sz="20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is</a:t>
                </a: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Where</a:t>
                </a:r>
                <a14:m>
                  <m:oMath xmlns:m="http://schemas.openxmlformats.org/officeDocument/2006/math">
                    <m:r>
                      <a:rPr lang="en-US" altLang="zh-CN" sz="2000" b="0" i="0" kern="100"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is the total number of research topics included in journal </a:t>
                </a:r>
                <a:r>
                  <a:rPr lang="en-US" altLang="zh-CN" sz="20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Then the collection of papers included in the topic </a:t>
                </a:r>
                <a14:m>
                  <m:oMath xmlns:m="http://schemas.openxmlformats.org/officeDocument/2006/math">
                    <m:sSubSup>
                      <m:sSubSup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responsible is</a:t>
                </a:r>
              </a:p>
              <a:p>
                <a:pPr algn="just">
                  <a:lnSpc>
                    <a:spcPct val="150000"/>
                  </a:lnSpc>
                </a:pPr>
                <a14:m>
                  <m:oMathPara xmlns:m="http://schemas.openxmlformats.org/officeDocument/2006/math">
                    <m:oMathParaPr>
                      <m:jc m:val="centerGroup"/>
                    </m:oMathParaPr>
                    <m:oMath xmlns:m="http://schemas.openxmlformats.org/officeDocument/2006/math">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𝑔</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e>
                      </m:d>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=1,1≤</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W</a:t>
                </a:r>
                <a14:m>
                  <m:oMath xmlns:m="http://schemas.openxmlformats.org/officeDocument/2006/math">
                    <m:r>
                      <m:rPr>
                        <m:sty m:val="p"/>
                      </m:rPr>
                      <a:rPr lang="en-US" altLang="zh-CN" sz="2000" b="0" i="0" kern="100" smtClean="0">
                        <a:effectLst/>
                        <a:latin typeface="Cambria Math" panose="02040503050406030204" pitchFamily="18" charset="0"/>
                        <a:ea typeface="等线" panose="02010600030101010101" pitchFamily="2" charset="-122"/>
                        <a:cs typeface="Times New Roman" panose="02020603050405020304" pitchFamily="18" charset="0"/>
                      </a:rPr>
                      <m:t>here</m:t>
                    </m:r>
                    <m:r>
                      <a:rPr lang="en-US" altLang="zh-CN" sz="2000" b="0" i="0"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𝑔</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d>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𝑏𝑒𝑙𝑜𝑛𝑔𝑠</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𝑡𝑜</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𝑡h𝑒</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𝑟𝑒𝑠𝑒𝑎𝑟𝑐h</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𝑡𝑜𝑝𝑖𝑐</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𝑠</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&amp;</m:t>
                            </m:r>
                          </m:e>
                          <m:e>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𝑑𝑜𝑒𝑠</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𝑛𝑜𝑡</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𝑏𝑒𝑙𝑜𝑛𝑔𝑠</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𝑡𝑜</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𝑠</m:t>
                            </m:r>
                          </m:e>
                        </m:eqArr>
                      </m:e>
                    </m:d>
                  </m:oMath>
                </a14:m>
                <a:endParaRPr lang="zh-CN" altLang="en-US" sz="2000"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EE5FB6B6-A0C4-444E-E2C7-EEC54CE18195}"/>
                  </a:ext>
                </a:extLst>
              </p:cNvPr>
              <p:cNvSpPr txBox="1">
                <a:spLocks noRot="1" noChangeAspect="1" noMove="1" noResize="1" noEditPoints="1" noAdjustHandles="1" noChangeArrowheads="1" noChangeShapeType="1" noTextEdit="1"/>
              </p:cNvSpPr>
              <p:nvPr/>
            </p:nvSpPr>
            <p:spPr>
              <a:xfrm>
                <a:off x="263847" y="1242515"/>
                <a:ext cx="10813728" cy="3993978"/>
              </a:xfrm>
              <a:prstGeom prst="rect">
                <a:avLst/>
              </a:prstGeom>
              <a:blipFill>
                <a:blip r:embed="rId3"/>
                <a:stretch>
                  <a:fillRect l="-14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577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6753772" cy="480131"/>
          </a:xfrm>
        </p:spPr>
        <p:txBody>
          <a:bodyPr>
            <a:spAutoFit/>
          </a:bodyPr>
          <a:lstStyle/>
          <a:p>
            <a:r>
              <a:rPr lang="en-US" altLang="zh-CN" dirty="0">
                <a:sym typeface="+mn-lt"/>
              </a:rPr>
              <a:t>Journal review time prediction module</a:t>
            </a:r>
            <a:endParaRPr lang="zh-CN" altLang="en-US" dirty="0">
              <a:sym typeface="+mn-l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10813728" cy="4687758"/>
              </a:xfrm>
              <a:prstGeom prst="rect">
                <a:avLst/>
              </a:prstGeom>
              <a:noFill/>
            </p:spPr>
            <p:txBody>
              <a:bodyPr wrap="square" lIns="0" tIns="0" rIns="0" bIns="0" rtlCol="0" anchor="t">
                <a:spAutoFit/>
              </a:bodyPr>
              <a:lstStyle/>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number of papers matching the keyword a contained in the topic </a:t>
                </a:r>
                <a14:m>
                  <m:oMath xmlns:m="http://schemas.openxmlformats.org/officeDocument/2006/math">
                    <m:sSubSup>
                      <m:sSubSup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responsible is</a:t>
                </a:r>
              </a:p>
              <a:p>
                <a:pPr algn="just">
                  <a:lnSpc>
                    <a:spcPct val="150000"/>
                  </a:lnSpc>
                </a:pPr>
                <a14:m>
                  <m:oMathPara xmlns:m="http://schemas.openxmlformats.org/officeDocument/2006/math">
                    <m:oMathParaPr>
                      <m:jc m:val="centerGroup"/>
                    </m:oMathParaPr>
                    <m:oMath xmlns:m="http://schemas.openxmlformats.org/officeDocument/2006/math">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𝑁𝑖</m:t>
                          </m:r>
                        </m:sup>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e>
                          </m:d>
                          <m:r>
                            <a:rPr lang="zh-CN"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e>
                      </m:nary>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Where</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ea typeface="等线" panose="02010600030101010101" pitchFamily="2" charset="-122"/>
                    <a:cs typeface="Times New Roman" panose="02020603050405020304" pitchFamily="18" charset="0"/>
                  </a:rPr>
                  <a:t> </a:t>
                </a:r>
                <a14:m>
                  <m:oMath xmlns:m="http://schemas.openxmlformats.org/officeDocument/2006/math">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𝑝</m:t>
                        </m:r>
                      </m:e>
                    </m:d>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  &amp;</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𝐴</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𝑐𝑒𝑟𝑡𝑎𝑖𝑛</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𝑘𝑒𝑦𝑤𝑜𝑟𝑑</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𝑜𝑓</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𝑝</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𝑐𝑜𝑛𝑡𝑎𝑖𝑛𝑠</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𝑎</m:t>
                            </m:r>
                          </m:e>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0,  &amp;</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𝑁𝑜𝑛𝑒</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𝑜𝑓</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𝑡h𝑒</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𝑘𝑒𝑦𝑤𝑜𝑟𝑑𝑠</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𝑜𝑓</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𝑝</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𝑐𝑜𝑛𝑡𝑎𝑖𝑛</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𝑎</m:t>
                            </m:r>
                          </m:e>
                        </m:eqArr>
                      </m:e>
                    </m:d>
                  </m:oMath>
                </a14:m>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Arrange </a:t>
                </a:r>
                <a14:m>
                  <m:oMath xmlns:m="http://schemas.openxmlformats.org/officeDocument/2006/math">
                    <m:sSubSup>
                      <m:sSubSup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in descending order, and select the topic </a:t>
                </a:r>
                <a14:m>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corresponding to the largest λ (parameter) value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𝑊</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𝑢</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m:t>
                              </m:r>
                            </m:sub>
                          </m:sSub>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𝑢</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2</m:t>
                              </m:r>
                            </m:sub>
                          </m:sSub>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𝑢</m:t>
                              </m:r>
                            </m:e>
                            <m:sub>
                              <m:r>
                                <m:rPr>
                                  <m:sty m:val="p"/>
                                </m:rPr>
                                <a:rPr lang="zh-CN" altLang="zh-CN" sz="2000" kern="100">
                                  <a:effectLst/>
                                  <a:latin typeface="Cambria Math" panose="02040503050406030204" pitchFamily="18" charset="0"/>
                                  <a:ea typeface="等线" panose="02010600030101010101" pitchFamily="2" charset="-122"/>
                                  <a:cs typeface="Times New Roman" panose="02020603050405020304" pitchFamily="18" charset="0"/>
                                </a:rPr>
                                <m:t>λ</m:t>
                              </m:r>
                            </m:sub>
                          </m:sSub>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E5FB6B6-A0C4-444E-E2C7-EEC54CE18195}"/>
                  </a:ext>
                </a:extLst>
              </p:cNvPr>
              <p:cNvSpPr txBox="1">
                <a:spLocks noRot="1" noChangeAspect="1" noMove="1" noResize="1" noEditPoints="1" noAdjustHandles="1" noChangeArrowheads="1" noChangeShapeType="1" noTextEdit="1"/>
              </p:cNvSpPr>
              <p:nvPr/>
            </p:nvSpPr>
            <p:spPr>
              <a:xfrm>
                <a:off x="263847" y="1242515"/>
                <a:ext cx="10813728" cy="4687758"/>
              </a:xfrm>
              <a:prstGeom prst="rect">
                <a:avLst/>
              </a:prstGeom>
              <a:blipFill>
                <a:blip r:embed="rId3"/>
                <a:stretch>
                  <a:fillRect l="-1409" r="-1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051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6753772" cy="480131"/>
          </a:xfrm>
        </p:spPr>
        <p:txBody>
          <a:bodyPr>
            <a:spAutoFit/>
          </a:bodyPr>
          <a:lstStyle/>
          <a:p>
            <a:r>
              <a:rPr lang="en-US" altLang="zh-CN" dirty="0">
                <a:sym typeface="+mn-lt"/>
              </a:rPr>
              <a:t>Journal review time prediction module</a:t>
            </a:r>
            <a:endParaRPr lang="zh-CN" altLang="en-US" dirty="0">
              <a:sym typeface="+mn-l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10813728" cy="4909357"/>
              </a:xfrm>
              <a:prstGeom prst="rect">
                <a:avLst/>
              </a:prstGeom>
              <a:noFill/>
            </p:spPr>
            <p:txBody>
              <a:bodyPr wrap="square" lIns="0" tIns="0" rIns="0" bIns="0" rtlCol="0" anchor="t">
                <a:spAutoFit/>
              </a:bodyPr>
              <a:lstStyle/>
              <a:p>
                <a:pPr algn="just">
                  <a:lnSpc>
                    <a:spcPct val="150000"/>
                  </a:lnSpc>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Divide the ten years from 2011 to 2020 evenly into 120 time periods, each time period represents a consecutive month, and a list of time periods can be obtained</a:t>
                </a:r>
                <a:endParaRPr lang="en-US"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𝑇</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120</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Then the set of papers included in the topic </a:t>
                </a:r>
                <a14:m>
                  <m:oMath xmlns:m="http://schemas.openxmlformats.org/officeDocument/2006/math">
                    <m:sSubSup>
                      <m:sSubSupPr>
                        <m:ctrlPr>
                          <a:rPr lang="zh-CN"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and the paper submission time belongs to the time period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is</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h</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𝑝</m:t>
                          </m:r>
                        </m:e>
                      </m:d>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Where </a:t>
                </a:r>
                <a14:m>
                  <m:oMath xmlns:m="http://schemas.openxmlformats.org/officeDocument/2006/math">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≤120</m:t>
                    </m:r>
                  </m:oMath>
                </a14:m>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,and  </a:t>
                </a:r>
                <a14:m>
                  <m:oMath xmlns:m="http://schemas.openxmlformats.org/officeDocument/2006/math">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h</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𝑝</m:t>
                        </m:r>
                      </m:e>
                    </m:d>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  &amp;</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𝑠𝑢𝑏𝑚𝑖𝑠𝑠𝑖𝑜𝑛</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𝑡𝑖𝑚𝑒</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𝑜𝑓</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𝑏𝑒𝑙𝑜𝑛𝑔𝑠</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𝑡𝑜</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𝑡𝑖𝑚𝑒</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𝑝𝑒𝑟𝑖𝑜𝑑</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𝑡</m:t>
                            </m:r>
                          </m:e>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0,  &amp;</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𝑠𝑢𝑏𝑚𝑖𝑠𝑠𝑖𝑜𝑛</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𝑡𝑖𝑚𝑒</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000" i="1" kern="100">
                                <a:latin typeface="Cambria Math" panose="02040503050406030204" pitchFamily="18" charset="0"/>
                                <a:ea typeface="等线" panose="02010600030101010101" pitchFamily="2" charset="-122"/>
                                <a:cs typeface="Times New Roman" panose="02020603050405020304" pitchFamily="18" charset="0"/>
                              </a:rPr>
                              <m:t>of</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𝑑𝑜𝑒𝑠</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𝑛𝑜𝑡</m:t>
                            </m:r>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𝑏𝑒𝑙𝑜𝑛𝑔𝑠</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𝑡𝑜</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eqArr>
                      </m:e>
                    </m:d>
                  </m:oMath>
                </a14:m>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Suppose the review cycle length of paper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𝑝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is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𝑙</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𝑝</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This value can be calculated based on the difference between the publication time and submission time of the paper in the paper table.</a:t>
                </a:r>
              </a:p>
            </p:txBody>
          </p:sp>
        </mc:Choice>
        <mc:Fallback xmlns="">
          <p:sp>
            <p:nvSpPr>
              <p:cNvPr id="6" name="文本框 5">
                <a:extLst>
                  <a:ext uri="{FF2B5EF4-FFF2-40B4-BE49-F238E27FC236}">
                    <a16:creationId xmlns:a16="http://schemas.microsoft.com/office/drawing/2014/main" id="{EE5FB6B6-A0C4-444E-E2C7-EEC54CE18195}"/>
                  </a:ext>
                </a:extLst>
              </p:cNvPr>
              <p:cNvSpPr txBox="1">
                <a:spLocks noRot="1" noChangeAspect="1" noMove="1" noResize="1" noEditPoints="1" noAdjustHandles="1" noChangeArrowheads="1" noChangeShapeType="1" noTextEdit="1"/>
              </p:cNvSpPr>
              <p:nvPr/>
            </p:nvSpPr>
            <p:spPr>
              <a:xfrm>
                <a:off x="263847" y="1242515"/>
                <a:ext cx="10813728" cy="4909357"/>
              </a:xfrm>
              <a:prstGeom prst="rect">
                <a:avLst/>
              </a:prstGeom>
              <a:blipFill>
                <a:blip r:embed="rId3"/>
                <a:stretch>
                  <a:fillRect l="-1409" r="-1466" b="-21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635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6753772" cy="480131"/>
          </a:xfrm>
        </p:spPr>
        <p:txBody>
          <a:bodyPr>
            <a:spAutoFit/>
          </a:bodyPr>
          <a:lstStyle/>
          <a:p>
            <a:r>
              <a:rPr lang="en-US" altLang="zh-CN" dirty="0">
                <a:sym typeface="+mn-lt"/>
              </a:rPr>
              <a:t>Journal review time prediction module</a:t>
            </a:r>
            <a:endParaRPr lang="zh-CN" altLang="en-US" dirty="0">
              <a:sym typeface="+mn-l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10813728" cy="4748736"/>
              </a:xfrm>
              <a:prstGeom prst="rect">
                <a:avLst/>
              </a:prstGeom>
              <a:noFill/>
            </p:spPr>
            <p:txBody>
              <a:bodyPr wrap="square" lIns="0" tIns="0" rIns="0" bIns="0" rtlCol="0" anchor="t">
                <a:spAutoFit/>
              </a:bodyPr>
              <a:lstStyle/>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Then the average review cycle length of papers included in the topic </a:t>
                </a:r>
                <a14:m>
                  <m:oMath xmlns:m="http://schemas.openxmlformats.org/officeDocument/2006/math">
                    <m:sSubSup>
                      <m:sSubSup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responsible and belonging to the time period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is</a:t>
                </a:r>
              </a:p>
              <a:p>
                <a:pPr algn="just">
                  <a:lnSpc>
                    <a:spcPct val="150000"/>
                  </a:lnSpc>
                </a:pPr>
                <a14:m>
                  <m:oMathPara xmlns:m="http://schemas.openxmlformats.org/officeDocument/2006/math">
                    <m:oMathParaPr>
                      <m:jc m:val="centerGroup"/>
                    </m:oMathParaPr>
                    <m:oMath xmlns:m="http://schemas.openxmlformats.org/officeDocument/2006/math">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𝐶</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func>
                        <m:func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𝑎𝑣𝑒𝑟𝑎𝑔𝑒</m:t>
                          </m:r>
                        </m:fName>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𝑙</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d>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e>
                      </m:func>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oMath>
                    <m:oMath xmlns:m="http://schemas.openxmlformats.org/officeDocument/2006/math">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func>
                        <m:func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𝑎𝑣𝑒𝑟𝑎𝑔𝑒</m:t>
                          </m:r>
                        </m:fName>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𝑙</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d>
                            </m:e>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h</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e>
                              </m:d>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e>
                          </m:d>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e>
                      </m:func>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Using </a:t>
                </a:r>
                <a14:m>
                  <m:oMath xmlns:m="http://schemas.openxmlformats.org/officeDocument/2006/math">
                    <m:sSub>
                      <m:sSub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as the abscissa and </a:t>
                </a:r>
                <a14:m>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𝐶</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as the ordinate, draw a two-dimensional scatter plot and use linear regression to fit it to obtain the fitting function</a:t>
                </a:r>
              </a:p>
              <a:p>
                <a:pPr algn="just">
                  <a:lnSpc>
                    <a:spcPct val="150000"/>
                  </a:lnSpc>
                </a:pPr>
                <a14:m>
                  <m:oMathPara xmlns:m="http://schemas.openxmlformats.org/officeDocument/2006/math">
                    <m:oMathParaPr>
                      <m:jc m:val="centerGroup"/>
                    </m:oMathParaPr>
                    <m:oMath xmlns:m="http://schemas.openxmlformats.org/officeDocument/2006/math">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𝑟𝑒𝑔𝑟𝑒𝑠𝑠</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𝐶</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≤120})</m:t>
                      </m:r>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Then the predicted value of the review cycle length for papers submitted next month belonging to the topic </a:t>
                </a:r>
                <a14:m>
                  <m:oMath xmlns:m="http://schemas.openxmlformats.org/officeDocument/2006/math">
                    <m:sSubSup>
                      <m:sSubSup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concerned is </a:t>
                </a:r>
                <a14:m>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121</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p>
            </p:txBody>
          </p:sp>
        </mc:Choice>
        <mc:Fallback xmlns="">
          <p:sp>
            <p:nvSpPr>
              <p:cNvPr id="6" name="文本框 5">
                <a:extLst>
                  <a:ext uri="{FF2B5EF4-FFF2-40B4-BE49-F238E27FC236}">
                    <a16:creationId xmlns:a16="http://schemas.microsoft.com/office/drawing/2014/main" id="{EE5FB6B6-A0C4-444E-E2C7-EEC54CE18195}"/>
                  </a:ext>
                </a:extLst>
              </p:cNvPr>
              <p:cNvSpPr txBox="1">
                <a:spLocks noRot="1" noChangeAspect="1" noMove="1" noResize="1" noEditPoints="1" noAdjustHandles="1" noChangeArrowheads="1" noChangeShapeType="1" noTextEdit="1"/>
              </p:cNvSpPr>
              <p:nvPr/>
            </p:nvSpPr>
            <p:spPr>
              <a:xfrm>
                <a:off x="263847" y="1242515"/>
                <a:ext cx="10813728" cy="4748736"/>
              </a:xfrm>
              <a:prstGeom prst="rect">
                <a:avLst/>
              </a:prstGeom>
              <a:blipFill>
                <a:blip r:embed="rId3"/>
                <a:stretch>
                  <a:fillRect l="-1409" r="-1466" b="-15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523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6753772" cy="480131"/>
          </a:xfrm>
        </p:spPr>
        <p:txBody>
          <a:bodyPr>
            <a:spAutoFit/>
          </a:bodyPr>
          <a:lstStyle/>
          <a:p>
            <a:r>
              <a:rPr lang="en-US" altLang="zh-CN" dirty="0">
                <a:sym typeface="+mn-lt"/>
              </a:rPr>
              <a:t>Journal review time prediction module</a:t>
            </a:r>
            <a:endParaRPr lang="zh-CN" altLang="en-US" dirty="0">
              <a:sym typeface="+mn-l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10813728" cy="4603055"/>
              </a:xfrm>
              <a:prstGeom prst="rect">
                <a:avLst/>
              </a:prstGeom>
              <a:noFill/>
            </p:spPr>
            <p:txBody>
              <a:bodyPr wrap="square" lIns="0" tIns="0" rIns="0" bIns="0" rtlCol="0" anchor="t">
                <a:spAutoFit/>
              </a:bodyPr>
              <a:lstStyle/>
              <a:p>
                <a:pPr algn="just">
                  <a:lnSpc>
                    <a:spcPct val="150000"/>
                  </a:lnSpc>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Use the </a:t>
                </a:r>
                <a14:m>
                  <m:oMath xmlns:m="http://schemas.openxmlformats.org/officeDocument/2006/math">
                    <m:sSubSup>
                      <m:sSubSupPr>
                        <m:ctrlPr>
                          <a:rPr lang="zh-CN" altLang="zh-CN" sz="2000" i="1" kern="100"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121</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of all topics in </a:t>
                </a:r>
                <a14:m>
                  <m:oMath xmlns:m="http://schemas.openxmlformats.org/officeDocument/2006/math">
                    <m:sSub>
                      <m:sSubPr>
                        <m:ctrlPr>
                          <a:rPr lang="en-US" altLang="zh-CN" sz="2000" i="1" kern="100" dirty="0"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b="0" i="1" kern="100" dirty="0" smtClean="0">
                            <a:latin typeface="Cambria Math" panose="02040503050406030204" pitchFamily="18" charset="0"/>
                            <a:ea typeface="等线" panose="02010600030101010101" pitchFamily="2" charset="-122"/>
                            <a:cs typeface="Times New Roman" panose="02020603050405020304" pitchFamily="18" charset="0"/>
                          </a:rPr>
                          <m:t>𝑊</m:t>
                        </m:r>
                      </m:e>
                      <m:sub>
                        <m:r>
                          <a:rPr lang="en-US" altLang="zh-CN" sz="2000" b="0" i="1" kern="100" dirty="0" smtClean="0">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as the predicted value of the review cycle length of the paper containing keyword a submitted next month, which is</a:t>
                </a: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𝑎𝑣𝑒𝑟𝑎𝑔𝑒</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𝑧</m:t>
                          </m:r>
                        </m:e>
                        <m:sub>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𝑢</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b>
                          </m:sSub>
                        </m:sub>
                        <m: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p>
                      </m:sSubSup>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121</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𝜆</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The relative predicted value of the predicted review cycle length for journal i is</a:t>
                </a:r>
                <a:endParaRPr lang="en-US" altLang="zh-CN" sz="2000" i="1" kern="100" dirty="0">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fPr>
                        <m:num>
                          <m:func>
                            <m:func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latin typeface="Cambria Math" panose="02040503050406030204" pitchFamily="18" charset="0"/>
                                      <a:ea typeface="等线" panose="02010600030101010101" pitchFamily="2" charset="-122"/>
                                      <a:cs typeface="Times New Roman" panose="02020603050405020304" pitchFamily="18" charset="0"/>
                                    </a:rPr>
                                    <m:t>min</m:t>
                                  </m:r>
                                </m:e>
                                <m:lim>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𝑛</m:t>
                                  </m:r>
                                </m:lim>
                              </m:limLow>
                            </m:fName>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𝑗</m:t>
                                  </m:r>
                                </m:sub>
                              </m:sSub>
                            </m:e>
                          </m:func>
                        </m:num>
                        <m:den>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𝑖</m:t>
                              </m:r>
                            </m:sub>
                          </m:sSub>
                        </m:den>
                      </m:f>
                    </m:oMath>
                  </m:oMathPara>
                </a14:m>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Finally, the prediction score of the review cycle length of journal i is calculated as</a:t>
                </a:r>
                <a:endParaRPr lang="en-US" altLang="zh-CN" sz="2000" i="1" kern="100" dirty="0">
                  <a:effectLst/>
                  <a:latin typeface="Cambria Math" panose="02040503050406030204" pitchFamily="18" charset="0"/>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kern="100">
                              <a:latin typeface="Cambria Math" panose="02040503050406030204" pitchFamily="18" charset="0"/>
                              <a:ea typeface="等线" panose="02010600030101010101" pitchFamily="2" charset="-122"/>
                              <a:cs typeface="Times New Roman" panose="02020603050405020304" pitchFamily="18" charset="0"/>
                            </a:rPr>
                            <m:t>S</m:t>
                          </m:r>
                        </m:e>
                        <m:sub>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ctrlPr>
                        </m:fPr>
                        <m:num>
                          <m:sSub>
                            <m:sSubPr>
                              <m:ctrlP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𝑖</m:t>
                              </m:r>
                            </m:sub>
                          </m:sSub>
                        </m:num>
                        <m:den>
                          <m:nary>
                            <m:naryPr>
                              <m:chr m:val="∑"/>
                              <m:ctrlP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ctrlPr>
                            </m:naryPr>
                            <m:sub>
                              <m:r>
                                <m:rPr>
                                  <m:brk m:alnAt="23"/>
                                </m:rP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𝑛</m:t>
                              </m:r>
                            </m:sup>
                            <m:e>
                              <m:sSub>
                                <m:sSubPr>
                                  <m:ctrlP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000" b="0" i="1" kern="100" smtClean="0">
                                      <a:effectLst/>
                                      <a:latin typeface="Cambria Math" panose="02040503050406030204" pitchFamily="18" charset="0"/>
                                      <a:ea typeface="等线" panose="02010600030101010101" pitchFamily="2" charset="-122"/>
                                      <a:cs typeface="Times New Roman" panose="02020603050405020304" pitchFamily="18" charset="0"/>
                                    </a:rPr>
                                    <m:t>𝑖</m:t>
                                  </m:r>
                                </m:sub>
                              </m:sSub>
                            </m:e>
                          </m:nary>
                        </m:den>
                      </m:f>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E5FB6B6-A0C4-444E-E2C7-EEC54CE18195}"/>
                  </a:ext>
                </a:extLst>
              </p:cNvPr>
              <p:cNvSpPr txBox="1">
                <a:spLocks noRot="1" noChangeAspect="1" noMove="1" noResize="1" noEditPoints="1" noAdjustHandles="1" noChangeArrowheads="1" noChangeShapeType="1" noTextEdit="1"/>
              </p:cNvSpPr>
              <p:nvPr/>
            </p:nvSpPr>
            <p:spPr>
              <a:xfrm>
                <a:off x="263847" y="1242515"/>
                <a:ext cx="10813728" cy="4603055"/>
              </a:xfrm>
              <a:prstGeom prst="rect">
                <a:avLst/>
              </a:prstGeom>
              <a:blipFill>
                <a:blip r:embed="rId3"/>
                <a:stretch>
                  <a:fillRect l="-1409" r="-1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6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925A1A-94F6-FC83-6A98-EED480A0EF50}"/>
              </a:ext>
            </a:extLst>
          </p:cNvPr>
          <p:cNvSpPr txBox="1"/>
          <p:nvPr/>
        </p:nvSpPr>
        <p:spPr>
          <a:xfrm>
            <a:off x="2367287" y="2859485"/>
            <a:ext cx="7457426" cy="569515"/>
          </a:xfrm>
          <a:prstGeom prst="rect">
            <a:avLst/>
          </a:prstGeom>
          <a:noFill/>
        </p:spPr>
        <p:txBody>
          <a:bodyPr wrap="none" lIns="0" tIns="0" rIns="0" bIns="0" rtlCol="0" anchor="t">
            <a:spAutoFit/>
          </a:bodyPr>
          <a:lstStyle/>
          <a:p>
            <a:pPr>
              <a:lnSpc>
                <a:spcPct val="150000"/>
              </a:lnSpc>
            </a:pPr>
            <a:r>
              <a:rPr lang="en-US" altLang="zh-CN" sz="2800" dirty="0">
                <a:sym typeface="+mn-lt"/>
              </a:rPr>
              <a:t>4. </a:t>
            </a:r>
            <a:r>
              <a:rPr lang="en-US" altLang="zh-CN" sz="2800" dirty="0">
                <a:latin typeface="+mn-ea"/>
              </a:rPr>
              <a:t>Abstract-based paper similarity matching</a:t>
            </a:r>
          </a:p>
        </p:txBody>
      </p:sp>
    </p:spTree>
    <p:extLst>
      <p:ext uri="{BB962C8B-B14F-4D97-AF65-F5344CB8AC3E}">
        <p14:creationId xmlns:p14="http://schemas.microsoft.com/office/powerpoint/2010/main" val="230930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35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1233030" cy="480131"/>
          </a:xfrm>
        </p:spPr>
        <p:txBody>
          <a:bodyPr>
            <a:spAutoFit/>
          </a:bodyPr>
          <a:lstStyle/>
          <a:p>
            <a:r>
              <a:rPr lang="en-US" altLang="zh-CN" dirty="0">
                <a:sym typeface="+mn-lt"/>
              </a:rPr>
              <a:t>Model</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263846" y="1242515"/>
            <a:ext cx="5222553" cy="4505529"/>
          </a:xfrm>
          <a:prstGeom prst="rect">
            <a:avLst/>
          </a:prstGeom>
          <a:noFill/>
        </p:spPr>
        <p:txBody>
          <a:bodyPr wrap="square" lIns="0" tIns="0" rIns="0" bIns="0" rtlCol="0" anchor="t">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This Model is based on Transformer Encoder and Recurrent Neural Network.</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NLTK package is used to tokenize the text.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Punctuation marks and numbers are removed.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Word2Vec is used to embed words.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encoder has 3 blocks.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encoder extracts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RNN gathers the scattered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pic>
        <p:nvPicPr>
          <p:cNvPr id="2" name="图片 1">
            <a:extLst>
              <a:ext uri="{FF2B5EF4-FFF2-40B4-BE49-F238E27FC236}">
                <a16:creationId xmlns:a16="http://schemas.microsoft.com/office/drawing/2014/main" id="{2C680F9E-ECC5-E23E-8F94-6811AA51DDCF}"/>
              </a:ext>
            </a:extLst>
          </p:cNvPr>
          <p:cNvPicPr>
            <a:picLocks noChangeAspect="1"/>
          </p:cNvPicPr>
          <p:nvPr/>
        </p:nvPicPr>
        <p:blipFill>
          <a:blip r:embed="rId2"/>
          <a:stretch>
            <a:fillRect/>
          </a:stretch>
        </p:blipFill>
        <p:spPr>
          <a:xfrm>
            <a:off x="6580524" y="1148139"/>
            <a:ext cx="2657409" cy="4847311"/>
          </a:xfrm>
          <a:prstGeom prst="rect">
            <a:avLst/>
          </a:prstGeom>
        </p:spPr>
      </p:pic>
    </p:spTree>
    <p:extLst>
      <p:ext uri="{BB962C8B-B14F-4D97-AF65-F5344CB8AC3E}">
        <p14:creationId xmlns:p14="http://schemas.microsoft.com/office/powerpoint/2010/main" val="368950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35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3733714" cy="480131"/>
          </a:xfrm>
        </p:spPr>
        <p:txBody>
          <a:bodyPr>
            <a:spAutoFit/>
          </a:bodyPr>
          <a:lstStyle/>
          <a:p>
            <a:r>
              <a:rPr lang="en-US" altLang="zh-CN" dirty="0">
                <a:sym typeface="+mn-lt"/>
              </a:rPr>
              <a:t>Multi-Head Attention</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263846" y="1242515"/>
            <a:ext cx="5222553" cy="2843535"/>
          </a:xfrm>
          <a:prstGeom prst="rect">
            <a:avLst/>
          </a:prstGeom>
          <a:noFill/>
        </p:spPr>
        <p:txBody>
          <a:bodyPr wrap="square" lIns="0" tIns="0" rIns="0" bIns="0" rtlCol="0" anchor="t">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input tensor is processed by Q, K, V linear layers respectively.</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dot product of Q, K, Vs are calculated.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8 heads are in this module.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All products of those heads are put into a linear layer.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pic>
        <p:nvPicPr>
          <p:cNvPr id="7" name="图片 6">
            <a:extLst>
              <a:ext uri="{FF2B5EF4-FFF2-40B4-BE49-F238E27FC236}">
                <a16:creationId xmlns:a16="http://schemas.microsoft.com/office/drawing/2014/main" id="{334FABBD-AC4D-A779-9464-EA3EBFD67360}"/>
              </a:ext>
            </a:extLst>
          </p:cNvPr>
          <p:cNvPicPr>
            <a:picLocks noChangeAspect="1"/>
          </p:cNvPicPr>
          <p:nvPr/>
        </p:nvPicPr>
        <p:blipFill>
          <a:blip r:embed="rId2"/>
          <a:stretch>
            <a:fillRect/>
          </a:stretch>
        </p:blipFill>
        <p:spPr>
          <a:xfrm>
            <a:off x="9259332" y="1242515"/>
            <a:ext cx="2545301" cy="3185436"/>
          </a:xfrm>
          <a:prstGeom prst="rect">
            <a:avLst/>
          </a:prstGeom>
        </p:spPr>
      </p:pic>
    </p:spTree>
    <p:extLst>
      <p:ext uri="{BB962C8B-B14F-4D97-AF65-F5344CB8AC3E}">
        <p14:creationId xmlns:p14="http://schemas.microsoft.com/office/powerpoint/2010/main" val="270674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35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2220480" cy="480131"/>
          </a:xfrm>
        </p:spPr>
        <p:txBody>
          <a:bodyPr>
            <a:spAutoFit/>
          </a:bodyPr>
          <a:lstStyle/>
          <a:p>
            <a:r>
              <a:rPr lang="en-US" altLang="zh-CN" dirty="0">
                <a:sym typeface="+mn-lt"/>
              </a:rPr>
              <a:t>Introduction</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4018926" cy="4921027"/>
          </a:xfrm>
          <a:prstGeom prst="rect">
            <a:avLst/>
          </a:prstGeom>
          <a:noFill/>
        </p:spPr>
        <p:txBody>
          <a:bodyPr wrap="square" lIns="0" tIns="0" rIns="0" bIns="0" rtlCol="0" anchor="t">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Essay’s abstract are put into the model as input.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journal publishing the essay is the label.</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19 journals and 9657 essays published on them are collected as training dataset.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test dataset includes 4140 essays published on those journals.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The hit@1 accuracy reached 43% and hit@3 accuracy reached 53%</a:t>
            </a:r>
          </a:p>
        </p:txBody>
      </p:sp>
      <p:pic>
        <p:nvPicPr>
          <p:cNvPr id="9" name="图片 8">
            <a:extLst>
              <a:ext uri="{FF2B5EF4-FFF2-40B4-BE49-F238E27FC236}">
                <a16:creationId xmlns:a16="http://schemas.microsoft.com/office/drawing/2014/main" id="{A9934400-D30D-CA05-73D8-DA8C252CC956}"/>
              </a:ext>
            </a:extLst>
          </p:cNvPr>
          <p:cNvPicPr>
            <a:picLocks noChangeAspect="1"/>
          </p:cNvPicPr>
          <p:nvPr/>
        </p:nvPicPr>
        <p:blipFill>
          <a:blip r:embed="rId2"/>
          <a:stretch>
            <a:fillRect/>
          </a:stretch>
        </p:blipFill>
        <p:spPr>
          <a:xfrm>
            <a:off x="6083968" y="1316359"/>
            <a:ext cx="5699665" cy="351831"/>
          </a:xfrm>
          <a:prstGeom prst="rect">
            <a:avLst/>
          </a:prstGeom>
        </p:spPr>
      </p:pic>
      <p:pic>
        <p:nvPicPr>
          <p:cNvPr id="15" name="图片 14">
            <a:extLst>
              <a:ext uri="{FF2B5EF4-FFF2-40B4-BE49-F238E27FC236}">
                <a16:creationId xmlns:a16="http://schemas.microsoft.com/office/drawing/2014/main" id="{39651D39-2639-6DCA-3DD2-BA7039593AAB}"/>
              </a:ext>
            </a:extLst>
          </p:cNvPr>
          <p:cNvPicPr>
            <a:picLocks noChangeAspect="1"/>
          </p:cNvPicPr>
          <p:nvPr/>
        </p:nvPicPr>
        <p:blipFill>
          <a:blip r:embed="rId3"/>
          <a:stretch>
            <a:fillRect/>
          </a:stretch>
        </p:blipFill>
        <p:spPr>
          <a:xfrm>
            <a:off x="6136724" y="5013679"/>
            <a:ext cx="5646909" cy="1333616"/>
          </a:xfrm>
          <a:prstGeom prst="rect">
            <a:avLst/>
          </a:prstGeom>
        </p:spPr>
      </p:pic>
      <p:pic>
        <p:nvPicPr>
          <p:cNvPr id="17" name="图片 16">
            <a:extLst>
              <a:ext uri="{FF2B5EF4-FFF2-40B4-BE49-F238E27FC236}">
                <a16:creationId xmlns:a16="http://schemas.microsoft.com/office/drawing/2014/main" id="{6B3D1293-F3E3-4923-D671-08C274427A3B}"/>
              </a:ext>
            </a:extLst>
          </p:cNvPr>
          <p:cNvPicPr>
            <a:picLocks noChangeAspect="1"/>
          </p:cNvPicPr>
          <p:nvPr/>
        </p:nvPicPr>
        <p:blipFill>
          <a:blip r:embed="rId4"/>
          <a:stretch>
            <a:fillRect/>
          </a:stretch>
        </p:blipFill>
        <p:spPr>
          <a:xfrm>
            <a:off x="7764707" y="1843337"/>
            <a:ext cx="4018926" cy="2995195"/>
          </a:xfrm>
          <a:prstGeom prst="rect">
            <a:avLst/>
          </a:prstGeom>
        </p:spPr>
      </p:pic>
    </p:spTree>
    <p:extLst>
      <p:ext uri="{BB962C8B-B14F-4D97-AF65-F5344CB8AC3E}">
        <p14:creationId xmlns:p14="http://schemas.microsoft.com/office/powerpoint/2010/main" val="393629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CAC6C198-3D1B-63FE-C005-06B0399E8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325"/>
            <a:ext cx="12192000" cy="6483350"/>
          </a:xfrm>
          <a:prstGeom prst="rect">
            <a:avLst/>
          </a:prstGeom>
        </p:spPr>
      </p:pic>
    </p:spTree>
    <p:extLst>
      <p:ext uri="{BB962C8B-B14F-4D97-AF65-F5344CB8AC3E}">
        <p14:creationId xmlns:p14="http://schemas.microsoft.com/office/powerpoint/2010/main" val="232507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925A1A-94F6-FC83-6A98-EED480A0EF50}"/>
              </a:ext>
            </a:extLst>
          </p:cNvPr>
          <p:cNvSpPr txBox="1"/>
          <p:nvPr/>
        </p:nvSpPr>
        <p:spPr>
          <a:xfrm>
            <a:off x="5005958" y="2866345"/>
            <a:ext cx="2180084" cy="562655"/>
          </a:xfrm>
          <a:prstGeom prst="rect">
            <a:avLst/>
          </a:prstGeom>
          <a:noFill/>
        </p:spPr>
        <p:txBody>
          <a:bodyPr wrap="none" lIns="0" tIns="0" rIns="0" bIns="0" rtlCol="0" anchor="t">
            <a:spAutoFit/>
          </a:bodyPr>
          <a:lstStyle/>
          <a:p>
            <a:pPr>
              <a:lnSpc>
                <a:spcPct val="150000"/>
              </a:lnSpc>
            </a:pPr>
            <a:r>
              <a:rPr lang="en-US" altLang="zh-CN" sz="2800" dirty="0">
                <a:sym typeface="+mn-lt"/>
              </a:rPr>
              <a:t>1.Introduction</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2675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2281394" cy="480131"/>
          </a:xfrm>
        </p:spPr>
        <p:txBody>
          <a:bodyPr>
            <a:spAutoFit/>
          </a:bodyPr>
          <a:lstStyle/>
          <a:p>
            <a:r>
              <a:rPr lang="en-US" altLang="zh-CN" dirty="0">
                <a:sym typeface="+mn-lt"/>
              </a:rPr>
              <a:t>Introduction</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11481310" cy="2704715"/>
          </a:xfrm>
          <a:prstGeom prst="rect">
            <a:avLst/>
          </a:prstGeom>
          <a:noFill/>
        </p:spPr>
        <p:txBody>
          <a:bodyPr wrap="square" lIns="0" tIns="0" rIns="0" bIns="0" rtlCol="0" anchor="t">
            <a:spAutoFit/>
          </a:bodyPr>
          <a:lstStyle/>
          <a:p>
            <a:pPr marL="457200" indent="-457200">
              <a:lnSpc>
                <a:spcPct val="150000"/>
              </a:lnSpc>
              <a:buFont typeface="Arial" panose="020B0604020202020204" pitchFamily="34" charset="0"/>
              <a:buChar char="•"/>
            </a:pPr>
            <a:r>
              <a:rPr lang="en-US" altLang="zh-CN" sz="2400" dirty="0">
                <a:latin typeface="+mn-ea"/>
              </a:rPr>
              <a:t>Designed a computer science journal submission recommendation system</a:t>
            </a:r>
          </a:p>
          <a:p>
            <a:pPr marL="457200" indent="-457200">
              <a:lnSpc>
                <a:spcPct val="150000"/>
              </a:lnSpc>
              <a:buFont typeface="Arial" panose="020B0604020202020204" pitchFamily="34" charset="0"/>
              <a:buChar char="•"/>
            </a:pPr>
            <a:r>
              <a:rPr lang="en-US" altLang="zh-CN" sz="2400" dirty="0">
                <a:latin typeface="+mn-ea"/>
              </a:rPr>
              <a:t>Use crawlers to obtain data sets</a:t>
            </a:r>
          </a:p>
          <a:p>
            <a:pPr marL="457200" indent="-457200">
              <a:lnSpc>
                <a:spcPct val="150000"/>
              </a:lnSpc>
              <a:buFont typeface="Arial" panose="020B0604020202020204" pitchFamily="34" charset="0"/>
              <a:buChar char="•"/>
            </a:pPr>
            <a:r>
              <a:rPr lang="en-US" altLang="zh-CN" sz="2400" dirty="0">
                <a:latin typeface="+mn-ea"/>
              </a:rPr>
              <a:t>Model:</a:t>
            </a:r>
          </a:p>
          <a:p>
            <a:pPr lvl="1">
              <a:lnSpc>
                <a:spcPct val="150000"/>
              </a:lnSpc>
            </a:pPr>
            <a:r>
              <a:rPr lang="en-US" altLang="zh-CN" sz="2400" dirty="0">
                <a:latin typeface="+mn-ea"/>
              </a:rPr>
              <a:t>Abstract-based paper similarity matching</a:t>
            </a:r>
          </a:p>
          <a:p>
            <a:pPr lvl="1">
              <a:lnSpc>
                <a:spcPct val="150000"/>
              </a:lnSpc>
            </a:pPr>
            <a:r>
              <a:rPr lang="en-US" altLang="zh-CN" sz="2400" dirty="0">
                <a:latin typeface="+mn-ea"/>
              </a:rPr>
              <a:t>Prediction of paper review cycle based on linear fitting</a:t>
            </a:r>
          </a:p>
        </p:txBody>
      </p:sp>
    </p:spTree>
    <p:extLst>
      <p:ext uri="{BB962C8B-B14F-4D97-AF65-F5344CB8AC3E}">
        <p14:creationId xmlns:p14="http://schemas.microsoft.com/office/powerpoint/2010/main" val="180524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925A1A-94F6-FC83-6A98-EED480A0EF50}"/>
              </a:ext>
            </a:extLst>
          </p:cNvPr>
          <p:cNvSpPr txBox="1"/>
          <p:nvPr/>
        </p:nvSpPr>
        <p:spPr>
          <a:xfrm>
            <a:off x="4726233" y="2866345"/>
            <a:ext cx="2739533" cy="562655"/>
          </a:xfrm>
          <a:prstGeom prst="rect">
            <a:avLst/>
          </a:prstGeom>
          <a:noFill/>
        </p:spPr>
        <p:txBody>
          <a:bodyPr wrap="none" lIns="0" tIns="0" rIns="0" bIns="0" rtlCol="0" anchor="t">
            <a:spAutoFit/>
          </a:bodyPr>
          <a:lstStyle/>
          <a:p>
            <a:pPr>
              <a:lnSpc>
                <a:spcPct val="150000"/>
              </a:lnSpc>
            </a:pPr>
            <a:r>
              <a:rPr lang="en-US" altLang="zh-CN" sz="2800" dirty="0">
                <a:sym typeface="+mn-lt"/>
              </a:rPr>
              <a:t>2.Data Collection</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9872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2743059" cy="480131"/>
          </a:xfrm>
        </p:spPr>
        <p:txBody>
          <a:bodyPr>
            <a:spAutoFit/>
          </a:bodyPr>
          <a:lstStyle/>
          <a:p>
            <a:r>
              <a:rPr lang="en-US" altLang="zh-CN" dirty="0">
                <a:sym typeface="+mn-lt"/>
              </a:rPr>
              <a:t>Data collection</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263847" y="1242515"/>
            <a:ext cx="10813728" cy="3809504"/>
          </a:xfrm>
          <a:prstGeom prst="rect">
            <a:avLst/>
          </a:prstGeom>
          <a:noFill/>
        </p:spPr>
        <p:txBody>
          <a:bodyPr wrap="square" lIns="0" tIns="0" rIns="0" bIns="0" rtlCol="0" anchor="t">
            <a:spAutoFit/>
          </a:bodyPr>
          <a:lstStyle/>
          <a:p>
            <a:pPr marL="342900" indent="-342900">
              <a:lnSpc>
                <a:spcPct val="150000"/>
              </a:lnSpc>
              <a:buFont typeface="Arial" panose="020B0604020202020204" pitchFamily="34" charset="0"/>
              <a:buChar char="•"/>
            </a:pPr>
            <a:r>
              <a:rPr lang="de-DE" altLang="zh-CN" sz="2400" dirty="0"/>
              <a:t>Journal scope: 19 international academic journals in computer science</a:t>
            </a:r>
          </a:p>
          <a:p>
            <a:pPr marL="342900" indent="-342900">
              <a:lnSpc>
                <a:spcPct val="150000"/>
              </a:lnSpc>
              <a:buFont typeface="Arial" panose="020B0604020202020204" pitchFamily="34" charset="0"/>
              <a:buChar char="•"/>
            </a:pPr>
            <a:r>
              <a:rPr lang="de-DE" altLang="zh-CN" sz="2400" dirty="0"/>
              <a:t>Grade range: CCF</a:t>
            </a:r>
            <a:r>
              <a:rPr lang="de-DE" altLang="zh-CN" dirty="0"/>
              <a:t>(China Computer Federation)</a:t>
            </a:r>
            <a:r>
              <a:rPr lang="de-DE" altLang="zh-CN" sz="2400" dirty="0"/>
              <a:t>-A, CCF-B</a:t>
            </a:r>
          </a:p>
          <a:p>
            <a:pPr marL="342900" indent="-342900">
              <a:lnSpc>
                <a:spcPct val="150000"/>
              </a:lnSpc>
              <a:buFont typeface="Arial" panose="020B0604020202020204" pitchFamily="34" charset="0"/>
              <a:buChar char="•"/>
            </a:pPr>
            <a:r>
              <a:rPr lang="de-DE" altLang="zh-CN" sz="2400" dirty="0"/>
              <a:t>Field scope: computer architecture, software engineering, database, computer graphics and multimedia, human-computer interaction and ubiquitous computing, computer network, network and information security, intersection</a:t>
            </a:r>
          </a:p>
          <a:p>
            <a:pPr marL="342900" indent="-342900">
              <a:lnSpc>
                <a:spcPct val="150000"/>
              </a:lnSpc>
              <a:buFont typeface="Arial" panose="020B0604020202020204" pitchFamily="34" charset="0"/>
              <a:buChar char="•"/>
            </a:pPr>
            <a:r>
              <a:rPr lang="de-DE" altLang="zh-CN" sz="2400" dirty="0"/>
              <a:t>Time range: All papers published from 2011 to 2020</a:t>
            </a:r>
            <a:endParaRPr lang="en-US" altLang="zh-CN" sz="2400" dirty="0"/>
          </a:p>
        </p:txBody>
      </p:sp>
    </p:spTree>
    <p:extLst>
      <p:ext uri="{BB962C8B-B14F-4D97-AF65-F5344CB8AC3E}">
        <p14:creationId xmlns:p14="http://schemas.microsoft.com/office/powerpoint/2010/main" val="394113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2743059" cy="480131"/>
          </a:xfrm>
        </p:spPr>
        <p:txBody>
          <a:bodyPr>
            <a:spAutoFit/>
          </a:bodyPr>
          <a:lstStyle/>
          <a:p>
            <a:r>
              <a:rPr lang="en-US" altLang="zh-CN" dirty="0">
                <a:sym typeface="+mn-lt"/>
              </a:rPr>
              <a:t>Data collection</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689136" y="1245966"/>
            <a:ext cx="8215167" cy="1596078"/>
          </a:xfrm>
          <a:prstGeom prst="rect">
            <a:avLst/>
          </a:prstGeom>
          <a:noFill/>
        </p:spPr>
        <p:txBody>
          <a:bodyPr wrap="square" lIns="0" tIns="0" rIns="0" bIns="0" numCol="1" rtlCol="0" anchor="t">
            <a:spAutoFit/>
          </a:bodyPr>
          <a:lstStyle/>
          <a:p>
            <a:pPr>
              <a:lnSpc>
                <a:spcPct val="150000"/>
              </a:lnSpc>
            </a:pPr>
            <a:r>
              <a:rPr lang="en-US" altLang="zh-CN" sz="2400" dirty="0"/>
              <a:t>Publisher information collected:</a:t>
            </a:r>
          </a:p>
          <a:p>
            <a:pPr marL="457200" indent="-457200">
              <a:lnSpc>
                <a:spcPct val="150000"/>
              </a:lnSpc>
              <a:buFont typeface="+mj-lt"/>
              <a:buAutoNum type="arabicPeriod"/>
            </a:pPr>
            <a:r>
              <a:rPr lang="en-US" altLang="zh-CN" sz="2400" dirty="0"/>
              <a:t>Publisher name</a:t>
            </a:r>
          </a:p>
          <a:p>
            <a:pPr marL="457200" indent="-457200">
              <a:lnSpc>
                <a:spcPct val="150000"/>
              </a:lnSpc>
              <a:buFont typeface="+mj-lt"/>
              <a:buAutoNum type="arabicPeriod"/>
            </a:pPr>
            <a:r>
              <a:rPr lang="en-US" altLang="zh-CN" sz="2400" dirty="0"/>
              <a:t>URL</a:t>
            </a:r>
          </a:p>
        </p:txBody>
      </p:sp>
      <p:sp>
        <p:nvSpPr>
          <p:cNvPr id="2" name="文本框 1">
            <a:extLst>
              <a:ext uri="{FF2B5EF4-FFF2-40B4-BE49-F238E27FC236}">
                <a16:creationId xmlns:a16="http://schemas.microsoft.com/office/drawing/2014/main" id="{8BB4E4B4-618A-060A-3120-38974A3601E9}"/>
              </a:ext>
            </a:extLst>
          </p:cNvPr>
          <p:cNvSpPr txBox="1"/>
          <p:nvPr/>
        </p:nvSpPr>
        <p:spPr>
          <a:xfrm>
            <a:off x="6096000" y="1245966"/>
            <a:ext cx="5009965" cy="2701509"/>
          </a:xfrm>
          <a:prstGeom prst="rect">
            <a:avLst/>
          </a:prstGeom>
          <a:noFill/>
        </p:spPr>
        <p:txBody>
          <a:bodyPr wrap="square" lIns="0" tIns="0" rIns="0" bIns="0" numCol="1" rtlCol="0" anchor="t">
            <a:spAutoFit/>
          </a:bodyPr>
          <a:lstStyle/>
          <a:p>
            <a:pPr>
              <a:lnSpc>
                <a:spcPct val="150000"/>
              </a:lnSpc>
            </a:pPr>
            <a:r>
              <a:rPr lang="en-US" altLang="zh-CN" sz="2400" dirty="0"/>
              <a:t>Journal information collected :</a:t>
            </a:r>
          </a:p>
          <a:p>
            <a:pPr marL="457200" indent="-457200">
              <a:lnSpc>
                <a:spcPct val="150000"/>
              </a:lnSpc>
              <a:buFont typeface="+mj-lt"/>
              <a:buAutoNum type="arabicPeriod"/>
            </a:pPr>
            <a:r>
              <a:rPr lang="en-US" altLang="zh-CN" sz="2400" dirty="0"/>
              <a:t>Journal name</a:t>
            </a:r>
          </a:p>
          <a:p>
            <a:pPr marL="457200" indent="-457200">
              <a:lnSpc>
                <a:spcPct val="150000"/>
              </a:lnSpc>
              <a:buFont typeface="+mj-lt"/>
              <a:buAutoNum type="arabicPeriod"/>
            </a:pPr>
            <a:r>
              <a:rPr lang="en-US" altLang="zh-CN" sz="2400" dirty="0"/>
              <a:t>Research Topics</a:t>
            </a:r>
          </a:p>
          <a:p>
            <a:pPr marL="457200" indent="-457200">
              <a:lnSpc>
                <a:spcPct val="150000"/>
              </a:lnSpc>
              <a:buFont typeface="+mj-lt"/>
              <a:buAutoNum type="arabicPeriod"/>
            </a:pPr>
            <a:r>
              <a:rPr lang="en-US" altLang="zh-CN" sz="2400" dirty="0"/>
              <a:t>URL</a:t>
            </a:r>
          </a:p>
          <a:p>
            <a:pPr marL="457200" indent="-457200">
              <a:lnSpc>
                <a:spcPct val="150000"/>
              </a:lnSpc>
              <a:buFont typeface="+mj-lt"/>
              <a:buAutoNum type="arabicPeriod"/>
            </a:pPr>
            <a:r>
              <a:rPr lang="en-US" altLang="zh-CN" sz="2400" dirty="0"/>
              <a:t>Field</a:t>
            </a:r>
          </a:p>
        </p:txBody>
      </p:sp>
    </p:spTree>
    <p:extLst>
      <p:ext uri="{BB962C8B-B14F-4D97-AF65-F5344CB8AC3E}">
        <p14:creationId xmlns:p14="http://schemas.microsoft.com/office/powerpoint/2010/main" val="5595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2743059" cy="480131"/>
          </a:xfrm>
        </p:spPr>
        <p:txBody>
          <a:bodyPr>
            <a:spAutoFit/>
          </a:bodyPr>
          <a:lstStyle/>
          <a:p>
            <a:r>
              <a:rPr lang="en-US" altLang="zh-CN" dirty="0">
                <a:sym typeface="+mn-lt"/>
              </a:rPr>
              <a:t>Data collection</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689136" y="1245966"/>
            <a:ext cx="8215167" cy="4917500"/>
          </a:xfrm>
          <a:prstGeom prst="rect">
            <a:avLst/>
          </a:prstGeom>
          <a:noFill/>
        </p:spPr>
        <p:txBody>
          <a:bodyPr wrap="square" lIns="0" tIns="0" rIns="0" bIns="0" numCol="1" rtlCol="0" anchor="t">
            <a:spAutoFit/>
          </a:bodyPr>
          <a:lstStyle/>
          <a:p>
            <a:pPr>
              <a:lnSpc>
                <a:spcPct val="150000"/>
              </a:lnSpc>
            </a:pPr>
            <a:r>
              <a:rPr lang="en-US" altLang="zh-CN" sz="2400" dirty="0"/>
              <a:t>Paper information collected:</a:t>
            </a:r>
          </a:p>
          <a:p>
            <a:pPr marL="457200" indent="-457200">
              <a:lnSpc>
                <a:spcPct val="150000"/>
              </a:lnSpc>
              <a:buFont typeface="+mj-lt"/>
              <a:buAutoNum type="arabicPeriod"/>
            </a:pPr>
            <a:r>
              <a:rPr lang="en-US" altLang="zh-CN" sz="2400" dirty="0"/>
              <a:t>Title</a:t>
            </a:r>
          </a:p>
          <a:p>
            <a:pPr marL="457200" indent="-457200">
              <a:lnSpc>
                <a:spcPct val="150000"/>
              </a:lnSpc>
              <a:buFont typeface="+mj-lt"/>
              <a:buAutoNum type="arabicPeriod"/>
            </a:pPr>
            <a:r>
              <a:rPr lang="en-US" altLang="zh-CN" sz="2400" dirty="0"/>
              <a:t>Doi</a:t>
            </a:r>
          </a:p>
          <a:p>
            <a:pPr marL="457200" indent="-457200">
              <a:lnSpc>
                <a:spcPct val="150000"/>
              </a:lnSpc>
              <a:buFont typeface="+mj-lt"/>
              <a:buAutoNum type="arabicPeriod"/>
            </a:pPr>
            <a:r>
              <a:rPr lang="en-US" altLang="zh-CN" sz="2400" dirty="0"/>
              <a:t>Journal</a:t>
            </a:r>
          </a:p>
          <a:p>
            <a:pPr marL="457200" indent="-457200">
              <a:lnSpc>
                <a:spcPct val="150000"/>
              </a:lnSpc>
              <a:buFont typeface="+mj-lt"/>
              <a:buAutoNum type="arabicPeriod"/>
            </a:pPr>
            <a:r>
              <a:rPr lang="en-US" altLang="zh-CN" sz="2400" dirty="0"/>
              <a:t>Research Topics</a:t>
            </a:r>
          </a:p>
          <a:p>
            <a:pPr marL="457200" indent="-457200">
              <a:lnSpc>
                <a:spcPct val="150000"/>
              </a:lnSpc>
              <a:buFont typeface="+mj-lt"/>
              <a:buAutoNum type="arabicPeriod"/>
            </a:pPr>
            <a:r>
              <a:rPr lang="en-US" altLang="zh-CN" sz="2400" dirty="0"/>
              <a:t>Key words</a:t>
            </a:r>
          </a:p>
          <a:p>
            <a:pPr marL="457200" indent="-457200">
              <a:lnSpc>
                <a:spcPct val="150000"/>
              </a:lnSpc>
              <a:buFont typeface="+mj-lt"/>
              <a:buAutoNum type="arabicPeriod"/>
            </a:pPr>
            <a:r>
              <a:rPr lang="en-US" altLang="zh-CN" sz="2400" dirty="0"/>
              <a:t>Abstract</a:t>
            </a:r>
          </a:p>
          <a:p>
            <a:pPr marL="457200" indent="-457200">
              <a:lnSpc>
                <a:spcPct val="150000"/>
              </a:lnSpc>
              <a:buFont typeface="+mj-lt"/>
              <a:buAutoNum type="arabicPeriod"/>
            </a:pPr>
            <a:r>
              <a:rPr lang="en-US" altLang="zh-CN" sz="2400" dirty="0"/>
              <a:t>Review cycle information (received time\publication time\ revise time\accepted time)</a:t>
            </a:r>
          </a:p>
        </p:txBody>
      </p:sp>
    </p:spTree>
    <p:extLst>
      <p:ext uri="{BB962C8B-B14F-4D97-AF65-F5344CB8AC3E}">
        <p14:creationId xmlns:p14="http://schemas.microsoft.com/office/powerpoint/2010/main" val="286682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925A1A-94F6-FC83-6A98-EED480A0EF50}"/>
              </a:ext>
            </a:extLst>
          </p:cNvPr>
          <p:cNvSpPr txBox="1"/>
          <p:nvPr/>
        </p:nvSpPr>
        <p:spPr>
          <a:xfrm>
            <a:off x="2875567" y="2866345"/>
            <a:ext cx="6440866" cy="562655"/>
          </a:xfrm>
          <a:prstGeom prst="rect">
            <a:avLst/>
          </a:prstGeom>
          <a:noFill/>
        </p:spPr>
        <p:txBody>
          <a:bodyPr wrap="none" lIns="0" tIns="0" rIns="0" bIns="0" rtlCol="0" anchor="t">
            <a:spAutoFit/>
          </a:bodyPr>
          <a:lstStyle/>
          <a:p>
            <a:pPr>
              <a:lnSpc>
                <a:spcPct val="150000"/>
              </a:lnSpc>
            </a:pPr>
            <a:r>
              <a:rPr lang="en-US" altLang="zh-CN" sz="2800" dirty="0">
                <a:sym typeface="+mn-lt"/>
              </a:rPr>
              <a:t>3. Journal review time prediction module</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8823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8AA5EBE-C217-394F-98ED-B7615CD13584}"/>
              </a:ext>
            </a:extLst>
          </p:cNvPr>
          <p:cNvCxnSpPr/>
          <p:nvPr/>
        </p:nvCxnSpPr>
        <p:spPr>
          <a:xfrm>
            <a:off x="263847" y="862550"/>
            <a:ext cx="10268136"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018BE8-AC36-5349-95C3-E7C096E1A779}"/>
              </a:ext>
            </a:extLst>
          </p:cNvPr>
          <p:cNvSpPr/>
          <p:nvPr/>
        </p:nvSpPr>
        <p:spPr>
          <a:xfrm>
            <a:off x="9329804" y="798308"/>
            <a:ext cx="2861863" cy="108482"/>
          </a:xfrm>
          <a:prstGeom prst="rect">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kumimoji="1" lang="zh-CN" altLang="en-US" sz="1351">
              <a:cs typeface="+mn-ea"/>
              <a:sym typeface="+mn-lt"/>
            </a:endParaRPr>
          </a:p>
        </p:txBody>
      </p:sp>
      <p:sp>
        <p:nvSpPr>
          <p:cNvPr id="8" name="标题 7">
            <a:extLst>
              <a:ext uri="{FF2B5EF4-FFF2-40B4-BE49-F238E27FC236}">
                <a16:creationId xmlns:a16="http://schemas.microsoft.com/office/drawing/2014/main" id="{9E06C8C2-1CDB-44C3-B83D-5CDE671A384B}"/>
              </a:ext>
            </a:extLst>
          </p:cNvPr>
          <p:cNvSpPr>
            <a:spLocks noGrp="1"/>
          </p:cNvSpPr>
          <p:nvPr>
            <p:ph type="title"/>
          </p:nvPr>
        </p:nvSpPr>
        <p:spPr>
          <a:xfrm>
            <a:off x="822944" y="320665"/>
            <a:ext cx="3659976" cy="480131"/>
          </a:xfrm>
        </p:spPr>
        <p:txBody>
          <a:bodyPr>
            <a:spAutoFit/>
          </a:bodyPr>
          <a:lstStyle/>
          <a:p>
            <a:r>
              <a:rPr lang="en-US" altLang="zh-CN" dirty="0">
                <a:sym typeface="+mn-lt"/>
              </a:rPr>
              <a:t>System introduction</a:t>
            </a:r>
            <a:endParaRPr lang="zh-CN" altLang="en-US" dirty="0">
              <a:sym typeface="+mn-lt"/>
            </a:endParaRPr>
          </a:p>
        </p:txBody>
      </p:sp>
      <p:sp>
        <p:nvSpPr>
          <p:cNvPr id="6" name="文本框 5">
            <a:extLst>
              <a:ext uri="{FF2B5EF4-FFF2-40B4-BE49-F238E27FC236}">
                <a16:creationId xmlns:a16="http://schemas.microsoft.com/office/drawing/2014/main" id="{EE5FB6B6-A0C4-444E-E2C7-EEC54CE18195}"/>
              </a:ext>
            </a:extLst>
          </p:cNvPr>
          <p:cNvSpPr txBox="1"/>
          <p:nvPr/>
        </p:nvSpPr>
        <p:spPr>
          <a:xfrm>
            <a:off x="671380" y="968544"/>
            <a:ext cx="11002756" cy="4917500"/>
          </a:xfrm>
          <a:prstGeom prst="rect">
            <a:avLst/>
          </a:prstGeom>
          <a:noFill/>
        </p:spPr>
        <p:txBody>
          <a:bodyPr wrap="square" lIns="0" tIns="0" rIns="0" bIns="0" numCol="1" rtlCol="0" anchor="t">
            <a:spAutoFit/>
          </a:bodyPr>
          <a:lstStyle/>
          <a:p>
            <a:pPr marL="342900" indent="-342900">
              <a:lnSpc>
                <a:spcPct val="150000"/>
              </a:lnSpc>
              <a:buFont typeface="Arial" panose="020B0604020202020204" pitchFamily="34" charset="0"/>
              <a:buChar char="•"/>
            </a:pPr>
            <a:r>
              <a:rPr lang="en-US" altLang="zh-CN" sz="2400" dirty="0"/>
              <a:t>The system consists of two modules</a:t>
            </a:r>
          </a:p>
          <a:p>
            <a:pPr lvl="1">
              <a:lnSpc>
                <a:spcPct val="150000"/>
              </a:lnSpc>
            </a:pPr>
            <a:r>
              <a:rPr lang="en-US" altLang="zh-CN" sz="2400" dirty="0"/>
              <a:t>(1) Paper similarity matching module</a:t>
            </a:r>
          </a:p>
          <a:p>
            <a:pPr lvl="1">
              <a:lnSpc>
                <a:spcPct val="150000"/>
              </a:lnSpc>
            </a:pPr>
            <a:r>
              <a:rPr lang="en-US" altLang="zh-CN" sz="2400" dirty="0"/>
              <a:t>(2) Paper review cycle prediction module</a:t>
            </a:r>
          </a:p>
          <a:p>
            <a:pPr marL="342900" indent="-342900">
              <a:lnSpc>
                <a:spcPct val="150000"/>
              </a:lnSpc>
              <a:buFont typeface="Arial" panose="020B0604020202020204" pitchFamily="34" charset="0"/>
              <a:buChar char="•"/>
            </a:pPr>
            <a:r>
              <a:rPr lang="en-US" altLang="zh-CN" sz="2400" dirty="0"/>
              <a:t>System input:</a:t>
            </a:r>
          </a:p>
          <a:p>
            <a:pPr lvl="1">
              <a:lnSpc>
                <a:spcPct val="150000"/>
              </a:lnSpc>
            </a:pPr>
            <a:r>
              <a:rPr lang="en-US" altLang="zh-CN" sz="2400" dirty="0"/>
              <a:t>Keyword a, abstract b, paper similarity matching score proportion c</a:t>
            </a:r>
          </a:p>
          <a:p>
            <a:pPr marL="342900" indent="-342900">
              <a:lnSpc>
                <a:spcPct val="150000"/>
              </a:lnSpc>
              <a:buFont typeface="Arial" panose="020B0604020202020204" pitchFamily="34" charset="0"/>
              <a:buChar char="•"/>
            </a:pPr>
            <a:r>
              <a:rPr lang="en-US" altLang="zh-CN" sz="2400" dirty="0"/>
              <a:t>Calculate the paper review cycle prediction score of each journal based on keyword a; calculate the paper similarity matching score of each journal based on abstract b; finally, linearly add the two scores to calculate the total based on the paper similarity matching score proportion c score</a:t>
            </a:r>
          </a:p>
        </p:txBody>
      </p:sp>
    </p:spTree>
    <p:extLst>
      <p:ext uri="{BB962C8B-B14F-4D97-AF65-F5344CB8AC3E}">
        <p14:creationId xmlns:p14="http://schemas.microsoft.com/office/powerpoint/2010/main" val="34066082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4abfe10b-df26-43d6-a70a-10ce03a908e4&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222A35"/>
      </a:dk2>
      <a:lt2>
        <a:srgbClr val="DBEFF9"/>
      </a:lt2>
      <a:accent1>
        <a:srgbClr val="2290FC"/>
      </a:accent1>
      <a:accent2>
        <a:srgbClr val="2BC3E3"/>
      </a:accent2>
      <a:accent3>
        <a:srgbClr val="7BDF9B"/>
      </a:accent3>
      <a:accent4>
        <a:srgbClr val="25AE9E"/>
      </a:accent4>
      <a:accent5>
        <a:srgbClr val="FC9783"/>
      </a:accent5>
      <a:accent6>
        <a:srgbClr val="FB7598"/>
      </a:accent6>
      <a:hlink>
        <a:srgbClr val="F49100"/>
      </a:hlink>
      <a:folHlink>
        <a:srgbClr val="85DFD0"/>
      </a:folHlink>
    </a:clrScheme>
    <a:fontScheme name="微软雅黑">
      <a:majorFont>
        <a:latin typeface="Arial Black"/>
        <a:ea typeface="微软雅黑 bold"/>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spAutoFit/>
      </a:bodyPr>
      <a:lstStyle>
        <a:defPPr algn="l">
          <a:defRPr smtClean="0"/>
        </a:defPPr>
      </a:lstStyle>
    </a:txDef>
  </a:objectDefaults>
  <a:extraClrSchemeLst/>
  <a:extLst>
    <a:ext uri="{05A4C25C-085E-4340-85A3-A5531E510DB2}">
      <thm15:themeFamily xmlns:thm15="http://schemas.microsoft.com/office/thememl/2012/main" name="演示文稿1" id="{0CD27951-AB6D-4B67-B17C-5C029B85B9F5}" vid="{9B770B75-4EAD-4B24-BE2A-1F1291F21CD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02-标准模板空白文档</Template>
  <TotalTime>892</TotalTime>
  <Words>1058</Words>
  <Application>Microsoft Office PowerPoint</Application>
  <PresentationFormat>宽屏</PresentationFormat>
  <Paragraphs>117</Paragraphs>
  <Slides>19</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等线</vt:lpstr>
      <vt:lpstr>等线 Light</vt:lpstr>
      <vt:lpstr>宋体</vt:lpstr>
      <vt:lpstr>微软雅黑</vt:lpstr>
      <vt:lpstr>Arial</vt:lpstr>
      <vt:lpstr>Cambria Math</vt:lpstr>
      <vt:lpstr>Office 主题​​</vt:lpstr>
      <vt:lpstr>1_Office 主题​​</vt:lpstr>
      <vt:lpstr>PowerPoint 演示文稿</vt:lpstr>
      <vt:lpstr>PowerPoint 演示文稿</vt:lpstr>
      <vt:lpstr>Introduction</vt:lpstr>
      <vt:lpstr>PowerPoint 演示文稿</vt:lpstr>
      <vt:lpstr>Data collection</vt:lpstr>
      <vt:lpstr>Data collection</vt:lpstr>
      <vt:lpstr>Data collection</vt:lpstr>
      <vt:lpstr>PowerPoint 演示文稿</vt:lpstr>
      <vt:lpstr>System introduction</vt:lpstr>
      <vt:lpstr>Journal review time prediction module</vt:lpstr>
      <vt:lpstr>Journal review time prediction module</vt:lpstr>
      <vt:lpstr>Journal review time prediction module</vt:lpstr>
      <vt:lpstr>Journal review time prediction module</vt:lpstr>
      <vt:lpstr>Journal review time prediction module</vt:lpstr>
      <vt:lpstr>PowerPoint 演示文稿</vt:lpstr>
      <vt:lpstr>Model</vt:lpstr>
      <vt:lpstr>Multi-Head Attention</vt:lpstr>
      <vt:lpstr>Introduction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WZJ</dc:creator>
  <cp:lastModifiedBy>ChengHao Li</cp:lastModifiedBy>
  <cp:revision>150</cp:revision>
  <dcterms:created xsi:type="dcterms:W3CDTF">2021-12-06T16:01:36Z</dcterms:created>
  <dcterms:modified xsi:type="dcterms:W3CDTF">2023-11-16T05:10:36Z</dcterms:modified>
</cp:coreProperties>
</file>