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1000125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2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500063"/>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500063"/>
          </a:xfrm>
          <a:prstGeom prst="rect">
            <a:avLst/>
          </a:prstGeom>
        </p:spPr>
        <p:txBody>
          <a:bodyPr vert="horz" lIns="91440" tIns="45720" rIns="91440" bIns="45720" rtlCol="0"/>
          <a:lstStyle>
            <a:lvl1pPr algn="r">
              <a:defRPr sz="1200"/>
            </a:lvl1pPr>
          </a:lstStyle>
          <a:p>
            <a:fld id="{862DF5A1-99BC-4F06-A26D-44680EF35E16}" type="datetimeFigureOut">
              <a:rPr lang="pt-BR" smtClean="0"/>
              <a:pPr/>
              <a:t>14/05/2018</a:t>
            </a:fld>
            <a:endParaRPr lang="pt-BR"/>
          </a:p>
        </p:txBody>
      </p:sp>
      <p:sp>
        <p:nvSpPr>
          <p:cNvPr id="4" name="Espaço Reservado para Rodapé 3"/>
          <p:cNvSpPr>
            <a:spLocks noGrp="1"/>
          </p:cNvSpPr>
          <p:nvPr>
            <p:ph type="ftr" sz="quarter" idx="2"/>
          </p:nvPr>
        </p:nvSpPr>
        <p:spPr>
          <a:xfrm>
            <a:off x="0" y="9499451"/>
            <a:ext cx="2971800" cy="500063"/>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9499451"/>
            <a:ext cx="2971800" cy="500063"/>
          </a:xfrm>
          <a:prstGeom prst="rect">
            <a:avLst/>
          </a:prstGeom>
        </p:spPr>
        <p:txBody>
          <a:bodyPr vert="horz" lIns="91440" tIns="45720" rIns="91440" bIns="45720" rtlCol="0" anchor="b"/>
          <a:lstStyle>
            <a:lvl1pPr algn="r">
              <a:defRPr sz="1200"/>
            </a:lvl1pPr>
          </a:lstStyle>
          <a:p>
            <a:fld id="{FB90F34F-011D-4115-9C7D-0D4A75DB3A3E}" type="slidenum">
              <a:rPr lang="pt-BR" smtClean="0"/>
              <a:pPr/>
              <a:t>‹nº›</a:t>
            </a:fld>
            <a:endParaRPr lang="pt-BR"/>
          </a:p>
        </p:txBody>
      </p:sp>
    </p:spTree>
    <p:extLst>
      <p:ext uri="{BB962C8B-B14F-4D97-AF65-F5344CB8AC3E}">
        <p14:creationId xmlns:p14="http://schemas.microsoft.com/office/powerpoint/2010/main" val="2015354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500063"/>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500063"/>
          </a:xfrm>
          <a:prstGeom prst="rect">
            <a:avLst/>
          </a:prstGeom>
        </p:spPr>
        <p:txBody>
          <a:bodyPr vert="horz" lIns="91440" tIns="45720" rIns="91440" bIns="45720" rtlCol="0"/>
          <a:lstStyle>
            <a:lvl1pPr algn="r">
              <a:defRPr sz="1200"/>
            </a:lvl1pPr>
          </a:lstStyle>
          <a:p>
            <a:fld id="{039293BC-5EEC-426A-B757-BF181EABEC39}" type="datetimeFigureOut">
              <a:rPr lang="pt-BR" smtClean="0"/>
              <a:pPr/>
              <a:t>14/05/2018</a:t>
            </a:fld>
            <a:endParaRPr lang="pt-BR"/>
          </a:p>
        </p:txBody>
      </p:sp>
      <p:sp>
        <p:nvSpPr>
          <p:cNvPr id="4" name="Espaço Reservado para Imagem de Slide 3"/>
          <p:cNvSpPr>
            <a:spLocks noGrp="1" noRot="1" noChangeAspect="1"/>
          </p:cNvSpPr>
          <p:nvPr>
            <p:ph type="sldImg" idx="2"/>
          </p:nvPr>
        </p:nvSpPr>
        <p:spPr>
          <a:xfrm>
            <a:off x="930275" y="750888"/>
            <a:ext cx="4997450" cy="3749675"/>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751388"/>
            <a:ext cx="5486400" cy="4500562"/>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9499600"/>
            <a:ext cx="2971800" cy="500063"/>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9499600"/>
            <a:ext cx="2971800" cy="500063"/>
          </a:xfrm>
          <a:prstGeom prst="rect">
            <a:avLst/>
          </a:prstGeom>
        </p:spPr>
        <p:txBody>
          <a:bodyPr vert="horz" lIns="91440" tIns="45720" rIns="91440" bIns="45720" rtlCol="0" anchor="b"/>
          <a:lstStyle>
            <a:lvl1pPr algn="r">
              <a:defRPr sz="1200"/>
            </a:lvl1pPr>
          </a:lstStyle>
          <a:p>
            <a:fld id="{DB097714-E8BC-4DEB-AC5D-802ABCEB7B45}" type="slidenum">
              <a:rPr lang="pt-BR" smtClean="0"/>
              <a:pPr/>
              <a:t>‹nº›</a:t>
            </a:fld>
            <a:endParaRPr lang="pt-BR"/>
          </a:p>
        </p:txBody>
      </p:sp>
    </p:spTree>
    <p:extLst>
      <p:ext uri="{BB962C8B-B14F-4D97-AF65-F5344CB8AC3E}">
        <p14:creationId xmlns:p14="http://schemas.microsoft.com/office/powerpoint/2010/main" val="1607076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BB215488-5C29-4E84-B024-B881B2EA8FC0}" type="datetimeFigureOut">
              <a:rPr lang="pt-BR" smtClean="0"/>
              <a:pPr/>
              <a:t>14/05/2018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A910413-F1D4-4A8F-86A1-F7BAEB53D175}"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28596" y="274638"/>
            <a:ext cx="8258204" cy="1143000"/>
          </a:xfrm>
        </p:spPr>
        <p:txBody>
          <a:bodyPr>
            <a:noAutofit/>
          </a:bodyPr>
          <a:lstStyle>
            <a:lvl1pPr>
              <a:defRPr sz="3200"/>
            </a:lvl1p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B215488-5C29-4E84-B024-B881B2EA8FC0}" type="datetimeFigureOut">
              <a:rPr lang="pt-BR" smtClean="0"/>
              <a:pPr/>
              <a:t>14/05/2018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A910413-F1D4-4A8F-86A1-F7BAEB53D175}"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normAutofit/>
          </a:bodyPr>
          <a:lstStyle>
            <a:lvl1pPr>
              <a:defRPr sz="3200"/>
            </a:lvl1p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normAutofit/>
          </a:bodyPr>
          <a:lstStyle>
            <a:lvl1pPr>
              <a:defRPr sz="2800"/>
            </a:lvl1pPr>
            <a:lvl2pPr>
              <a:defRPr sz="2400"/>
            </a:lvl2pPr>
            <a:lvl3pPr>
              <a:defRPr sz="2000"/>
            </a:lvl3pPr>
            <a:lvl4pPr>
              <a:defRPr sz="1800"/>
            </a:lvl4pPr>
            <a:lvl5pPr>
              <a:defRPr sz="1800"/>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B215488-5C29-4E84-B024-B881B2EA8FC0}" type="datetimeFigureOut">
              <a:rPr lang="pt-BR" smtClean="0"/>
              <a:pPr/>
              <a:t>14/05/2018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A910413-F1D4-4A8F-86A1-F7BAEB53D175}"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lvl1pPr>
              <a:defRPr sz="3600"/>
            </a:lvl1pPr>
          </a:lstStyle>
          <a:p>
            <a:r>
              <a:rPr lang="pt-BR" dirty="0" smtClean="0"/>
              <a:t>Clique para editar o estilo do título mestre</a:t>
            </a:r>
            <a:endParaRPr lang="pt-BR" dirty="0"/>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B215488-5C29-4E84-B024-B881B2EA8FC0}" type="datetimeFigureOut">
              <a:rPr lang="pt-BR" smtClean="0"/>
              <a:pPr/>
              <a:t>14/05/2018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A910413-F1D4-4A8F-86A1-F7BAEB53D175}"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normAutofit/>
          </a:bodyPr>
          <a:lstStyle>
            <a:lvl1pPr algn="l">
              <a:defRPr sz="3200" b="1" cap="all"/>
            </a:lvl1pPr>
          </a:lstStyle>
          <a:p>
            <a:r>
              <a:rPr lang="pt-BR" dirty="0" smtClean="0"/>
              <a:t>Clique para editar o estilo do título mestre</a:t>
            </a:r>
            <a:endParaRPr lang="pt-BR" dirty="0"/>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dirty="0" smtClean="0"/>
              <a:t>Clique para editar os estilos do texto mestre</a:t>
            </a:r>
          </a:p>
        </p:txBody>
      </p:sp>
      <p:sp>
        <p:nvSpPr>
          <p:cNvPr id="4" name="Espaço Reservado para Data 3"/>
          <p:cNvSpPr>
            <a:spLocks noGrp="1"/>
          </p:cNvSpPr>
          <p:nvPr>
            <p:ph type="dt" sz="half" idx="10"/>
          </p:nvPr>
        </p:nvSpPr>
        <p:spPr/>
        <p:txBody>
          <a:bodyPr/>
          <a:lstStyle/>
          <a:p>
            <a:fld id="{BB215488-5C29-4E84-B024-B881B2EA8FC0}" type="datetimeFigureOut">
              <a:rPr lang="pt-BR" smtClean="0"/>
              <a:pPr/>
              <a:t>14/05/2018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A910413-F1D4-4A8F-86A1-F7BAEB53D175}"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lvl1pPr>
              <a:defRPr sz="3600"/>
            </a:lvl1pPr>
          </a:lstStyle>
          <a:p>
            <a:r>
              <a:rPr lang="pt-BR" dirty="0" smtClean="0"/>
              <a:t>Clique para editar o estilo do título mestre</a:t>
            </a:r>
            <a:endParaRPr lang="pt-BR" dirty="0"/>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5" name="Espaço Reservado para Data 4"/>
          <p:cNvSpPr>
            <a:spLocks noGrp="1"/>
          </p:cNvSpPr>
          <p:nvPr>
            <p:ph type="dt" sz="half" idx="10"/>
          </p:nvPr>
        </p:nvSpPr>
        <p:spPr/>
        <p:txBody>
          <a:bodyPr/>
          <a:lstStyle/>
          <a:p>
            <a:fld id="{BB215488-5C29-4E84-B024-B881B2EA8FC0}" type="datetimeFigureOut">
              <a:rPr lang="pt-BR" smtClean="0"/>
              <a:pPr/>
              <a:t>14/05/2018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A910413-F1D4-4A8F-86A1-F7BAEB53D175}"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lvl1pPr>
              <a:defRPr sz="3200"/>
            </a:lvl1pPr>
          </a:lstStyle>
          <a:p>
            <a:r>
              <a:rPr lang="pt-BR" dirty="0" smtClean="0"/>
              <a:t>Clique para editar o estilo do título mestre</a:t>
            </a:r>
            <a:endParaRPr lang="pt-BR" dirty="0"/>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7" name="Espaço Reservado para Data 6"/>
          <p:cNvSpPr>
            <a:spLocks noGrp="1"/>
          </p:cNvSpPr>
          <p:nvPr>
            <p:ph type="dt" sz="half" idx="10"/>
          </p:nvPr>
        </p:nvSpPr>
        <p:spPr/>
        <p:txBody>
          <a:bodyPr/>
          <a:lstStyle/>
          <a:p>
            <a:fld id="{BB215488-5C29-4E84-B024-B881B2EA8FC0}" type="datetimeFigureOut">
              <a:rPr lang="pt-BR" smtClean="0"/>
              <a:pPr/>
              <a:t>14/05/2018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A910413-F1D4-4A8F-86A1-F7BAEB53D175}"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lvl1pPr>
              <a:defRPr sz="3200"/>
            </a:lvl1pPr>
          </a:lstStyle>
          <a:p>
            <a:r>
              <a:rPr lang="pt-BR" dirty="0" smtClean="0"/>
              <a:t>Clique para editar o estilo do título mestre</a:t>
            </a:r>
            <a:endParaRPr lang="pt-BR" dirty="0"/>
          </a:p>
        </p:txBody>
      </p:sp>
      <p:sp>
        <p:nvSpPr>
          <p:cNvPr id="3" name="Espaço Reservado para Data 2"/>
          <p:cNvSpPr>
            <a:spLocks noGrp="1"/>
          </p:cNvSpPr>
          <p:nvPr>
            <p:ph type="dt" sz="half" idx="10"/>
          </p:nvPr>
        </p:nvSpPr>
        <p:spPr/>
        <p:txBody>
          <a:bodyPr/>
          <a:lstStyle/>
          <a:p>
            <a:fld id="{BB215488-5C29-4E84-B024-B881B2EA8FC0}" type="datetimeFigureOut">
              <a:rPr lang="pt-BR" smtClean="0"/>
              <a:pPr/>
              <a:t>14/05/2018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A910413-F1D4-4A8F-86A1-F7BAEB53D175}"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BB215488-5C29-4E84-B024-B881B2EA8FC0}" type="datetimeFigureOut">
              <a:rPr lang="pt-BR" smtClean="0"/>
              <a:pPr/>
              <a:t>14/05/2018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A910413-F1D4-4A8F-86A1-F7BAEB53D175}"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BB215488-5C29-4E84-B024-B881B2EA8FC0}" type="datetimeFigureOut">
              <a:rPr lang="pt-BR" smtClean="0"/>
              <a:pPr/>
              <a:t>14/05/2018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A910413-F1D4-4A8F-86A1-F7BAEB53D175}"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BB215488-5C29-4E84-B024-B881B2EA8FC0}" type="datetimeFigureOut">
              <a:rPr lang="pt-BR" smtClean="0"/>
              <a:pPr/>
              <a:t>14/05/2018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A910413-F1D4-4A8F-86A1-F7BAEB53D175}"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15488-5C29-4E84-B024-B881B2EA8FC0}" type="datetimeFigureOut">
              <a:rPr lang="pt-BR" smtClean="0"/>
              <a:pPr/>
              <a:t>14/05/2018</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10413-F1D4-4A8F-86A1-F7BAEB53D175}" type="slidenum">
              <a:rPr lang="pt-BR" smtClean="0"/>
              <a:pPr/>
              <a:t>‹nº›</a:t>
            </a:fld>
            <a:endParaRPr lang="pt-BR"/>
          </a:p>
        </p:txBody>
      </p:sp>
      <p:pic>
        <p:nvPicPr>
          <p:cNvPr id="19" name="Imagem 18" descr="slide mestre padrão novo2.png"/>
          <p:cNvPicPr>
            <a:picLocks noChangeAspect="1"/>
          </p:cNvPicPr>
          <p:nvPr userDrawn="1"/>
        </p:nvPicPr>
        <p:blipFill>
          <a:blip r:embed="rId13" cstate="print">
            <a:clrChange>
              <a:clrFrom>
                <a:srgbClr val="FFFFFF"/>
              </a:clrFrom>
              <a:clrTo>
                <a:srgbClr val="FFFFFF">
                  <a:alpha val="0"/>
                </a:srgbClr>
              </a:clrTo>
            </a:clrChange>
          </a:blip>
          <a:srcRect l="3986" t="9941" r="4100" b="4816"/>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708920"/>
            <a:ext cx="7772400" cy="1470025"/>
          </a:xfrm>
        </p:spPr>
        <p:txBody>
          <a:bodyPr>
            <a:normAutofit fontScale="90000"/>
          </a:bodyPr>
          <a:lstStyle/>
          <a:p>
            <a:r>
              <a:rPr lang="pt-BR" sz="6600" smtClean="0">
                <a:ea typeface="Cambria Math" pitchFamily="18" charset="0"/>
              </a:rPr>
              <a:t>AULA </a:t>
            </a:r>
            <a:r>
              <a:rPr lang="pt-BR" sz="6600" smtClean="0">
                <a:ea typeface="Cambria Math" pitchFamily="18" charset="0"/>
              </a:rPr>
              <a:t>13 </a:t>
            </a:r>
            <a:r>
              <a:rPr lang="pt-BR" sz="6600" dirty="0" smtClean="0">
                <a:ea typeface="Cambria Math" pitchFamily="18" charset="0"/>
              </a:rPr>
              <a:t/>
            </a:r>
            <a:br>
              <a:rPr lang="pt-BR" sz="6600" dirty="0" smtClean="0">
                <a:ea typeface="Cambria Math" pitchFamily="18" charset="0"/>
              </a:rPr>
            </a:br>
            <a:r>
              <a:rPr lang="pt-BR" sz="6700" dirty="0" err="1" smtClean="0">
                <a:ea typeface="Cambria Math" pitchFamily="18" charset="0"/>
              </a:rPr>
              <a:t>Cibercrimes</a:t>
            </a:r>
            <a:endParaRPr lang="pt-BR" sz="3600" dirty="0"/>
          </a:p>
        </p:txBody>
      </p:sp>
      <p:sp>
        <p:nvSpPr>
          <p:cNvPr id="3" name="Subtítulo 2"/>
          <p:cNvSpPr>
            <a:spLocks noGrp="1"/>
          </p:cNvSpPr>
          <p:nvPr>
            <p:ph type="subTitle" idx="1"/>
          </p:nvPr>
        </p:nvSpPr>
        <p:spPr>
          <a:xfrm>
            <a:off x="971600" y="5733256"/>
            <a:ext cx="6400800" cy="792088"/>
          </a:xfrm>
        </p:spPr>
        <p:txBody>
          <a:bodyPr/>
          <a:lstStyle/>
          <a:p>
            <a:r>
              <a:rPr lang="pt-BR" dirty="0" smtClean="0"/>
              <a:t>Prof. Karin </a:t>
            </a:r>
            <a:r>
              <a:rPr lang="pt-BR" dirty="0" err="1" smtClean="0"/>
              <a:t>Pfannemüller</a:t>
            </a:r>
            <a:r>
              <a:rPr lang="pt-BR" dirty="0" smtClean="0"/>
              <a:t> Gomes</a:t>
            </a:r>
            <a:endParaRPr lang="pt-BR" dirty="0"/>
          </a:p>
        </p:txBody>
      </p:sp>
      <p:sp>
        <p:nvSpPr>
          <p:cNvPr id="4" name="CaixaDeTexto 3"/>
          <p:cNvSpPr txBox="1"/>
          <p:nvPr/>
        </p:nvSpPr>
        <p:spPr>
          <a:xfrm>
            <a:off x="3456502" y="188640"/>
            <a:ext cx="2230995" cy="461665"/>
          </a:xfrm>
          <a:prstGeom prst="rect">
            <a:avLst/>
          </a:prstGeom>
          <a:noFill/>
        </p:spPr>
        <p:txBody>
          <a:bodyPr wrap="none" rtlCol="0">
            <a:spAutoFit/>
          </a:bodyPr>
          <a:lstStyle/>
          <a:p>
            <a:r>
              <a:rPr lang="pt-BR" sz="2400" dirty="0" smtClean="0">
                <a:solidFill>
                  <a:srgbClr val="C00000"/>
                </a:solidFill>
              </a:rPr>
              <a:t>DIREITO DIGITAL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Tipos Penais - Crimes Próprios</a:t>
            </a:r>
            <a:endParaRPr lang="pt-BR" b="1" dirty="0"/>
          </a:p>
        </p:txBody>
      </p:sp>
      <p:sp>
        <p:nvSpPr>
          <p:cNvPr id="3" name="Espaço Reservado para Conteúdo 2"/>
          <p:cNvSpPr>
            <a:spLocks noGrp="1"/>
          </p:cNvSpPr>
          <p:nvPr>
            <p:ph idx="1"/>
          </p:nvPr>
        </p:nvSpPr>
        <p:spPr>
          <a:xfrm>
            <a:off x="179512" y="1600200"/>
            <a:ext cx="8784976" cy="4525963"/>
          </a:xfrm>
        </p:spPr>
        <p:txBody>
          <a:bodyPr>
            <a:noAutofit/>
          </a:bodyPr>
          <a:lstStyle/>
          <a:p>
            <a:pPr algn="just">
              <a:buNone/>
            </a:pPr>
            <a:r>
              <a:rPr lang="pt-BR" sz="3000" u="sng" dirty="0"/>
              <a:t>Inserção de dados falsos em sistema de informações</a:t>
            </a:r>
          </a:p>
          <a:p>
            <a:pPr lvl="1" algn="just"/>
            <a:r>
              <a:rPr lang="pt-BR" sz="3200" dirty="0"/>
              <a:t>Art. 313-A.</a:t>
            </a:r>
            <a:r>
              <a:rPr lang="pt-BR" sz="3200" dirty="0">
                <a:sym typeface="Symbol" pitchFamily="18" charset="2"/>
              </a:rPr>
              <a:t> Inserir ou facilitar, o funcionário autorizado, a inserção de dados falsos, alterar ou excluir indevidamente dados corretos nos sistemas informatizados ou bancos de dados da Administração Pública com o fim de obter vantagem indevida para si ou para outrem ou para causar </a:t>
            </a:r>
            <a:r>
              <a:rPr lang="pt-BR" sz="3200" dirty="0" smtClean="0">
                <a:sym typeface="Symbol" pitchFamily="18" charset="2"/>
              </a:rPr>
              <a:t>dano</a:t>
            </a:r>
            <a:endParaRPr lang="pt-BR" sz="3200" dirty="0"/>
          </a:p>
        </p:txBody>
      </p:sp>
    </p:spTree>
    <p:extLst>
      <p:ext uri="{BB962C8B-B14F-4D97-AF65-F5344CB8AC3E}">
        <p14:creationId xmlns:p14="http://schemas.microsoft.com/office/powerpoint/2010/main" val="3971636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Tipos Penais - Crimes Próprios</a:t>
            </a:r>
            <a:endParaRPr lang="pt-BR" b="1" dirty="0"/>
          </a:p>
        </p:txBody>
      </p:sp>
      <p:sp>
        <p:nvSpPr>
          <p:cNvPr id="3" name="Espaço Reservado para Conteúdo 2"/>
          <p:cNvSpPr>
            <a:spLocks noGrp="1"/>
          </p:cNvSpPr>
          <p:nvPr>
            <p:ph idx="1"/>
          </p:nvPr>
        </p:nvSpPr>
        <p:spPr>
          <a:xfrm>
            <a:off x="179512" y="1600200"/>
            <a:ext cx="8784976" cy="4525963"/>
          </a:xfrm>
        </p:spPr>
        <p:txBody>
          <a:bodyPr>
            <a:noAutofit/>
          </a:bodyPr>
          <a:lstStyle/>
          <a:p>
            <a:pPr algn="just">
              <a:buNone/>
            </a:pPr>
            <a:r>
              <a:rPr lang="pt-BR" sz="3000" u="sng" dirty="0">
                <a:sym typeface="Symbol" pitchFamily="18" charset="2"/>
              </a:rPr>
              <a:t>Modificação ou alteração não autorizada de sistema de informações</a:t>
            </a:r>
            <a:endParaRPr lang="pt-BR" sz="3000" u="sng" dirty="0"/>
          </a:p>
          <a:p>
            <a:pPr lvl="1" algn="just"/>
            <a:r>
              <a:rPr lang="pt-BR" sz="3200" dirty="0"/>
              <a:t>Art. 313-B. Modificar ou alterar, o funcionário, sistema de informações ou programa de informática sem autorização ou solicitação de autoridade </a:t>
            </a:r>
            <a:r>
              <a:rPr lang="pt-BR" sz="3200" dirty="0" smtClean="0"/>
              <a:t>competente</a:t>
            </a:r>
          </a:p>
        </p:txBody>
      </p:sp>
    </p:spTree>
    <p:extLst>
      <p:ext uri="{BB962C8B-B14F-4D97-AF65-F5344CB8AC3E}">
        <p14:creationId xmlns:p14="http://schemas.microsoft.com/office/powerpoint/2010/main" val="2659694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Tipos Penais – Crimes Próprios</a:t>
            </a:r>
            <a:endParaRPr lang="pt-BR" b="1" dirty="0"/>
          </a:p>
        </p:txBody>
      </p:sp>
      <p:sp>
        <p:nvSpPr>
          <p:cNvPr id="3" name="Espaço Reservado para Conteúdo 2"/>
          <p:cNvSpPr>
            <a:spLocks noGrp="1"/>
          </p:cNvSpPr>
          <p:nvPr>
            <p:ph idx="1"/>
          </p:nvPr>
        </p:nvSpPr>
        <p:spPr/>
        <p:txBody>
          <a:bodyPr>
            <a:noAutofit/>
          </a:bodyPr>
          <a:lstStyle/>
          <a:p>
            <a:r>
              <a:rPr lang="pt-BR" sz="3600" u="sng" dirty="0"/>
              <a:t>Lei das Contravenções Penais</a:t>
            </a:r>
          </a:p>
          <a:p>
            <a:pPr lvl="1"/>
            <a:r>
              <a:rPr lang="pt-BR" sz="3200" dirty="0"/>
              <a:t>Art. 50. Estabelecer ou explorar jogo de azar em lugar público ou </a:t>
            </a:r>
            <a:r>
              <a:rPr lang="pt-BR" sz="3200" dirty="0" err="1"/>
              <a:t>acessivel</a:t>
            </a:r>
            <a:r>
              <a:rPr lang="pt-BR" sz="3200" dirty="0"/>
              <a:t> ao público, mediante o pagamento de entrada ou sem ele</a:t>
            </a:r>
          </a:p>
          <a:p>
            <a:r>
              <a:rPr lang="pt-BR" sz="3600" u="sng" dirty="0"/>
              <a:t>Lei nº 7.716, de 5 de janeiro de 1989</a:t>
            </a:r>
          </a:p>
          <a:p>
            <a:pPr lvl="1"/>
            <a:r>
              <a:rPr lang="pt-BR" sz="3200" dirty="0">
                <a:cs typeface="Arial" charset="0"/>
              </a:rPr>
              <a:t>Art. 20. Praticar, induzir ou incitar a discriminação ou preconceito de raça, cor, etnia, religião ou procedência </a:t>
            </a:r>
            <a:r>
              <a:rPr lang="pt-BR" sz="3200" dirty="0" smtClean="0">
                <a:cs typeface="Arial" charset="0"/>
              </a:rPr>
              <a:t>nacional</a:t>
            </a:r>
            <a:endParaRPr lang="pt-BR" sz="3200" dirty="0">
              <a:cs typeface="Arial" charset="0"/>
            </a:endParaRPr>
          </a:p>
        </p:txBody>
      </p:sp>
    </p:spTree>
    <p:extLst>
      <p:ext uri="{BB962C8B-B14F-4D97-AF65-F5344CB8AC3E}">
        <p14:creationId xmlns:p14="http://schemas.microsoft.com/office/powerpoint/2010/main" val="3912373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Tipos Penais – Crimes Próprios</a:t>
            </a:r>
            <a:endParaRPr lang="pt-BR" b="1" dirty="0"/>
          </a:p>
        </p:txBody>
      </p:sp>
      <p:sp>
        <p:nvSpPr>
          <p:cNvPr id="3" name="Espaço Reservado para Conteúdo 2"/>
          <p:cNvSpPr>
            <a:spLocks noGrp="1"/>
          </p:cNvSpPr>
          <p:nvPr>
            <p:ph idx="1"/>
          </p:nvPr>
        </p:nvSpPr>
        <p:spPr/>
        <p:txBody>
          <a:bodyPr>
            <a:normAutofit lnSpcReduction="10000"/>
          </a:bodyPr>
          <a:lstStyle/>
          <a:p>
            <a:r>
              <a:rPr lang="pt-BR" u="sng" dirty="0" smtClean="0"/>
              <a:t>Estatuto da Criança e do Adolescente</a:t>
            </a:r>
          </a:p>
          <a:p>
            <a:pPr lvl="1">
              <a:lnSpc>
                <a:spcPct val="90000"/>
              </a:lnSpc>
            </a:pPr>
            <a:r>
              <a:rPr lang="pt-BR" dirty="0"/>
              <a:t>Art. 241. Vender ou expor à venda fotografia, vídeo ou outro registro que contenha cena de sexo explícito ou pornográfica envolvendo criança ou adolescente</a:t>
            </a:r>
          </a:p>
          <a:p>
            <a:pPr lvl="1">
              <a:lnSpc>
                <a:spcPct val="90000"/>
              </a:lnSpc>
            </a:pPr>
            <a:r>
              <a:rPr lang="pt-BR" dirty="0"/>
              <a:t>Art. 241-A. Oferecer, trocar, disponibilizar, transmitir, distribuir, publicar ou divulgar por qualquer meio, inclusive por meio de sistema de informática ou telemático, fotografia, vídeo ou outro registro que contenha cena de sexo explícito ou pornográfica envolvendo criança ou adolescente</a:t>
            </a:r>
          </a:p>
          <a:p>
            <a:pPr marL="457200" lvl="1" indent="0">
              <a:buNone/>
            </a:pPr>
            <a:endParaRPr lang="pt-BR" dirty="0"/>
          </a:p>
        </p:txBody>
      </p:sp>
    </p:spTree>
    <p:extLst>
      <p:ext uri="{BB962C8B-B14F-4D97-AF65-F5344CB8AC3E}">
        <p14:creationId xmlns:p14="http://schemas.microsoft.com/office/powerpoint/2010/main" val="3246116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Tipos Penais – Crimes Próprios</a:t>
            </a:r>
            <a:endParaRPr lang="pt-BR" b="1" dirty="0"/>
          </a:p>
        </p:txBody>
      </p:sp>
      <p:sp>
        <p:nvSpPr>
          <p:cNvPr id="3" name="Espaço Reservado para Conteúdo 2"/>
          <p:cNvSpPr>
            <a:spLocks noGrp="1"/>
          </p:cNvSpPr>
          <p:nvPr>
            <p:ph idx="1"/>
          </p:nvPr>
        </p:nvSpPr>
        <p:spPr/>
        <p:txBody>
          <a:bodyPr>
            <a:noAutofit/>
          </a:bodyPr>
          <a:lstStyle/>
          <a:p>
            <a:r>
              <a:rPr lang="pt-BR" sz="3600" u="sng" dirty="0"/>
              <a:t>Lei nº 9.609, de 19 de fevereiro de 1998</a:t>
            </a:r>
          </a:p>
          <a:p>
            <a:pPr lvl="1"/>
            <a:r>
              <a:rPr lang="pt-BR" sz="3200" dirty="0"/>
              <a:t>Art. 12. Violar direitos de autor de programa de computador</a:t>
            </a:r>
          </a:p>
          <a:p>
            <a:r>
              <a:rPr lang="pt-BR" sz="3600" dirty="0"/>
              <a:t>Lei nº 12.737, de 30 de novembro de 2012 </a:t>
            </a:r>
            <a:r>
              <a:rPr lang="pt-BR" sz="3600" dirty="0" smtClean="0"/>
              <a:t>– </a:t>
            </a:r>
            <a:r>
              <a:rPr lang="pt-BR" sz="3600" u="sng" dirty="0" smtClean="0"/>
              <a:t>Lei Carolina Dieckmann</a:t>
            </a:r>
            <a:r>
              <a:rPr lang="pt-BR" sz="3600" dirty="0" smtClean="0"/>
              <a:t>, </a:t>
            </a:r>
            <a:r>
              <a:rPr lang="pt-BR" sz="3600" dirty="0"/>
              <a:t>que dispõe sobre a tipificação criminal de delitos informáticos e dá outras </a:t>
            </a:r>
            <a:r>
              <a:rPr lang="pt-BR" sz="3600" dirty="0" smtClean="0"/>
              <a:t>providências</a:t>
            </a:r>
            <a:endParaRPr lang="pt-BR" sz="3600" dirty="0"/>
          </a:p>
        </p:txBody>
      </p:sp>
    </p:spTree>
    <p:extLst>
      <p:ext uri="{BB962C8B-B14F-4D97-AF65-F5344CB8AC3E}">
        <p14:creationId xmlns:p14="http://schemas.microsoft.com/office/powerpoint/2010/main" val="1675250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Código Penal – Crimes Próprios</a:t>
            </a:r>
            <a:endParaRPr lang="pt-BR" b="1" dirty="0"/>
          </a:p>
        </p:txBody>
      </p:sp>
      <p:sp>
        <p:nvSpPr>
          <p:cNvPr id="3" name="Espaço Reservado para Conteúdo 2"/>
          <p:cNvSpPr>
            <a:spLocks noGrp="1"/>
          </p:cNvSpPr>
          <p:nvPr>
            <p:ph idx="1"/>
          </p:nvPr>
        </p:nvSpPr>
        <p:spPr/>
        <p:txBody>
          <a:bodyPr>
            <a:normAutofit fontScale="92500" lnSpcReduction="20000"/>
          </a:bodyPr>
          <a:lstStyle/>
          <a:p>
            <a:pPr>
              <a:buNone/>
            </a:pPr>
            <a:r>
              <a:rPr lang="pt-BR" sz="2800" u="sng" dirty="0"/>
              <a:t>Invasão de dispositivo informático</a:t>
            </a:r>
          </a:p>
          <a:p>
            <a:pPr lvl="1"/>
            <a:r>
              <a:rPr lang="pt-BR" dirty="0"/>
              <a:t>Art. 154-A.  Invadir dispositivo informático alheio, conectado ou não à rede de computadores, mediante violação indevida de mecanismo de segurança e com o fim de obter, adulterar ou destruir dados ou informações sem autorização expressa ou tácita do titular do dispositivo ou instalar vulnerabilidades para obter vantagem </a:t>
            </a:r>
            <a:r>
              <a:rPr lang="pt-BR" dirty="0" smtClean="0"/>
              <a:t>ilícita</a:t>
            </a:r>
          </a:p>
          <a:p>
            <a:pPr marL="57150" indent="0">
              <a:buNone/>
            </a:pPr>
            <a:r>
              <a:rPr lang="pt-BR" u="sng" dirty="0" smtClean="0"/>
              <a:t>Lei 12.375/2012 – Alteração do CP e CP Militar</a:t>
            </a:r>
          </a:p>
          <a:p>
            <a:pPr marL="800100" lvl="2" indent="-342900"/>
            <a:r>
              <a:rPr lang="pt-BR" kern="0" dirty="0" smtClean="0"/>
              <a:t>Art</a:t>
            </a:r>
            <a:r>
              <a:rPr lang="pt-BR" kern="0" dirty="0"/>
              <a:t>. 4º. Os órgãos da polícia judiciária estruturarão, nos termos de regulamento, setores e equipes  especializadas no combate à ação delituosa em rede de computadores, dispositivo de comunicação ou sistema informatizado</a:t>
            </a:r>
          </a:p>
          <a:p>
            <a:pPr marL="57150" indent="0">
              <a:buNone/>
            </a:pPr>
            <a:endParaRPr lang="pt-BR" dirty="0"/>
          </a:p>
          <a:p>
            <a:endParaRPr lang="pt-BR" dirty="0"/>
          </a:p>
        </p:txBody>
      </p:sp>
    </p:spTree>
    <p:extLst>
      <p:ext uri="{BB962C8B-B14F-4D97-AF65-F5344CB8AC3E}">
        <p14:creationId xmlns:p14="http://schemas.microsoft.com/office/powerpoint/2010/main" val="3180998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Nomenclaturas</a:t>
            </a:r>
            <a:endParaRPr lang="pt-BR" b="1" dirty="0"/>
          </a:p>
        </p:txBody>
      </p:sp>
      <p:sp>
        <p:nvSpPr>
          <p:cNvPr id="3" name="Espaço Reservado para Conteúdo 2"/>
          <p:cNvSpPr>
            <a:spLocks noGrp="1"/>
          </p:cNvSpPr>
          <p:nvPr>
            <p:ph idx="1"/>
          </p:nvPr>
        </p:nvSpPr>
        <p:spPr/>
        <p:txBody>
          <a:bodyPr/>
          <a:lstStyle/>
          <a:p>
            <a:r>
              <a:rPr lang="pt-BR" dirty="0" smtClean="0"/>
              <a:t>Crimes Virtuais</a:t>
            </a:r>
          </a:p>
          <a:p>
            <a:pPr lvl="1"/>
            <a:r>
              <a:rPr lang="pt-BR" dirty="0" smtClean="0"/>
              <a:t>Crimes de internet</a:t>
            </a:r>
          </a:p>
          <a:p>
            <a:r>
              <a:rPr lang="pt-BR" dirty="0" smtClean="0"/>
              <a:t>Crimes Eletrônicos</a:t>
            </a:r>
          </a:p>
          <a:p>
            <a:pPr lvl="1"/>
            <a:r>
              <a:rPr lang="pt-BR" dirty="0" smtClean="0"/>
              <a:t>Crimes Digitais;</a:t>
            </a:r>
          </a:p>
          <a:p>
            <a:pPr lvl="1"/>
            <a:r>
              <a:rPr lang="pt-BR" dirty="0" smtClean="0"/>
              <a:t>Crimes Informáticos (crimes de computador)</a:t>
            </a:r>
          </a:p>
          <a:p>
            <a:r>
              <a:rPr lang="pt-BR" dirty="0" smtClean="0"/>
              <a:t>Crimes Telemáticos</a:t>
            </a:r>
            <a:endParaRPr lang="pt-BR" dirty="0"/>
          </a:p>
        </p:txBody>
      </p:sp>
    </p:spTree>
    <p:extLst>
      <p:ext uri="{BB962C8B-B14F-4D97-AF65-F5344CB8AC3E}">
        <p14:creationId xmlns:p14="http://schemas.microsoft.com/office/powerpoint/2010/main" val="244886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Classificação</a:t>
            </a:r>
            <a:endParaRPr lang="pt-BR" b="1" dirty="0"/>
          </a:p>
        </p:txBody>
      </p:sp>
      <p:sp>
        <p:nvSpPr>
          <p:cNvPr id="3" name="Espaço Reservado para Conteúdo 2"/>
          <p:cNvSpPr>
            <a:spLocks noGrp="1"/>
          </p:cNvSpPr>
          <p:nvPr>
            <p:ph idx="1"/>
          </p:nvPr>
        </p:nvSpPr>
        <p:spPr/>
        <p:txBody>
          <a:bodyPr/>
          <a:lstStyle/>
          <a:p>
            <a:r>
              <a:rPr lang="pt-BR" u="sng" dirty="0"/>
              <a:t>Quanto à origem</a:t>
            </a:r>
          </a:p>
          <a:p>
            <a:pPr lvl="1"/>
            <a:r>
              <a:rPr lang="pt-BR" dirty="0" err="1"/>
              <a:t>Cibercrime</a:t>
            </a:r>
            <a:r>
              <a:rPr lang="pt-BR" dirty="0"/>
              <a:t> interno </a:t>
            </a:r>
            <a:r>
              <a:rPr lang="pt-BR" dirty="0">
                <a:sym typeface="Symbol" pitchFamily="18" charset="2"/>
              </a:rPr>
              <a:t></a:t>
            </a:r>
            <a:r>
              <a:rPr lang="pt-BR" dirty="0"/>
              <a:t> quando realizado de dentro do local a ser alvo do crime</a:t>
            </a:r>
          </a:p>
          <a:p>
            <a:pPr lvl="1"/>
            <a:r>
              <a:rPr lang="pt-BR" dirty="0" err="1"/>
              <a:t>Cibercrime</a:t>
            </a:r>
            <a:r>
              <a:rPr lang="pt-BR" dirty="0"/>
              <a:t> externo </a:t>
            </a:r>
            <a:r>
              <a:rPr lang="pt-BR" dirty="0">
                <a:sym typeface="Symbol" pitchFamily="18" charset="2"/>
              </a:rPr>
              <a:t> quando</a:t>
            </a:r>
            <a:r>
              <a:rPr lang="pt-BR" dirty="0"/>
              <a:t> o criminoso pratica um crime sem ter nenhum vínculo com o local a ser alvo do ilícito</a:t>
            </a:r>
          </a:p>
          <a:p>
            <a:r>
              <a:rPr lang="pt-BR" u="sng" dirty="0"/>
              <a:t>Quanto à vítima</a:t>
            </a:r>
          </a:p>
          <a:p>
            <a:pPr lvl="1"/>
            <a:r>
              <a:rPr lang="pt-BR" dirty="0" err="1"/>
              <a:t>Adversus</a:t>
            </a:r>
            <a:r>
              <a:rPr lang="pt-BR" dirty="0"/>
              <a:t> </a:t>
            </a:r>
            <a:r>
              <a:rPr lang="pt-BR" dirty="0" smtClean="0"/>
              <a:t>omnes </a:t>
            </a:r>
            <a:r>
              <a:rPr lang="pt-BR" dirty="0">
                <a:sym typeface="Symbol" pitchFamily="18" charset="2"/>
              </a:rPr>
              <a:t> </a:t>
            </a:r>
            <a:r>
              <a:rPr lang="pt-BR" dirty="0"/>
              <a:t>coletividade</a:t>
            </a:r>
          </a:p>
          <a:p>
            <a:pPr lvl="1"/>
            <a:r>
              <a:rPr lang="pt-BR" dirty="0" err="1"/>
              <a:t>Adversus</a:t>
            </a:r>
            <a:r>
              <a:rPr lang="pt-BR" dirty="0"/>
              <a:t> in </a:t>
            </a:r>
            <a:r>
              <a:rPr lang="pt-BR" dirty="0" err="1"/>
              <a:t>personam</a:t>
            </a:r>
            <a:r>
              <a:rPr lang="pt-BR" dirty="0"/>
              <a:t> </a:t>
            </a:r>
            <a:r>
              <a:rPr lang="pt-BR" dirty="0">
                <a:sym typeface="Symbol" pitchFamily="18" charset="2"/>
              </a:rPr>
              <a:t> </a:t>
            </a:r>
            <a:r>
              <a:rPr lang="pt-BR" dirty="0"/>
              <a:t>pessoa </a:t>
            </a:r>
            <a:r>
              <a:rPr lang="pt-BR" dirty="0" smtClean="0"/>
              <a:t>determinada</a:t>
            </a:r>
            <a:endParaRPr lang="pt-BR" dirty="0"/>
          </a:p>
        </p:txBody>
      </p:sp>
    </p:spTree>
    <p:extLst>
      <p:ext uri="{BB962C8B-B14F-4D97-AF65-F5344CB8AC3E}">
        <p14:creationId xmlns:p14="http://schemas.microsoft.com/office/powerpoint/2010/main" val="3830596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Classificação</a:t>
            </a:r>
            <a:endParaRPr lang="pt-BR" b="1" dirty="0"/>
          </a:p>
        </p:txBody>
      </p:sp>
      <p:sp>
        <p:nvSpPr>
          <p:cNvPr id="3" name="Espaço Reservado para Conteúdo 2"/>
          <p:cNvSpPr>
            <a:spLocks noGrp="1"/>
          </p:cNvSpPr>
          <p:nvPr>
            <p:ph idx="1"/>
          </p:nvPr>
        </p:nvSpPr>
        <p:spPr/>
        <p:txBody>
          <a:bodyPr/>
          <a:lstStyle/>
          <a:p>
            <a:r>
              <a:rPr lang="pt-BR" u="sng" dirty="0"/>
              <a:t>Quanto ao objeto</a:t>
            </a:r>
          </a:p>
          <a:p>
            <a:pPr lvl="1"/>
            <a:r>
              <a:rPr lang="pt-BR" dirty="0"/>
              <a:t>Contra hardware </a:t>
            </a:r>
            <a:r>
              <a:rPr lang="pt-BR" dirty="0">
                <a:sym typeface="Symbol" pitchFamily="18" charset="2"/>
              </a:rPr>
              <a:t></a:t>
            </a:r>
            <a:r>
              <a:rPr lang="pt-BR" dirty="0"/>
              <a:t> </a:t>
            </a:r>
            <a:r>
              <a:rPr lang="pt-BR" dirty="0" err="1"/>
              <a:t>cibercrime</a:t>
            </a:r>
            <a:r>
              <a:rPr lang="pt-BR" dirty="0"/>
              <a:t> praticado cujo objeto ou resultado do crime é o hardware</a:t>
            </a:r>
          </a:p>
          <a:p>
            <a:pPr lvl="1"/>
            <a:r>
              <a:rPr lang="pt-BR" dirty="0"/>
              <a:t>Contra software </a:t>
            </a:r>
            <a:r>
              <a:rPr lang="pt-BR" dirty="0">
                <a:sym typeface="Symbol" pitchFamily="18" charset="2"/>
              </a:rPr>
              <a:t></a:t>
            </a:r>
            <a:r>
              <a:rPr lang="pt-BR" dirty="0"/>
              <a:t> </a:t>
            </a:r>
            <a:r>
              <a:rPr lang="pt-BR" dirty="0" err="1"/>
              <a:t>cibercrime</a:t>
            </a:r>
            <a:r>
              <a:rPr lang="pt-BR" dirty="0"/>
              <a:t> praticado cujo objeto ou resultado do crime é o software</a:t>
            </a:r>
          </a:p>
          <a:p>
            <a:pPr lvl="1"/>
            <a:r>
              <a:rPr lang="pt-BR" dirty="0"/>
              <a:t>Contra informação </a:t>
            </a:r>
            <a:r>
              <a:rPr lang="pt-BR" dirty="0">
                <a:sym typeface="Symbol" pitchFamily="18" charset="2"/>
              </a:rPr>
              <a:t></a:t>
            </a:r>
            <a:r>
              <a:rPr lang="pt-BR" dirty="0"/>
              <a:t> </a:t>
            </a:r>
            <a:r>
              <a:rPr lang="pt-BR" dirty="0" err="1"/>
              <a:t>cibercrime</a:t>
            </a:r>
            <a:r>
              <a:rPr lang="pt-BR" dirty="0"/>
              <a:t> praticado cujo objeto ou resultado do crime é a informação</a:t>
            </a:r>
          </a:p>
          <a:p>
            <a:pPr lvl="1"/>
            <a:r>
              <a:rPr lang="pt-BR" dirty="0"/>
              <a:t>Diversos </a:t>
            </a:r>
            <a:r>
              <a:rPr lang="pt-BR" dirty="0">
                <a:sym typeface="Symbol" pitchFamily="18" charset="2"/>
              </a:rPr>
              <a:t></a:t>
            </a:r>
            <a:r>
              <a:rPr lang="pt-BR" dirty="0"/>
              <a:t> crimes contra bens jurídicos diversos dos sistemas de </a:t>
            </a:r>
            <a:r>
              <a:rPr lang="pt-BR" dirty="0" smtClean="0"/>
              <a:t>informação</a:t>
            </a:r>
            <a:endParaRPr lang="pt-BR" dirty="0"/>
          </a:p>
        </p:txBody>
      </p:sp>
    </p:spTree>
    <p:extLst>
      <p:ext uri="{BB962C8B-B14F-4D97-AF65-F5344CB8AC3E}">
        <p14:creationId xmlns:p14="http://schemas.microsoft.com/office/powerpoint/2010/main" val="1122440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Classificação</a:t>
            </a:r>
            <a:endParaRPr lang="pt-BR" b="1" dirty="0"/>
          </a:p>
        </p:txBody>
      </p:sp>
      <p:sp>
        <p:nvSpPr>
          <p:cNvPr id="3" name="Espaço Reservado para Conteúdo 2"/>
          <p:cNvSpPr>
            <a:spLocks noGrp="1"/>
          </p:cNvSpPr>
          <p:nvPr>
            <p:ph idx="1"/>
          </p:nvPr>
        </p:nvSpPr>
        <p:spPr/>
        <p:txBody>
          <a:bodyPr/>
          <a:lstStyle/>
          <a:p>
            <a:r>
              <a:rPr lang="pt-BR" u="sng" dirty="0"/>
              <a:t>Quanto à TIC (Tecnologia da Informação e Comunicação)</a:t>
            </a:r>
          </a:p>
          <a:p>
            <a:pPr lvl="1"/>
            <a:r>
              <a:rPr lang="pt-BR" dirty="0" err="1"/>
              <a:t>Cibercrime</a:t>
            </a:r>
            <a:r>
              <a:rPr lang="pt-BR" dirty="0"/>
              <a:t> puro (</a:t>
            </a:r>
            <a:r>
              <a:rPr lang="pt-BR" dirty="0" err="1"/>
              <a:t>crimini</a:t>
            </a:r>
            <a:r>
              <a:rPr lang="pt-BR" dirty="0"/>
              <a:t> versus </a:t>
            </a:r>
            <a:r>
              <a:rPr lang="pt-BR" dirty="0" err="1"/>
              <a:t>objectum</a:t>
            </a:r>
            <a:r>
              <a:rPr lang="pt-BR" dirty="0"/>
              <a:t>) </a:t>
            </a:r>
            <a:r>
              <a:rPr lang="pt-BR" dirty="0">
                <a:sym typeface="Symbol" pitchFamily="18" charset="2"/>
              </a:rPr>
              <a:t></a:t>
            </a:r>
            <a:r>
              <a:rPr lang="pt-BR" dirty="0"/>
              <a:t> crime contra o recurso TIC, ou seja, consiste em qualquer conduta ilícita do agente que recai sobre os recursos tecnológicos, informacionais e comunicacionais, seja de forma física ou técnica</a:t>
            </a:r>
          </a:p>
          <a:p>
            <a:pPr lvl="1"/>
            <a:r>
              <a:rPr lang="pt-BR" dirty="0" err="1"/>
              <a:t>Cibercrime</a:t>
            </a:r>
            <a:r>
              <a:rPr lang="pt-BR" dirty="0"/>
              <a:t> impuro ou misto (</a:t>
            </a:r>
            <a:r>
              <a:rPr lang="pt-BR" dirty="0" err="1"/>
              <a:t>crimini</a:t>
            </a:r>
            <a:r>
              <a:rPr lang="pt-BR" dirty="0"/>
              <a:t> ad </a:t>
            </a:r>
            <a:r>
              <a:rPr lang="pt-BR" dirty="0" err="1"/>
              <a:t>objectum</a:t>
            </a:r>
            <a:r>
              <a:rPr lang="pt-BR" dirty="0"/>
              <a:t>) </a:t>
            </a:r>
            <a:r>
              <a:rPr lang="pt-BR" dirty="0">
                <a:sym typeface="Symbol" pitchFamily="18" charset="2"/>
              </a:rPr>
              <a:t></a:t>
            </a:r>
            <a:r>
              <a:rPr lang="pt-BR" dirty="0"/>
              <a:t> crime por intermédio do recurso TIC</a:t>
            </a:r>
          </a:p>
          <a:p>
            <a:endParaRPr lang="pt-BR" dirty="0"/>
          </a:p>
        </p:txBody>
      </p:sp>
    </p:spTree>
    <p:extLst>
      <p:ext uri="{BB962C8B-B14F-4D97-AF65-F5344CB8AC3E}">
        <p14:creationId xmlns:p14="http://schemas.microsoft.com/office/powerpoint/2010/main" val="2499940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Classificação</a:t>
            </a:r>
            <a:endParaRPr lang="pt-BR" b="1" dirty="0"/>
          </a:p>
        </p:txBody>
      </p:sp>
      <p:sp>
        <p:nvSpPr>
          <p:cNvPr id="3" name="Espaço Reservado para Conteúdo 2"/>
          <p:cNvSpPr>
            <a:spLocks noGrp="1"/>
          </p:cNvSpPr>
          <p:nvPr>
            <p:ph idx="1"/>
          </p:nvPr>
        </p:nvSpPr>
        <p:spPr/>
        <p:txBody>
          <a:bodyPr>
            <a:normAutofit lnSpcReduction="10000"/>
          </a:bodyPr>
          <a:lstStyle/>
          <a:p>
            <a:r>
              <a:rPr lang="pt-BR" u="sng" dirty="0"/>
              <a:t>Quanto ao ambiente ou ao meio</a:t>
            </a:r>
          </a:p>
          <a:p>
            <a:pPr lvl="1"/>
            <a:r>
              <a:rPr lang="pt-BR" dirty="0" err="1"/>
              <a:t>Cibercrime</a:t>
            </a:r>
            <a:r>
              <a:rPr lang="pt-BR" dirty="0"/>
              <a:t> impróprio ou comum </a:t>
            </a:r>
            <a:r>
              <a:rPr lang="pt-BR" dirty="0">
                <a:sym typeface="Symbol" pitchFamily="18" charset="2"/>
              </a:rPr>
              <a:t></a:t>
            </a:r>
            <a:r>
              <a:rPr lang="pt-BR" dirty="0"/>
              <a:t> refere-se ao crime que pode ser cometido tanto no mundo físico ou material como no ciberespaço</a:t>
            </a:r>
          </a:p>
          <a:p>
            <a:pPr lvl="1"/>
            <a:r>
              <a:rPr lang="pt-BR" dirty="0" err="1"/>
              <a:t>Cibercrime</a:t>
            </a:r>
            <a:r>
              <a:rPr lang="pt-BR" dirty="0"/>
              <a:t> próprio ou específico </a:t>
            </a:r>
            <a:r>
              <a:rPr lang="pt-BR" dirty="0">
                <a:sym typeface="Symbol" pitchFamily="18" charset="2"/>
              </a:rPr>
              <a:t></a:t>
            </a:r>
            <a:r>
              <a:rPr lang="pt-BR" dirty="0"/>
              <a:t> só pode ser cometido no ciberespaço, isto é, deve ser realizado no ambiente virtual, para que a conduta seja concretizada, tendo um tipo penal distinto do tradicional; tanto a ação quanto o resultado da conduta ilícita consumam-se no ciberespaço</a:t>
            </a:r>
          </a:p>
          <a:p>
            <a:endParaRPr lang="pt-BR" dirty="0"/>
          </a:p>
        </p:txBody>
      </p:sp>
    </p:spTree>
    <p:extLst>
      <p:ext uri="{BB962C8B-B14F-4D97-AF65-F5344CB8AC3E}">
        <p14:creationId xmlns:p14="http://schemas.microsoft.com/office/powerpoint/2010/main" val="4107159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err="1" smtClean="0"/>
              <a:t>Cibercriminosos</a:t>
            </a:r>
            <a:endParaRPr lang="pt-BR" b="1" dirty="0"/>
          </a:p>
        </p:txBody>
      </p:sp>
      <p:sp>
        <p:nvSpPr>
          <p:cNvPr id="4" name="Espaço Reservado para Conteúdo 3"/>
          <p:cNvSpPr>
            <a:spLocks noGrp="1"/>
          </p:cNvSpPr>
          <p:nvPr>
            <p:ph sz="half" idx="1"/>
          </p:nvPr>
        </p:nvSpPr>
        <p:spPr/>
        <p:txBody>
          <a:bodyPr>
            <a:normAutofit lnSpcReduction="10000"/>
          </a:bodyPr>
          <a:lstStyle/>
          <a:p>
            <a:r>
              <a:rPr lang="pt-BR" dirty="0"/>
              <a:t>Hacker</a:t>
            </a:r>
          </a:p>
          <a:p>
            <a:r>
              <a:rPr lang="pt-BR" dirty="0"/>
              <a:t>Cracker</a:t>
            </a:r>
          </a:p>
          <a:p>
            <a:r>
              <a:rPr lang="pt-BR" dirty="0" err="1"/>
              <a:t>Phreaker</a:t>
            </a:r>
            <a:endParaRPr lang="pt-BR" dirty="0"/>
          </a:p>
          <a:p>
            <a:r>
              <a:rPr lang="pt-BR" dirty="0" err="1"/>
              <a:t>Insider</a:t>
            </a:r>
            <a:endParaRPr lang="pt-BR" dirty="0"/>
          </a:p>
          <a:p>
            <a:r>
              <a:rPr lang="pt-BR" dirty="0" err="1"/>
              <a:t>Carder</a:t>
            </a:r>
            <a:endParaRPr lang="pt-BR" dirty="0"/>
          </a:p>
          <a:p>
            <a:r>
              <a:rPr lang="pt-BR" dirty="0" err="1"/>
              <a:t>Lammer</a:t>
            </a:r>
            <a:endParaRPr lang="pt-BR" dirty="0"/>
          </a:p>
          <a:p>
            <a:r>
              <a:rPr lang="pt-BR" dirty="0"/>
              <a:t>Script </a:t>
            </a:r>
            <a:r>
              <a:rPr lang="pt-BR" dirty="0" err="1"/>
              <a:t>Kiddies</a:t>
            </a:r>
            <a:endParaRPr lang="pt-BR" dirty="0"/>
          </a:p>
          <a:p>
            <a:r>
              <a:rPr lang="pt-BR" dirty="0"/>
              <a:t>Cyberpunks</a:t>
            </a:r>
          </a:p>
          <a:p>
            <a:r>
              <a:rPr lang="pt-BR" dirty="0" smtClean="0"/>
              <a:t>Sneakers</a:t>
            </a:r>
            <a:endParaRPr lang="pt-BR" dirty="0"/>
          </a:p>
        </p:txBody>
      </p:sp>
      <p:sp>
        <p:nvSpPr>
          <p:cNvPr id="5" name="Espaço Reservado para Conteúdo 4"/>
          <p:cNvSpPr>
            <a:spLocks noGrp="1"/>
          </p:cNvSpPr>
          <p:nvPr>
            <p:ph sz="half" idx="2"/>
          </p:nvPr>
        </p:nvSpPr>
        <p:spPr/>
        <p:txBody>
          <a:bodyPr>
            <a:normAutofit lnSpcReduction="10000"/>
          </a:bodyPr>
          <a:lstStyle/>
          <a:p>
            <a:r>
              <a:rPr lang="pt-BR" dirty="0" err="1"/>
              <a:t>Extortionists</a:t>
            </a:r>
            <a:endParaRPr lang="pt-BR" dirty="0"/>
          </a:p>
          <a:p>
            <a:r>
              <a:rPr lang="pt-BR" dirty="0"/>
              <a:t>War drivers</a:t>
            </a:r>
          </a:p>
          <a:p>
            <a:r>
              <a:rPr lang="pt-BR" dirty="0" err="1"/>
              <a:t>Newbies</a:t>
            </a:r>
            <a:endParaRPr lang="pt-BR" dirty="0"/>
          </a:p>
          <a:p>
            <a:r>
              <a:rPr lang="pt-BR" dirty="0" err="1"/>
              <a:t>Warezs</a:t>
            </a:r>
            <a:endParaRPr lang="pt-BR" dirty="0"/>
          </a:p>
          <a:p>
            <a:r>
              <a:rPr lang="pt-BR" dirty="0" err="1"/>
              <a:t>Wannabes</a:t>
            </a:r>
            <a:endParaRPr lang="pt-BR" dirty="0"/>
          </a:p>
          <a:p>
            <a:r>
              <a:rPr lang="pt-BR" dirty="0" err="1"/>
              <a:t>Ciberterroristas</a:t>
            </a:r>
            <a:endParaRPr lang="pt-BR" dirty="0"/>
          </a:p>
          <a:p>
            <a:r>
              <a:rPr lang="pt-BR" dirty="0" err="1"/>
              <a:t>Grifers</a:t>
            </a:r>
            <a:endParaRPr lang="pt-BR" dirty="0"/>
          </a:p>
          <a:p>
            <a:r>
              <a:rPr lang="pt-BR" dirty="0" err="1"/>
              <a:t>Spammers</a:t>
            </a:r>
            <a:endParaRPr lang="pt-BR" dirty="0"/>
          </a:p>
          <a:p>
            <a:r>
              <a:rPr lang="pt-BR" dirty="0" err="1" smtClean="0"/>
              <a:t>Defacer</a:t>
            </a:r>
            <a:endParaRPr lang="pt-BR" dirty="0"/>
          </a:p>
        </p:txBody>
      </p:sp>
      <p:pic>
        <p:nvPicPr>
          <p:cNvPr id="8" name="Imagem 7"/>
          <p:cNvPicPr>
            <a:picLocks noChangeAspect="1"/>
          </p:cNvPicPr>
          <p:nvPr/>
        </p:nvPicPr>
        <p:blipFill>
          <a:blip r:embed="rId2"/>
          <a:stretch>
            <a:fillRect/>
          </a:stretch>
        </p:blipFill>
        <p:spPr>
          <a:xfrm>
            <a:off x="3048335" y="2996952"/>
            <a:ext cx="1601765" cy="1199778"/>
          </a:xfrm>
          <a:prstGeom prst="rect">
            <a:avLst/>
          </a:prstGeom>
        </p:spPr>
      </p:pic>
      <p:pic>
        <p:nvPicPr>
          <p:cNvPr id="9" name="Imagem 8"/>
          <p:cNvPicPr>
            <a:picLocks noChangeAspect="1"/>
          </p:cNvPicPr>
          <p:nvPr/>
        </p:nvPicPr>
        <p:blipFill>
          <a:blip r:embed="rId3"/>
          <a:stretch>
            <a:fillRect/>
          </a:stretch>
        </p:blipFill>
        <p:spPr>
          <a:xfrm>
            <a:off x="6977286" y="5517232"/>
            <a:ext cx="1861914" cy="1239019"/>
          </a:xfrm>
          <a:prstGeom prst="rect">
            <a:avLst/>
          </a:prstGeom>
        </p:spPr>
      </p:pic>
    </p:spTree>
    <p:extLst>
      <p:ext uri="{BB962C8B-B14F-4D97-AF65-F5344CB8AC3E}">
        <p14:creationId xmlns:p14="http://schemas.microsoft.com/office/powerpoint/2010/main" val="3305606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smtClean="0"/>
              <a:t>Tipos Penais – Crimes Impróprios</a:t>
            </a:r>
            <a:endParaRPr lang="pt-BR" b="1" dirty="0"/>
          </a:p>
        </p:txBody>
      </p:sp>
      <p:sp>
        <p:nvSpPr>
          <p:cNvPr id="6" name="Espaço Reservado para Conteúdo 5"/>
          <p:cNvSpPr>
            <a:spLocks noGrp="1"/>
          </p:cNvSpPr>
          <p:nvPr>
            <p:ph idx="1"/>
          </p:nvPr>
        </p:nvSpPr>
        <p:spPr/>
        <p:txBody>
          <a:bodyPr>
            <a:normAutofit/>
          </a:bodyPr>
          <a:lstStyle/>
          <a:p>
            <a:pPr lvl="1"/>
            <a:r>
              <a:rPr lang="pt-BR" sz="3200" dirty="0" smtClean="0"/>
              <a:t>Art</a:t>
            </a:r>
            <a:r>
              <a:rPr lang="pt-BR" sz="3200" dirty="0"/>
              <a:t>. 138 </a:t>
            </a:r>
            <a:r>
              <a:rPr lang="pt-BR" sz="3200" dirty="0">
                <a:sym typeface="Symbol" pitchFamily="18" charset="2"/>
              </a:rPr>
              <a:t></a:t>
            </a:r>
            <a:r>
              <a:rPr lang="pt-BR" sz="3200" dirty="0"/>
              <a:t> Calúnia</a:t>
            </a:r>
          </a:p>
          <a:p>
            <a:pPr lvl="1"/>
            <a:r>
              <a:rPr lang="pt-BR" sz="3200" dirty="0"/>
              <a:t>Art. 139 </a:t>
            </a:r>
            <a:r>
              <a:rPr lang="pt-BR" sz="3200" dirty="0">
                <a:sym typeface="Symbol" pitchFamily="18" charset="2"/>
              </a:rPr>
              <a:t></a:t>
            </a:r>
            <a:r>
              <a:rPr lang="pt-BR" sz="3200" dirty="0"/>
              <a:t> Difamação</a:t>
            </a:r>
          </a:p>
          <a:p>
            <a:pPr lvl="1"/>
            <a:r>
              <a:rPr lang="pt-BR" sz="3200" dirty="0"/>
              <a:t>Art. 140 </a:t>
            </a:r>
            <a:r>
              <a:rPr lang="pt-BR" sz="3200" dirty="0">
                <a:sym typeface="Symbol" pitchFamily="18" charset="2"/>
              </a:rPr>
              <a:t></a:t>
            </a:r>
            <a:r>
              <a:rPr lang="pt-BR" sz="3200" dirty="0"/>
              <a:t> Injúria</a:t>
            </a:r>
          </a:p>
          <a:p>
            <a:pPr lvl="1"/>
            <a:r>
              <a:rPr lang="pt-BR" sz="3200" dirty="0"/>
              <a:t>Art. 147 </a:t>
            </a:r>
            <a:r>
              <a:rPr lang="pt-BR" sz="3200" dirty="0">
                <a:sym typeface="Symbol" pitchFamily="18" charset="2"/>
              </a:rPr>
              <a:t></a:t>
            </a:r>
            <a:r>
              <a:rPr lang="pt-BR" sz="3200" dirty="0"/>
              <a:t> Ameaça</a:t>
            </a:r>
          </a:p>
          <a:p>
            <a:pPr lvl="1"/>
            <a:r>
              <a:rPr lang="pt-BR" sz="3200" dirty="0"/>
              <a:t>Art. 153 </a:t>
            </a:r>
            <a:r>
              <a:rPr lang="pt-BR" sz="3200" dirty="0">
                <a:sym typeface="Symbol" pitchFamily="18" charset="2"/>
              </a:rPr>
              <a:t></a:t>
            </a:r>
            <a:r>
              <a:rPr lang="pt-BR" sz="3200" dirty="0"/>
              <a:t> Divulgação de segredo</a:t>
            </a:r>
          </a:p>
          <a:p>
            <a:pPr lvl="1"/>
            <a:r>
              <a:rPr lang="pt-BR" sz="3200" dirty="0"/>
              <a:t>Art. 155 </a:t>
            </a:r>
            <a:r>
              <a:rPr lang="pt-BR" sz="3200" dirty="0">
                <a:sym typeface="Symbol" pitchFamily="18" charset="2"/>
              </a:rPr>
              <a:t></a:t>
            </a:r>
            <a:r>
              <a:rPr lang="pt-BR" sz="3200" dirty="0"/>
              <a:t> Furto</a:t>
            </a:r>
          </a:p>
          <a:p>
            <a:pPr lvl="1"/>
            <a:r>
              <a:rPr lang="pt-BR" sz="3200" dirty="0"/>
              <a:t>Art. 163 </a:t>
            </a:r>
            <a:r>
              <a:rPr lang="pt-BR" sz="3200" dirty="0">
                <a:sym typeface="Symbol" pitchFamily="18" charset="2"/>
              </a:rPr>
              <a:t></a:t>
            </a:r>
            <a:r>
              <a:rPr lang="pt-BR" sz="3200" dirty="0"/>
              <a:t> Dano</a:t>
            </a:r>
          </a:p>
          <a:p>
            <a:endParaRPr lang="pt-BR" sz="3600" dirty="0"/>
          </a:p>
        </p:txBody>
      </p:sp>
      <p:sp>
        <p:nvSpPr>
          <p:cNvPr id="7" name="Retângulo 6"/>
          <p:cNvSpPr/>
          <p:nvPr/>
        </p:nvSpPr>
        <p:spPr>
          <a:xfrm>
            <a:off x="4812776" y="5664498"/>
            <a:ext cx="3904980" cy="923330"/>
          </a:xfrm>
          <a:prstGeom prst="rect">
            <a:avLst/>
          </a:prstGeom>
          <a:noFill/>
        </p:spPr>
        <p:txBody>
          <a:bodyPr wrap="none" lIns="91440" tIns="45720" rIns="91440" bIns="45720">
            <a:spAutoFit/>
          </a:bodyPr>
          <a:lstStyle/>
          <a:p>
            <a:pPr algn="ctr"/>
            <a:r>
              <a:rPr lang="pt-BR"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Código Penal</a:t>
            </a:r>
            <a:endParaRPr lang="pt-BR"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945169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Tipos Penais – Crimes Impróprios</a:t>
            </a:r>
            <a:endParaRPr lang="pt-BR" b="1" dirty="0"/>
          </a:p>
        </p:txBody>
      </p:sp>
      <p:sp>
        <p:nvSpPr>
          <p:cNvPr id="3" name="Espaço Reservado para Conteúdo 2"/>
          <p:cNvSpPr>
            <a:spLocks noGrp="1"/>
          </p:cNvSpPr>
          <p:nvPr>
            <p:ph idx="1"/>
          </p:nvPr>
        </p:nvSpPr>
        <p:spPr/>
        <p:txBody>
          <a:bodyPr/>
          <a:lstStyle/>
          <a:p>
            <a:pPr lvl="1"/>
            <a:r>
              <a:rPr lang="pt-BR" dirty="0"/>
              <a:t>Art. 171 </a:t>
            </a:r>
            <a:r>
              <a:rPr lang="pt-BR" dirty="0">
                <a:sym typeface="Symbol" pitchFamily="18" charset="2"/>
              </a:rPr>
              <a:t></a:t>
            </a:r>
            <a:r>
              <a:rPr lang="pt-BR" dirty="0"/>
              <a:t> Estelionato</a:t>
            </a:r>
          </a:p>
          <a:p>
            <a:pPr lvl="1"/>
            <a:r>
              <a:rPr lang="pt-BR" dirty="0"/>
              <a:t>Art. 184 </a:t>
            </a:r>
            <a:r>
              <a:rPr lang="pt-BR" dirty="0">
                <a:sym typeface="Symbol" pitchFamily="18" charset="2"/>
              </a:rPr>
              <a:t></a:t>
            </a:r>
            <a:r>
              <a:rPr lang="pt-BR" dirty="0"/>
              <a:t> Violação de direito autoral </a:t>
            </a:r>
          </a:p>
          <a:p>
            <a:pPr lvl="1"/>
            <a:r>
              <a:rPr lang="pt-BR" dirty="0"/>
              <a:t>Art. 307 </a:t>
            </a:r>
            <a:r>
              <a:rPr lang="pt-BR" dirty="0">
                <a:sym typeface="Symbol" pitchFamily="18" charset="2"/>
              </a:rPr>
              <a:t></a:t>
            </a:r>
            <a:r>
              <a:rPr lang="pt-BR" dirty="0"/>
              <a:t> Falsa identidade</a:t>
            </a:r>
          </a:p>
          <a:p>
            <a:pPr lvl="1"/>
            <a:r>
              <a:rPr lang="pt-BR" dirty="0">
                <a:sym typeface="Symbol" pitchFamily="18" charset="2"/>
              </a:rPr>
              <a:t>Art. 345  Exercício arbitrário das próprias </a:t>
            </a:r>
            <a:r>
              <a:rPr lang="pt-BR" dirty="0" smtClean="0">
                <a:sym typeface="Symbol" pitchFamily="18" charset="2"/>
              </a:rPr>
              <a:t>razões</a:t>
            </a:r>
            <a:endParaRPr lang="pt-BR" dirty="0"/>
          </a:p>
        </p:txBody>
      </p:sp>
      <p:sp>
        <p:nvSpPr>
          <p:cNvPr id="4" name="Retângulo 3"/>
          <p:cNvSpPr/>
          <p:nvPr/>
        </p:nvSpPr>
        <p:spPr>
          <a:xfrm>
            <a:off x="4781820" y="5664498"/>
            <a:ext cx="3904980" cy="923330"/>
          </a:xfrm>
          <a:prstGeom prst="rect">
            <a:avLst/>
          </a:prstGeom>
          <a:noFill/>
        </p:spPr>
        <p:txBody>
          <a:bodyPr wrap="none" lIns="91440" tIns="45720" rIns="91440" bIns="45720">
            <a:spAutoFit/>
          </a:bodyPr>
          <a:lstStyle/>
          <a:p>
            <a:pPr algn="ctr"/>
            <a:r>
              <a:rPr lang="pt-BR"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Código Penal</a:t>
            </a:r>
            <a:endParaRPr lang="pt-BR"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5" name="Imagem 4"/>
          <p:cNvPicPr>
            <a:picLocks noChangeAspect="1"/>
          </p:cNvPicPr>
          <p:nvPr/>
        </p:nvPicPr>
        <p:blipFill>
          <a:blip r:embed="rId2"/>
          <a:stretch>
            <a:fillRect/>
          </a:stretch>
        </p:blipFill>
        <p:spPr>
          <a:xfrm>
            <a:off x="1187624" y="3914767"/>
            <a:ext cx="2952328" cy="2211396"/>
          </a:xfrm>
          <a:prstGeom prst="rect">
            <a:avLst/>
          </a:prstGeom>
        </p:spPr>
      </p:pic>
    </p:spTree>
    <p:extLst>
      <p:ext uri="{BB962C8B-B14F-4D97-AF65-F5344CB8AC3E}">
        <p14:creationId xmlns:p14="http://schemas.microsoft.com/office/powerpoint/2010/main" val="1438238503"/>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2400" dirty="0" smtClean="0"/>
        </a:defPPr>
      </a:lstStyle>
    </a:txDef>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4011</TotalTime>
  <Words>646</Words>
  <Application>Microsoft Office PowerPoint</Application>
  <PresentationFormat>Apresentação na tela (4:3)</PresentationFormat>
  <Paragraphs>89</Paragraphs>
  <Slides>15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15</vt:i4>
      </vt:variant>
    </vt:vector>
  </HeadingPairs>
  <TitlesOfParts>
    <vt:vector size="20" baseType="lpstr">
      <vt:lpstr>Arial</vt:lpstr>
      <vt:lpstr>Calibri</vt:lpstr>
      <vt:lpstr>Cambria Math</vt:lpstr>
      <vt:lpstr>Symbol</vt:lpstr>
      <vt:lpstr>Tema do Office</vt:lpstr>
      <vt:lpstr>AULA 13  Cibercrimes</vt:lpstr>
      <vt:lpstr>Nomenclaturas</vt:lpstr>
      <vt:lpstr>Classificação</vt:lpstr>
      <vt:lpstr>Classificação</vt:lpstr>
      <vt:lpstr>Classificação</vt:lpstr>
      <vt:lpstr>Classificação</vt:lpstr>
      <vt:lpstr>Cibercriminosos</vt:lpstr>
      <vt:lpstr>Tipos Penais – Crimes Impróprios</vt:lpstr>
      <vt:lpstr>Tipos Penais – Crimes Impróprios</vt:lpstr>
      <vt:lpstr>Tipos Penais - Crimes Próprios</vt:lpstr>
      <vt:lpstr>Tipos Penais - Crimes Próprios</vt:lpstr>
      <vt:lpstr>Tipos Penais – Crimes Próprios</vt:lpstr>
      <vt:lpstr>Tipos Penais – Crimes Próprios</vt:lpstr>
      <vt:lpstr>Tipos Penais – Crimes Próprios</vt:lpstr>
      <vt:lpstr>Código Penal – Crimes Próprios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bruno.cleonel</dc:creator>
  <cp:lastModifiedBy>Karin Pfannemuller Gomes</cp:lastModifiedBy>
  <cp:revision>117</cp:revision>
  <dcterms:created xsi:type="dcterms:W3CDTF">2012-08-03T10:50:04Z</dcterms:created>
  <dcterms:modified xsi:type="dcterms:W3CDTF">2018-05-14T21:21:47Z</dcterms:modified>
</cp:coreProperties>
</file>