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6"/>
  </p:notesMasterIdLst>
  <p:sldIdLst>
    <p:sldId id="256" r:id="rId5"/>
    <p:sldId id="300" r:id="rId6"/>
    <p:sldId id="314" r:id="rId7"/>
    <p:sldId id="301" r:id="rId8"/>
    <p:sldId id="302" r:id="rId9"/>
    <p:sldId id="304" r:id="rId10"/>
    <p:sldId id="305" r:id="rId11"/>
    <p:sldId id="306" r:id="rId12"/>
    <p:sldId id="307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4" r:id="rId22"/>
    <p:sldId id="310" r:id="rId23"/>
    <p:sldId id="312" r:id="rId24"/>
    <p:sldId id="313" r:id="rId2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ycon David Stahelin" initials="MD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AAF"/>
    <a:srgbClr val="FDD328"/>
    <a:srgbClr val="5DC3A8"/>
    <a:srgbClr val="278D4E"/>
    <a:srgbClr val="5DD328"/>
    <a:srgbClr val="5A5A5A"/>
    <a:srgbClr val="3EC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94291" autoAdjust="0"/>
  </p:normalViewPr>
  <p:slideViewPr>
    <p:cSldViewPr snapToGrid="0">
      <p:cViewPr varScale="1">
        <p:scale>
          <a:sx n="104" d="100"/>
          <a:sy n="104" d="100"/>
        </p:scale>
        <p:origin x="1674" y="96"/>
      </p:cViewPr>
      <p:guideLst>
        <p:guide orient="horz" pos="2183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2387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 dirty="0"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3878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dirty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dirty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dirty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dirty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dirty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dirty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 dirty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 dirty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623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28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pt-BR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pt-BR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061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435DE5E-BD7B-4752-8E5C-43B1BB5E55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742"/>
            <a:ext cx="9144000" cy="684851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C8F7091-252F-4F0F-A83F-E8C89FD10E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5799" y="2631294"/>
            <a:ext cx="1880047" cy="27675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113"/>
          <p:cNvPicPr preferRelativeResize="0"/>
          <p:nvPr userDrawn="1"/>
        </p:nvPicPr>
        <p:blipFill rotWithShape="1">
          <a:blip r:embed="rId2">
            <a:alphaModFix/>
          </a:blip>
          <a:srcRect t="56468" b="16552"/>
          <a:stretch/>
        </p:blipFill>
        <p:spPr>
          <a:xfrm>
            <a:off x="323528" y="1268759"/>
            <a:ext cx="8496944" cy="45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C8F7091-252F-4F0F-A83F-E8C89FD10E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58286" y="184308"/>
            <a:ext cx="662186" cy="97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9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59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E214B54-648D-4859-8814-BC411198C9ED}"/>
              </a:ext>
            </a:extLst>
          </p:cNvPr>
          <p:cNvSpPr/>
          <p:nvPr/>
        </p:nvSpPr>
        <p:spPr>
          <a:xfrm>
            <a:off x="-15766" y="0"/>
            <a:ext cx="9144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hape 84">
            <a:extLst>
              <a:ext uri="{FF2B5EF4-FFF2-40B4-BE49-F238E27FC236}">
                <a16:creationId xmlns:a16="http://schemas.microsoft.com/office/drawing/2014/main" id="{15873E6A-EF7B-4620-B35D-89387249CFC3}"/>
              </a:ext>
            </a:extLst>
          </p:cNvPr>
          <p:cNvSpPr txBox="1">
            <a:spLocks/>
          </p:cNvSpPr>
          <p:nvPr/>
        </p:nvSpPr>
        <p:spPr>
          <a:xfrm>
            <a:off x="685800" y="1589649"/>
            <a:ext cx="7772400" cy="7999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pt-BR" sz="5400" dirty="0">
                <a:solidFill>
                  <a:srgbClr val="C00000"/>
                </a:solidFill>
                <a:latin typeface="Impact" pitchFamily="34" charset="0"/>
                <a:ea typeface="Calibri"/>
                <a:cs typeface="Calibri"/>
                <a:sym typeface="Calibri"/>
              </a:rPr>
              <a:t>TITULO TCC</a:t>
            </a:r>
          </a:p>
        </p:txBody>
      </p:sp>
      <p:sp>
        <p:nvSpPr>
          <p:cNvPr id="12" name="Shape 85">
            <a:extLst>
              <a:ext uri="{FF2B5EF4-FFF2-40B4-BE49-F238E27FC236}">
                <a16:creationId xmlns:a16="http://schemas.microsoft.com/office/drawing/2014/main" id="{4CD42002-CEA9-411D-A537-1123C13DD5CE}"/>
              </a:ext>
            </a:extLst>
          </p:cNvPr>
          <p:cNvSpPr txBox="1">
            <a:spLocks/>
          </p:cNvSpPr>
          <p:nvPr/>
        </p:nvSpPr>
        <p:spPr>
          <a:xfrm>
            <a:off x="4085019" y="3429000"/>
            <a:ext cx="4855779" cy="193619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57200" algn="ctr">
              <a:spcBef>
                <a:spcPts val="0"/>
              </a:spcBef>
              <a:buClr>
                <a:srgbClr val="888888"/>
              </a:buClr>
            </a:pP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Vinicio Shurman Moreira</a:t>
            </a:r>
          </a:p>
          <a:p>
            <a:pPr marL="457200" indent="-457200" algn="ctr">
              <a:spcBef>
                <a:spcPts val="0"/>
              </a:spcBef>
              <a:buClr>
                <a:srgbClr val="888888"/>
              </a:buClr>
            </a:pP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Nathanaely R.L. Mendes</a:t>
            </a:r>
          </a:p>
        </p:txBody>
      </p:sp>
      <p:sp>
        <p:nvSpPr>
          <p:cNvPr id="13" name="Shape 85">
            <a:extLst>
              <a:ext uri="{FF2B5EF4-FFF2-40B4-BE49-F238E27FC236}">
                <a16:creationId xmlns:a16="http://schemas.microsoft.com/office/drawing/2014/main" id="{C6503756-8AC8-4560-A6A4-7AFB9EBD6A66}"/>
              </a:ext>
            </a:extLst>
          </p:cNvPr>
          <p:cNvSpPr txBox="1">
            <a:spLocks/>
          </p:cNvSpPr>
          <p:nvPr/>
        </p:nvSpPr>
        <p:spPr>
          <a:xfrm>
            <a:off x="1904998" y="5585132"/>
            <a:ext cx="5334000" cy="62876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</a:pPr>
            <a:r>
              <a:rPr lang="pt-BR" sz="2200" b="1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Técnico em Desenvolvimento de Sistemas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FAE309E-0355-4833-9994-602784D45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978" y="0"/>
            <a:ext cx="1775040" cy="1350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2" y="2609566"/>
            <a:ext cx="2884561" cy="275562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11" y="178276"/>
            <a:ext cx="1294480" cy="117246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EEEB5634-A21A-4FCF-AE49-72B1E0869F36}"/>
              </a:ext>
            </a:extLst>
          </p:cNvPr>
          <p:cNvSpPr/>
          <p:nvPr/>
        </p:nvSpPr>
        <p:spPr>
          <a:xfrm>
            <a:off x="0" y="-11135"/>
            <a:ext cx="9144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/>
              <a:t>Figura 6 Gráfico referente aos entrevistados que costumam ler os rótulos alimentícios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339293" y="1357290"/>
            <a:ext cx="1825703" cy="22717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4" name="CaixaDeTexto 2"/>
          <p:cNvSpPr txBox="1">
            <a:spLocks noChangeArrowheads="1"/>
          </p:cNvSpPr>
          <p:nvPr/>
        </p:nvSpPr>
        <p:spPr bwMode="auto">
          <a:xfrm>
            <a:off x="584626" y="1755752"/>
            <a:ext cx="1360048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7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24659" y="2749990"/>
            <a:ext cx="1686364" cy="66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2200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Pesquisa de Campo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7CB04DB-A279-4D76-9119-706F90F31016}"/>
              </a:ext>
            </a:extLst>
          </p:cNvPr>
          <p:cNvSpPr/>
          <p:nvPr/>
        </p:nvSpPr>
        <p:spPr>
          <a:xfrm>
            <a:off x="323527" y="1114846"/>
            <a:ext cx="8707931" cy="700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C6D2DFD-F284-4AF0-B239-865E6FE5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717" y="-5327"/>
            <a:ext cx="1368706" cy="104153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55" y="0"/>
            <a:ext cx="1332617" cy="1036211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6782401" y="1681981"/>
            <a:ext cx="20755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Gráfico referente á quantidade de entrevistados que contém alguma restrição alimentar</a:t>
            </a:r>
          </a:p>
          <a:p>
            <a:endParaRPr lang="pt-BR" dirty="0"/>
          </a:p>
        </p:txBody>
      </p:sp>
      <p:pic>
        <p:nvPicPr>
          <p:cNvPr id="17" name="Imagem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614" y="1357289"/>
            <a:ext cx="4298787" cy="2592039"/>
          </a:xfrm>
          <a:prstGeom prst="rect">
            <a:avLst/>
          </a:prstGeom>
        </p:spPr>
      </p:pic>
      <p:pic>
        <p:nvPicPr>
          <p:cNvPr id="19" name="Imagem 1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614" y="3949328"/>
            <a:ext cx="4472287" cy="2568924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6782401" y="4541292"/>
            <a:ext cx="20755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Gráfico referente ás restrições alimentares dos entrevistados</a:t>
            </a:r>
          </a:p>
        </p:txBody>
      </p:sp>
      <p:sp>
        <p:nvSpPr>
          <p:cNvPr id="16" name="Shape 114">
            <a:extLst>
              <a:ext uri="{FF2B5EF4-FFF2-40B4-BE49-F238E27FC236}">
                <a16:creationId xmlns:a16="http://schemas.microsoft.com/office/drawing/2014/main" id="{9B4EE717-D445-058D-F20E-7099E1579A89}"/>
              </a:ext>
            </a:extLst>
          </p:cNvPr>
          <p:cNvSpPr txBox="1"/>
          <p:nvPr/>
        </p:nvSpPr>
        <p:spPr>
          <a:xfrm>
            <a:off x="323528" y="512429"/>
            <a:ext cx="376818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00505000000020004" pitchFamily="2" charset="0"/>
                <a:ea typeface="Helvetica Neue"/>
                <a:cs typeface="Helvetica Neue"/>
                <a:sym typeface="Helvetica Neue"/>
              </a:rPr>
              <a:t>ANZEN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3200" b="1" dirty="0">
              <a:solidFill>
                <a:schemeClr val="tx1">
                  <a:lumMod val="95000"/>
                  <a:lumOff val="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6300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3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3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2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EEEB5634-A21A-4FCF-AE49-72B1E0869F36}"/>
              </a:ext>
            </a:extLst>
          </p:cNvPr>
          <p:cNvSpPr/>
          <p:nvPr/>
        </p:nvSpPr>
        <p:spPr>
          <a:xfrm>
            <a:off x="0" y="-11135"/>
            <a:ext cx="9144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/>
              <a:t>Figura 6 Gráfico referente aos entrevistados que costumam ler os rótulos alimentícios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339293" y="1357290"/>
            <a:ext cx="1825703" cy="22717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4" name="CaixaDeTexto 2"/>
          <p:cNvSpPr txBox="1">
            <a:spLocks noChangeArrowheads="1"/>
          </p:cNvSpPr>
          <p:nvPr/>
        </p:nvSpPr>
        <p:spPr bwMode="auto">
          <a:xfrm>
            <a:off x="584626" y="1755752"/>
            <a:ext cx="1360048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7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24659" y="2749990"/>
            <a:ext cx="1686364" cy="66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2200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Pesquisa de Campo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7CB04DB-A279-4D76-9119-706F90F31016}"/>
              </a:ext>
            </a:extLst>
          </p:cNvPr>
          <p:cNvSpPr/>
          <p:nvPr/>
        </p:nvSpPr>
        <p:spPr>
          <a:xfrm>
            <a:off x="323527" y="1114846"/>
            <a:ext cx="8707931" cy="700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C6D2DFD-F284-4AF0-B239-865E6FE5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717" y="-5327"/>
            <a:ext cx="1368706" cy="104153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55" y="0"/>
            <a:ext cx="1332617" cy="1036211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944674" y="5205576"/>
            <a:ext cx="677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Gráfico referente aos entrevistados que tem o costume de ler os rótulos de alimentos quando há uma chance de conter o alimento que é restrito</a:t>
            </a:r>
          </a:p>
        </p:txBody>
      </p:sp>
      <p:pic>
        <p:nvPicPr>
          <p:cNvPr id="16" name="Imagem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426" y="2047086"/>
            <a:ext cx="5400675" cy="3158490"/>
          </a:xfrm>
          <a:prstGeom prst="rect">
            <a:avLst/>
          </a:prstGeom>
        </p:spPr>
      </p:pic>
      <p:sp>
        <p:nvSpPr>
          <p:cNvPr id="17" name="Shape 114">
            <a:extLst>
              <a:ext uri="{FF2B5EF4-FFF2-40B4-BE49-F238E27FC236}">
                <a16:creationId xmlns:a16="http://schemas.microsoft.com/office/drawing/2014/main" id="{1A84823B-A3EA-0900-39CA-C1A24485DDBD}"/>
              </a:ext>
            </a:extLst>
          </p:cNvPr>
          <p:cNvSpPr txBox="1"/>
          <p:nvPr/>
        </p:nvSpPr>
        <p:spPr>
          <a:xfrm>
            <a:off x="323528" y="512429"/>
            <a:ext cx="376818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00505000000020004" pitchFamily="2" charset="0"/>
                <a:ea typeface="Helvetica Neue"/>
                <a:cs typeface="Helvetica Neue"/>
                <a:sym typeface="Helvetica Neue"/>
              </a:rPr>
              <a:t>ANZEN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3200" b="1" dirty="0">
              <a:solidFill>
                <a:schemeClr val="tx1">
                  <a:lumMod val="95000"/>
                  <a:lumOff val="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2836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EEEB5634-A21A-4FCF-AE49-72B1E0869F36}"/>
              </a:ext>
            </a:extLst>
          </p:cNvPr>
          <p:cNvSpPr/>
          <p:nvPr/>
        </p:nvSpPr>
        <p:spPr>
          <a:xfrm>
            <a:off x="0" y="-11135"/>
            <a:ext cx="9144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/>
              <a:t>Figura 6 Gráfico referente aos entrevistados que costumam ler os rótulos alimentícios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339293" y="1357290"/>
            <a:ext cx="1825703" cy="22717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4" name="CaixaDeTexto 2"/>
          <p:cNvSpPr txBox="1">
            <a:spLocks noChangeArrowheads="1"/>
          </p:cNvSpPr>
          <p:nvPr/>
        </p:nvSpPr>
        <p:spPr bwMode="auto">
          <a:xfrm>
            <a:off x="584626" y="1755752"/>
            <a:ext cx="1360048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7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24659" y="2749990"/>
            <a:ext cx="1686364" cy="66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2200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Pesquisa de Campo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7CB04DB-A279-4D76-9119-706F90F31016}"/>
              </a:ext>
            </a:extLst>
          </p:cNvPr>
          <p:cNvSpPr/>
          <p:nvPr/>
        </p:nvSpPr>
        <p:spPr>
          <a:xfrm>
            <a:off x="323527" y="1114846"/>
            <a:ext cx="8707931" cy="700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C6D2DFD-F284-4AF0-B239-865E6FE58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717" y="-5327"/>
            <a:ext cx="1368706" cy="104153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55" y="0"/>
            <a:ext cx="1332617" cy="1036211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6887070" y="1681981"/>
            <a:ext cx="20755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Gráfico referente aos entrevistados  que compreendem os rótulos alimentares com facilidade.</a:t>
            </a:r>
          </a:p>
        </p:txBody>
      </p:sp>
      <p:pic>
        <p:nvPicPr>
          <p:cNvPr id="16" name="Imagem 1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29" y="1357291"/>
            <a:ext cx="4484172" cy="2592038"/>
          </a:xfrm>
          <a:prstGeom prst="rect">
            <a:avLst/>
          </a:prstGeom>
        </p:spPr>
      </p:pic>
      <p:pic>
        <p:nvPicPr>
          <p:cNvPr id="21" name="Imagem 2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160" y="4023058"/>
            <a:ext cx="4942396" cy="2834942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6887070" y="4963475"/>
            <a:ext cx="2075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Gráfico referente aos entrevistados que usariam o aplicativo Virtual </a:t>
            </a:r>
            <a:r>
              <a:rPr lang="pt-BR" dirty="0" err="1"/>
              <a:t>Label</a:t>
            </a:r>
            <a:r>
              <a:rPr lang="pt-BR" dirty="0"/>
              <a:t>.</a:t>
            </a:r>
          </a:p>
        </p:txBody>
      </p:sp>
      <p:sp>
        <p:nvSpPr>
          <p:cNvPr id="17" name="Shape 114">
            <a:extLst>
              <a:ext uri="{FF2B5EF4-FFF2-40B4-BE49-F238E27FC236}">
                <a16:creationId xmlns:a16="http://schemas.microsoft.com/office/drawing/2014/main" id="{75648733-9E45-2A0C-C12D-BAFE3CFB735C}"/>
              </a:ext>
            </a:extLst>
          </p:cNvPr>
          <p:cNvSpPr txBox="1"/>
          <p:nvPr/>
        </p:nvSpPr>
        <p:spPr>
          <a:xfrm>
            <a:off x="323528" y="512429"/>
            <a:ext cx="376818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00505000000020004" pitchFamily="2" charset="0"/>
                <a:ea typeface="Helvetica Neue"/>
                <a:cs typeface="Helvetica Neue"/>
                <a:sym typeface="Helvetica Neue"/>
              </a:rPr>
              <a:t>ANZEN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3200" b="1" dirty="0">
              <a:solidFill>
                <a:schemeClr val="tx1">
                  <a:lumMod val="95000"/>
                  <a:lumOff val="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1576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3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3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2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EEEB5634-A21A-4FCF-AE49-72B1E0869F36}"/>
              </a:ext>
            </a:extLst>
          </p:cNvPr>
          <p:cNvSpPr/>
          <p:nvPr/>
        </p:nvSpPr>
        <p:spPr>
          <a:xfrm>
            <a:off x="0" y="-11135"/>
            <a:ext cx="9144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/>
              <a:t>Figura 6 Gráfico referente aos entrevistados que costumam ler os rótulos alimentícios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339293" y="1357290"/>
            <a:ext cx="1825703" cy="22717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4" name="CaixaDeTexto 2"/>
          <p:cNvSpPr txBox="1">
            <a:spLocks noChangeArrowheads="1"/>
          </p:cNvSpPr>
          <p:nvPr/>
        </p:nvSpPr>
        <p:spPr bwMode="auto">
          <a:xfrm>
            <a:off x="584626" y="1755752"/>
            <a:ext cx="1360048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7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24659" y="2749990"/>
            <a:ext cx="1686364" cy="66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2200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Pesquisa de Campo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7CB04DB-A279-4D76-9119-706F90F31016}"/>
              </a:ext>
            </a:extLst>
          </p:cNvPr>
          <p:cNvSpPr/>
          <p:nvPr/>
        </p:nvSpPr>
        <p:spPr>
          <a:xfrm>
            <a:off x="323527" y="1114846"/>
            <a:ext cx="8707931" cy="700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C6D2DFD-F284-4AF0-B239-865E6FE5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717" y="-5327"/>
            <a:ext cx="1368706" cy="104153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55" y="0"/>
            <a:ext cx="1332617" cy="1036211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2806261" y="4683182"/>
            <a:ext cx="5013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Gráfico referente à preferência de gráfico dos entrevistados</a:t>
            </a:r>
          </a:p>
        </p:txBody>
      </p:sp>
      <p:pic>
        <p:nvPicPr>
          <p:cNvPr id="17" name="Imagem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36" y="1533932"/>
            <a:ext cx="5257800" cy="3007360"/>
          </a:xfrm>
          <a:prstGeom prst="rect">
            <a:avLst/>
          </a:prstGeom>
        </p:spPr>
      </p:pic>
      <p:sp>
        <p:nvSpPr>
          <p:cNvPr id="19" name="Shape 114">
            <a:extLst>
              <a:ext uri="{FF2B5EF4-FFF2-40B4-BE49-F238E27FC236}">
                <a16:creationId xmlns:a16="http://schemas.microsoft.com/office/drawing/2014/main" id="{8D9443AE-73BB-8ADE-0585-475C4F400F9D}"/>
              </a:ext>
            </a:extLst>
          </p:cNvPr>
          <p:cNvSpPr txBox="1"/>
          <p:nvPr/>
        </p:nvSpPr>
        <p:spPr>
          <a:xfrm>
            <a:off x="323528" y="512429"/>
            <a:ext cx="376818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00505000000020004" pitchFamily="2" charset="0"/>
                <a:ea typeface="Helvetica Neue"/>
                <a:cs typeface="Helvetica Neue"/>
                <a:sym typeface="Helvetica Neue"/>
              </a:rPr>
              <a:t>ANZEN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3200" b="1" dirty="0">
              <a:solidFill>
                <a:schemeClr val="tx1">
                  <a:lumMod val="95000"/>
                  <a:lumOff val="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033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EEEB5634-A21A-4FCF-AE49-72B1E0869F36}"/>
              </a:ext>
            </a:extLst>
          </p:cNvPr>
          <p:cNvSpPr/>
          <p:nvPr/>
        </p:nvSpPr>
        <p:spPr>
          <a:xfrm>
            <a:off x="0" y="-11135"/>
            <a:ext cx="9144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/>
              <a:t>Figura 6 Gráfico referente aos entrevistados que costumam ler os rótulos alimentícios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339293" y="1357290"/>
            <a:ext cx="1825703" cy="22717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4" name="CaixaDeTexto 2"/>
          <p:cNvSpPr txBox="1">
            <a:spLocks noChangeArrowheads="1"/>
          </p:cNvSpPr>
          <p:nvPr/>
        </p:nvSpPr>
        <p:spPr bwMode="auto">
          <a:xfrm>
            <a:off x="584626" y="1755752"/>
            <a:ext cx="1360048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7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24659" y="2749990"/>
            <a:ext cx="1686364" cy="66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2200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Pesquisa de Campo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446338" y="1448466"/>
            <a:ext cx="6697662" cy="1044680"/>
          </a:xfrm>
          <a:prstGeom prst="rect">
            <a:avLst/>
          </a:prstGeom>
          <a:solidFill>
            <a:srgbClr val="E8E8E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0" name="Subtítulo 5"/>
          <p:cNvSpPr txBox="1">
            <a:spLocks/>
          </p:cNvSpPr>
          <p:nvPr/>
        </p:nvSpPr>
        <p:spPr bwMode="auto">
          <a:xfrm>
            <a:off x="2644991" y="1448466"/>
            <a:ext cx="6160481" cy="107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Aft>
                <a:spcPts val="800"/>
              </a:spcAft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1999" dirty="0">
                <a:latin typeface="Century Gothic" panose="020B0502020202020204" pitchFamily="34" charset="0"/>
                <a:ea typeface="+mn-ea"/>
                <a:cs typeface="Tahoma" panose="020B0604030504040204" pitchFamily="34" charset="0"/>
              </a:rPr>
              <a:t>Resultados das pesquisas de campo feita com profissionais da área de saúde e professores do curso de nutrição da ETEC de Hortolândia: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7CB04DB-A279-4D76-9119-706F90F31016}"/>
              </a:ext>
            </a:extLst>
          </p:cNvPr>
          <p:cNvSpPr/>
          <p:nvPr/>
        </p:nvSpPr>
        <p:spPr>
          <a:xfrm>
            <a:off x="323527" y="1114846"/>
            <a:ext cx="8707931" cy="700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C6D2DFD-F284-4AF0-B239-865E6FE5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717" y="-5327"/>
            <a:ext cx="1368706" cy="104153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55" y="0"/>
            <a:ext cx="1332617" cy="1036211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111023" y="5952960"/>
            <a:ext cx="6603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Gráfico referente as principais doenças alimentares segundo os profissionais entrevistados.</a:t>
            </a:r>
          </a:p>
          <a:p>
            <a:endParaRPr lang="pt-BR" dirty="0"/>
          </a:p>
        </p:txBody>
      </p:sp>
      <p:pic>
        <p:nvPicPr>
          <p:cNvPr id="17" name="Imagem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88" y="2554264"/>
            <a:ext cx="5760085" cy="3034030"/>
          </a:xfrm>
          <a:prstGeom prst="rect">
            <a:avLst/>
          </a:prstGeom>
        </p:spPr>
      </p:pic>
      <p:sp>
        <p:nvSpPr>
          <p:cNvPr id="16" name="Shape 114">
            <a:extLst>
              <a:ext uri="{FF2B5EF4-FFF2-40B4-BE49-F238E27FC236}">
                <a16:creationId xmlns:a16="http://schemas.microsoft.com/office/drawing/2014/main" id="{37B85D10-7986-DCED-C0E7-37E724CC271D}"/>
              </a:ext>
            </a:extLst>
          </p:cNvPr>
          <p:cNvSpPr txBox="1"/>
          <p:nvPr/>
        </p:nvSpPr>
        <p:spPr>
          <a:xfrm>
            <a:off x="323528" y="512429"/>
            <a:ext cx="376818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00505000000020004" pitchFamily="2" charset="0"/>
                <a:ea typeface="Helvetica Neue"/>
                <a:cs typeface="Helvetica Neue"/>
                <a:sym typeface="Helvetica Neue"/>
              </a:rPr>
              <a:t>ANZEN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3200" b="1" dirty="0">
              <a:solidFill>
                <a:schemeClr val="tx1">
                  <a:lumMod val="95000"/>
                  <a:lumOff val="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8293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8" grpId="0" animBg="1"/>
      <p:bldP spid="10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EEEB5634-A21A-4FCF-AE49-72B1E0869F36}"/>
              </a:ext>
            </a:extLst>
          </p:cNvPr>
          <p:cNvSpPr/>
          <p:nvPr/>
        </p:nvSpPr>
        <p:spPr>
          <a:xfrm>
            <a:off x="0" y="-11135"/>
            <a:ext cx="9144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/>
              <a:t>Figura 6 Gráfico referente aos entrevistados q</a:t>
            </a:r>
            <a:r>
              <a:rPr lang="pt-BR" dirty="0"/>
              <a:t>2)Quais são os períodos de idade em escala alimentar?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Infância (0-1)</a:t>
            </a:r>
          </a:p>
          <a:p>
            <a:r>
              <a:rPr lang="pt-BR" dirty="0"/>
              <a:t>Criança (2-12)</a:t>
            </a:r>
          </a:p>
          <a:p>
            <a:r>
              <a:rPr lang="pt-BR" dirty="0"/>
              <a:t>Adolescente (13-18)</a:t>
            </a:r>
          </a:p>
          <a:p>
            <a:r>
              <a:rPr lang="pt-BR" dirty="0"/>
              <a:t>Adulto (19-64)</a:t>
            </a:r>
          </a:p>
          <a:p>
            <a:r>
              <a:rPr lang="pt-BR" dirty="0"/>
              <a:t>Idoso (65- até a morte)</a:t>
            </a:r>
          </a:p>
          <a:p>
            <a:r>
              <a:rPr lang="pt-BR" i="1" dirty="0" err="1"/>
              <a:t>ue</a:t>
            </a:r>
            <a:r>
              <a:rPr lang="pt-BR" i="1" dirty="0"/>
              <a:t> costumam ler os rótulos alimentícios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339293" y="1357290"/>
            <a:ext cx="1825703" cy="22717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4" name="CaixaDeTexto 2"/>
          <p:cNvSpPr txBox="1">
            <a:spLocks noChangeArrowheads="1"/>
          </p:cNvSpPr>
          <p:nvPr/>
        </p:nvSpPr>
        <p:spPr bwMode="auto">
          <a:xfrm>
            <a:off x="584626" y="1755752"/>
            <a:ext cx="1360048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7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24659" y="2749990"/>
            <a:ext cx="1686364" cy="66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2200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Pesquisa de Campo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7CB04DB-A279-4D76-9119-706F90F31016}"/>
              </a:ext>
            </a:extLst>
          </p:cNvPr>
          <p:cNvSpPr/>
          <p:nvPr/>
        </p:nvSpPr>
        <p:spPr>
          <a:xfrm>
            <a:off x="323527" y="1114846"/>
            <a:ext cx="8707931" cy="700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C6D2DFD-F284-4AF0-B239-865E6FE5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717" y="-5327"/>
            <a:ext cx="1368706" cy="104153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55" y="0"/>
            <a:ext cx="1332617" cy="1036211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2446338" y="2017986"/>
            <a:ext cx="5692825" cy="3399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2601310" y="2155008"/>
            <a:ext cx="544178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2)Quais são os períodos de idade em escala alimentar?</a:t>
            </a:r>
          </a:p>
          <a:p>
            <a:r>
              <a:rPr lang="pt-BR" sz="2400" dirty="0"/>
              <a:t> </a:t>
            </a:r>
          </a:p>
          <a:p>
            <a:r>
              <a:rPr lang="pt-BR" sz="2400" dirty="0"/>
              <a:t>Infância (0-1)</a:t>
            </a:r>
          </a:p>
          <a:p>
            <a:r>
              <a:rPr lang="pt-BR" sz="2400" dirty="0"/>
              <a:t>Criança (2-12)</a:t>
            </a:r>
          </a:p>
          <a:p>
            <a:r>
              <a:rPr lang="pt-BR" sz="2400" dirty="0"/>
              <a:t>Adolescente (13-18)</a:t>
            </a:r>
          </a:p>
          <a:p>
            <a:r>
              <a:rPr lang="pt-BR" sz="2400" dirty="0"/>
              <a:t>Adulto (19-64)</a:t>
            </a:r>
          </a:p>
          <a:p>
            <a:r>
              <a:rPr lang="pt-BR" sz="2400" dirty="0"/>
              <a:t>Idoso (65- até a morte)</a:t>
            </a:r>
          </a:p>
          <a:p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944674" y="5583628"/>
            <a:ext cx="6603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Resultado apresentado referente aos períodos de idade em escala alimentar de acordo com os profissionais. </a:t>
            </a:r>
          </a:p>
        </p:txBody>
      </p:sp>
      <p:sp>
        <p:nvSpPr>
          <p:cNvPr id="17" name="Shape 114">
            <a:extLst>
              <a:ext uri="{FF2B5EF4-FFF2-40B4-BE49-F238E27FC236}">
                <a16:creationId xmlns:a16="http://schemas.microsoft.com/office/drawing/2014/main" id="{5975008D-EDF0-8129-4190-369ECD9C8FF0}"/>
              </a:ext>
            </a:extLst>
          </p:cNvPr>
          <p:cNvSpPr txBox="1"/>
          <p:nvPr/>
        </p:nvSpPr>
        <p:spPr>
          <a:xfrm>
            <a:off x="323528" y="512429"/>
            <a:ext cx="376818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00505000000020004" pitchFamily="2" charset="0"/>
                <a:ea typeface="Helvetica Neue"/>
                <a:cs typeface="Helvetica Neue"/>
                <a:sym typeface="Helvetica Neue"/>
              </a:rPr>
              <a:t>ANZEN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3200" b="1" dirty="0">
              <a:solidFill>
                <a:schemeClr val="tx1">
                  <a:lumMod val="95000"/>
                  <a:lumOff val="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8903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16" grpId="0" animBg="1"/>
      <p:bldP spid="19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EEEB5634-A21A-4FCF-AE49-72B1E0869F36}"/>
              </a:ext>
            </a:extLst>
          </p:cNvPr>
          <p:cNvSpPr/>
          <p:nvPr/>
        </p:nvSpPr>
        <p:spPr>
          <a:xfrm>
            <a:off x="0" y="4631"/>
            <a:ext cx="9144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/>
              <a:t>Figura 6 Gráfico referente aos entrevistados que costumam ler os rótulos alimentícios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339293" y="1357290"/>
            <a:ext cx="1825703" cy="22717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4" name="CaixaDeTexto 2"/>
          <p:cNvSpPr txBox="1">
            <a:spLocks noChangeArrowheads="1"/>
          </p:cNvSpPr>
          <p:nvPr/>
        </p:nvSpPr>
        <p:spPr bwMode="auto">
          <a:xfrm>
            <a:off x="584626" y="1755752"/>
            <a:ext cx="1360048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7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24659" y="2749990"/>
            <a:ext cx="1686364" cy="66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2200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Pesquisa de Campo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7CB04DB-A279-4D76-9119-706F90F31016}"/>
              </a:ext>
            </a:extLst>
          </p:cNvPr>
          <p:cNvSpPr/>
          <p:nvPr/>
        </p:nvSpPr>
        <p:spPr>
          <a:xfrm>
            <a:off x="323527" y="1114846"/>
            <a:ext cx="8707931" cy="700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C6D2DFD-F284-4AF0-B239-865E6FE5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717" y="-5327"/>
            <a:ext cx="1368706" cy="104153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55" y="0"/>
            <a:ext cx="1332617" cy="1036211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2412124" y="4683182"/>
            <a:ext cx="5897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Gráfico referente a funcionalidade do aplicativo Virtual </a:t>
            </a:r>
            <a:r>
              <a:rPr lang="pt-BR" i="1" dirty="0" err="1"/>
              <a:t>Label</a:t>
            </a:r>
            <a:r>
              <a:rPr lang="pt-BR" i="1" dirty="0"/>
              <a:t> em auxiliar os nutricionistas em suas consultas com os pacientes de acordo com os profissionais.</a:t>
            </a:r>
          </a:p>
          <a:p>
            <a:endParaRPr lang="pt-BR" dirty="0"/>
          </a:p>
        </p:txBody>
      </p:sp>
      <p:pic>
        <p:nvPicPr>
          <p:cNvPr id="16" name="Imagem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47" y="1965382"/>
            <a:ext cx="5760085" cy="2717800"/>
          </a:xfrm>
          <a:prstGeom prst="rect">
            <a:avLst/>
          </a:prstGeom>
        </p:spPr>
      </p:pic>
      <p:sp>
        <p:nvSpPr>
          <p:cNvPr id="17" name="Shape 114">
            <a:extLst>
              <a:ext uri="{FF2B5EF4-FFF2-40B4-BE49-F238E27FC236}">
                <a16:creationId xmlns:a16="http://schemas.microsoft.com/office/drawing/2014/main" id="{F19AFD0D-64FD-03C2-EF35-6E5A48A267F5}"/>
              </a:ext>
            </a:extLst>
          </p:cNvPr>
          <p:cNvSpPr txBox="1"/>
          <p:nvPr/>
        </p:nvSpPr>
        <p:spPr>
          <a:xfrm>
            <a:off x="323528" y="512429"/>
            <a:ext cx="376818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00505000000020004" pitchFamily="2" charset="0"/>
                <a:ea typeface="Helvetica Neue"/>
                <a:cs typeface="Helvetica Neue"/>
                <a:sym typeface="Helvetica Neue"/>
              </a:rPr>
              <a:t>ANZEN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3200" b="1" dirty="0">
              <a:solidFill>
                <a:schemeClr val="tx1">
                  <a:lumMod val="95000"/>
                  <a:lumOff val="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671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EEEB5634-A21A-4FCF-AE49-72B1E0869F36}"/>
              </a:ext>
            </a:extLst>
          </p:cNvPr>
          <p:cNvSpPr/>
          <p:nvPr/>
        </p:nvSpPr>
        <p:spPr>
          <a:xfrm>
            <a:off x="0" y="4631"/>
            <a:ext cx="9144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/>
              <a:t>Figura 6 Gráfico referente aos entrevistados que costumam ler os rótulos alimentícios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339293" y="1357290"/>
            <a:ext cx="1825703" cy="22717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4" name="CaixaDeTexto 2"/>
          <p:cNvSpPr txBox="1">
            <a:spLocks noChangeArrowheads="1"/>
          </p:cNvSpPr>
          <p:nvPr/>
        </p:nvSpPr>
        <p:spPr bwMode="auto">
          <a:xfrm>
            <a:off x="584626" y="1755752"/>
            <a:ext cx="1360048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7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24659" y="2749990"/>
            <a:ext cx="1686364" cy="66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2200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Pesquisa de Campo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7CB04DB-A279-4D76-9119-706F90F31016}"/>
              </a:ext>
            </a:extLst>
          </p:cNvPr>
          <p:cNvSpPr/>
          <p:nvPr/>
        </p:nvSpPr>
        <p:spPr>
          <a:xfrm>
            <a:off x="323527" y="1114846"/>
            <a:ext cx="8707931" cy="700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C6D2DFD-F284-4AF0-B239-865E6FE5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717" y="-5327"/>
            <a:ext cx="1368706" cy="104153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55" y="0"/>
            <a:ext cx="1332617" cy="1036211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7110248" y="1949770"/>
            <a:ext cx="19084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Gráfico referente a facilidade de compreensão dos rótulos pelo consumidor de acordo com os profissionais.</a:t>
            </a:r>
          </a:p>
        </p:txBody>
      </p:sp>
      <p:pic>
        <p:nvPicPr>
          <p:cNvPr id="17" name="Imagem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7" y="1539704"/>
            <a:ext cx="4468765" cy="2420571"/>
          </a:xfrm>
          <a:prstGeom prst="rect">
            <a:avLst/>
          </a:prstGeom>
        </p:spPr>
      </p:pic>
      <p:pic>
        <p:nvPicPr>
          <p:cNvPr id="19" name="Imagem 1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24" y="3960275"/>
            <a:ext cx="4698125" cy="2787366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7082065" y="4133568"/>
            <a:ext cx="14048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Gráfico sobre a utilidade do aplicativo Virtual </a:t>
            </a:r>
            <a:r>
              <a:rPr lang="pt-BR" i="1" dirty="0" err="1"/>
              <a:t>Label</a:t>
            </a:r>
            <a:r>
              <a:rPr lang="pt-BR" i="1" dirty="0"/>
              <a:t> para o consumidor de acordo com os profissionais.</a:t>
            </a:r>
          </a:p>
        </p:txBody>
      </p:sp>
      <p:sp>
        <p:nvSpPr>
          <p:cNvPr id="16" name="Shape 114">
            <a:extLst>
              <a:ext uri="{FF2B5EF4-FFF2-40B4-BE49-F238E27FC236}">
                <a16:creationId xmlns:a16="http://schemas.microsoft.com/office/drawing/2014/main" id="{09ED416B-A99C-1107-1A4E-F486A7E3A0A0}"/>
              </a:ext>
            </a:extLst>
          </p:cNvPr>
          <p:cNvSpPr txBox="1"/>
          <p:nvPr/>
        </p:nvSpPr>
        <p:spPr>
          <a:xfrm>
            <a:off x="323528" y="512429"/>
            <a:ext cx="376818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00505000000020004" pitchFamily="2" charset="0"/>
                <a:ea typeface="Helvetica Neue"/>
                <a:cs typeface="Helvetica Neue"/>
                <a:sym typeface="Helvetica Neue"/>
              </a:rPr>
              <a:t>ANZEN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3200" b="1" dirty="0">
              <a:solidFill>
                <a:schemeClr val="tx1">
                  <a:lumMod val="95000"/>
                  <a:lumOff val="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5010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3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3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EEEB5634-A21A-4FCF-AE49-72B1E0869F36}"/>
              </a:ext>
            </a:extLst>
          </p:cNvPr>
          <p:cNvSpPr/>
          <p:nvPr/>
        </p:nvSpPr>
        <p:spPr>
          <a:xfrm>
            <a:off x="105492" y="-11135"/>
            <a:ext cx="9144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/>
              <a:t>Figura 6 Gráfico referente aos entrevistados q</a:t>
            </a:r>
            <a:r>
              <a:rPr lang="pt-BR" dirty="0"/>
              <a:t>2)Quais são os períodos de idade em escala alimentar?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Infância (0-1)</a:t>
            </a:r>
          </a:p>
          <a:p>
            <a:r>
              <a:rPr lang="pt-BR" dirty="0"/>
              <a:t>Criança (2-12)</a:t>
            </a:r>
          </a:p>
          <a:p>
            <a:r>
              <a:rPr lang="pt-BR" dirty="0"/>
              <a:t>Adolescente (13-18)</a:t>
            </a:r>
          </a:p>
          <a:p>
            <a:r>
              <a:rPr lang="pt-BR" dirty="0"/>
              <a:t>Adulto (19-64)</a:t>
            </a:r>
          </a:p>
          <a:p>
            <a:r>
              <a:rPr lang="pt-BR" dirty="0"/>
              <a:t>Idoso (65- até a morte)</a:t>
            </a:r>
          </a:p>
          <a:p>
            <a:r>
              <a:rPr lang="pt-BR" i="1" dirty="0" err="1"/>
              <a:t>ue</a:t>
            </a:r>
            <a:r>
              <a:rPr lang="pt-BR" i="1" dirty="0"/>
              <a:t> costumam ler os rótulos alimentícios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339293" y="1357290"/>
            <a:ext cx="1825703" cy="22717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4" name="CaixaDeTexto 2"/>
          <p:cNvSpPr txBox="1">
            <a:spLocks noChangeArrowheads="1"/>
          </p:cNvSpPr>
          <p:nvPr/>
        </p:nvSpPr>
        <p:spPr bwMode="auto">
          <a:xfrm>
            <a:off x="584626" y="1755752"/>
            <a:ext cx="1360048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7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24659" y="2749990"/>
            <a:ext cx="1686364" cy="66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2200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Pesquisa de Campo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7CB04DB-A279-4D76-9119-706F90F31016}"/>
              </a:ext>
            </a:extLst>
          </p:cNvPr>
          <p:cNvSpPr/>
          <p:nvPr/>
        </p:nvSpPr>
        <p:spPr>
          <a:xfrm>
            <a:off x="323527" y="1114846"/>
            <a:ext cx="8707931" cy="700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C6D2DFD-F284-4AF0-B239-865E6FE5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717" y="-5327"/>
            <a:ext cx="1368706" cy="104153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55" y="0"/>
            <a:ext cx="1332617" cy="1036211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2446338" y="1755752"/>
            <a:ext cx="6359134" cy="38278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2446338" y="1899975"/>
            <a:ext cx="63591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 6) Você tem alguma sugestão ou alguma informação a acrescentar a nossa pesquisa ou ao nosso aplicativo?</a:t>
            </a:r>
          </a:p>
          <a:p>
            <a:r>
              <a:rPr lang="pt-BR" dirty="0"/>
              <a:t> 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pt-BR" dirty="0"/>
              <a:t>Deveria haver uma orientação nutricional em conjunto com o uso do aplicativo, para o consumidor não achar que pode usar somente o aplicativo e excluir um acompanhamento de um especialista.</a:t>
            </a:r>
          </a:p>
          <a:p>
            <a:r>
              <a:rPr lang="pt-BR" dirty="0"/>
              <a:t> 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pt-BR" dirty="0"/>
              <a:t>Acho que ele corresponde ao esperado e ajudaria os nutricionistas a fazer uma reeducação alimentar com seus pacientes.</a:t>
            </a:r>
          </a:p>
          <a:p>
            <a:r>
              <a:rPr lang="pt-BR" dirty="0"/>
              <a:t> 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pt-BR" dirty="0"/>
              <a:t>Que o aplicativo tenha uma função de comparação de produtos, onde quando um produto não for recomendável para consumo, seja sugerido um produto similar aquele produto.</a:t>
            </a:r>
          </a:p>
          <a:p>
            <a:r>
              <a:rPr lang="pt-BR" b="1" dirty="0"/>
              <a:t> </a:t>
            </a:r>
            <a:endParaRPr lang="pt-BR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pt-BR" dirty="0"/>
              <a:t>Adicionar a função de leitura de QR </a:t>
            </a:r>
            <a:r>
              <a:rPr lang="pt-BR" dirty="0" err="1"/>
              <a:t>code</a:t>
            </a:r>
            <a:r>
              <a:rPr lang="pt-BR" dirty="0"/>
              <a:t> para tornar mais abrangente a leitura de dados dos alimentos.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323989" y="5820999"/>
            <a:ext cx="660383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i="1" dirty="0"/>
              <a:t>Resultado apresentado </a:t>
            </a:r>
          </a:p>
        </p:txBody>
      </p:sp>
      <p:sp>
        <p:nvSpPr>
          <p:cNvPr id="17" name="Shape 114">
            <a:extLst>
              <a:ext uri="{FF2B5EF4-FFF2-40B4-BE49-F238E27FC236}">
                <a16:creationId xmlns:a16="http://schemas.microsoft.com/office/drawing/2014/main" id="{67DD944F-9B2F-D469-AC86-8EFD88DA8973}"/>
              </a:ext>
            </a:extLst>
          </p:cNvPr>
          <p:cNvSpPr txBox="1"/>
          <p:nvPr/>
        </p:nvSpPr>
        <p:spPr>
          <a:xfrm>
            <a:off x="323528" y="512429"/>
            <a:ext cx="376818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00505000000020004" pitchFamily="2" charset="0"/>
                <a:ea typeface="Helvetica Neue"/>
                <a:cs typeface="Helvetica Neue"/>
                <a:sym typeface="Helvetica Neue"/>
              </a:rPr>
              <a:t>ANZEN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3200" b="1" dirty="0">
              <a:solidFill>
                <a:schemeClr val="tx1">
                  <a:lumMod val="95000"/>
                  <a:lumOff val="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1846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16" grpId="0" animBg="1"/>
      <p:bldP spid="19" grpId="0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13BD492B-5212-4F9E-90EB-80D0D90A617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39293" y="1371460"/>
            <a:ext cx="1822131" cy="22717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52187" y="1769922"/>
            <a:ext cx="1361239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8</a:t>
            </a:r>
          </a:p>
        </p:txBody>
      </p:sp>
      <p:sp>
        <p:nvSpPr>
          <p:cNvPr id="6" name="CaixaDeTexto 2"/>
          <p:cNvSpPr txBox="1">
            <a:spLocks noChangeArrowheads="1"/>
          </p:cNvSpPr>
          <p:nvPr/>
        </p:nvSpPr>
        <p:spPr bwMode="auto">
          <a:xfrm>
            <a:off x="186615" y="2815103"/>
            <a:ext cx="2110694" cy="38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2100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Resultados</a:t>
            </a:r>
          </a:p>
        </p:txBody>
      </p:sp>
      <p:sp>
        <p:nvSpPr>
          <p:cNvPr id="9" name="Retângulo 8"/>
          <p:cNvSpPr/>
          <p:nvPr/>
        </p:nvSpPr>
        <p:spPr>
          <a:xfrm>
            <a:off x="2483924" y="2743061"/>
            <a:ext cx="6697662" cy="900112"/>
          </a:xfrm>
          <a:prstGeom prst="rect">
            <a:avLst/>
          </a:prstGeom>
          <a:solidFill>
            <a:srgbClr val="E8E8E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2" name="Subtítulo 5"/>
          <p:cNvSpPr txBox="1">
            <a:spLocks/>
          </p:cNvSpPr>
          <p:nvPr/>
        </p:nvSpPr>
        <p:spPr bwMode="auto">
          <a:xfrm>
            <a:off x="2636602" y="2933521"/>
            <a:ext cx="6265971" cy="58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7747" lvl="1" indent="-177747">
              <a:lnSpc>
                <a:spcPct val="80000"/>
              </a:lnSpc>
              <a:spcAft>
                <a:spcPts val="800"/>
              </a:spcAft>
              <a:buClr>
                <a:srgbClr val="316AAF"/>
              </a:buClr>
              <a:buFont typeface="Wingdings" panose="05000000000000000000" pitchFamily="2" charset="2"/>
              <a:buChar char="§"/>
              <a:defRPr/>
            </a:pPr>
            <a:r>
              <a:rPr lang="pt-BR" altLang="pt-BR" sz="1999" dirty="0">
                <a:latin typeface="Century Gothic" panose="020B0502020202020204" pitchFamily="34" charset="0"/>
                <a:ea typeface="+mn-ea"/>
                <a:cs typeface="Tahoma" panose="020B0604030504040204" pitchFamily="34" charset="0"/>
              </a:rPr>
              <a:t>Apresentar os resultados encontrados ou esperados com esse projeto.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AC6A25F-F16B-4CDF-A5D4-0AE4EB6CFCB4}"/>
              </a:ext>
            </a:extLst>
          </p:cNvPr>
          <p:cNvSpPr/>
          <p:nvPr/>
        </p:nvSpPr>
        <p:spPr>
          <a:xfrm>
            <a:off x="323527" y="1114846"/>
            <a:ext cx="8707931" cy="700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FA9D5ADA-B369-48DD-82CE-AC4ED1AA3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149" y="-8340"/>
            <a:ext cx="1368706" cy="1041538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55" y="0"/>
            <a:ext cx="1332617" cy="1036211"/>
          </a:xfrm>
          <a:prstGeom prst="rect">
            <a:avLst/>
          </a:prstGeom>
        </p:spPr>
      </p:pic>
      <p:sp>
        <p:nvSpPr>
          <p:cNvPr id="17" name="Shape 114">
            <a:extLst>
              <a:ext uri="{FF2B5EF4-FFF2-40B4-BE49-F238E27FC236}">
                <a16:creationId xmlns:a16="http://schemas.microsoft.com/office/drawing/2014/main" id="{B637F677-6579-89C4-2695-078CA448B3A0}"/>
              </a:ext>
            </a:extLst>
          </p:cNvPr>
          <p:cNvSpPr txBox="1"/>
          <p:nvPr/>
        </p:nvSpPr>
        <p:spPr>
          <a:xfrm>
            <a:off x="323528" y="512429"/>
            <a:ext cx="376818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00505000000020004" pitchFamily="2" charset="0"/>
                <a:ea typeface="Helvetica Neue"/>
                <a:cs typeface="Helvetica Neue"/>
                <a:sym typeface="Helvetica Neue"/>
              </a:rPr>
              <a:t>ANZEN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3200" b="1" dirty="0">
              <a:solidFill>
                <a:schemeClr val="tx1">
                  <a:lumMod val="95000"/>
                  <a:lumOff val="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417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9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tângulo 114"/>
          <p:cNvSpPr/>
          <p:nvPr/>
        </p:nvSpPr>
        <p:spPr>
          <a:xfrm>
            <a:off x="7278428" y="2308007"/>
            <a:ext cx="1866819" cy="2270343"/>
          </a:xfrm>
          <a:prstGeom prst="rect">
            <a:avLst/>
          </a:prstGeom>
          <a:solidFill>
            <a:srgbClr val="278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19" name="Retângulo 118"/>
          <p:cNvSpPr/>
          <p:nvPr/>
        </p:nvSpPr>
        <p:spPr>
          <a:xfrm>
            <a:off x="1246" y="2308008"/>
            <a:ext cx="1822131" cy="22717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29" name="Retângulo 128"/>
          <p:cNvSpPr/>
          <p:nvPr/>
        </p:nvSpPr>
        <p:spPr>
          <a:xfrm>
            <a:off x="1814756" y="2303246"/>
            <a:ext cx="1823322" cy="22764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33" name="Retângulo 132"/>
          <p:cNvSpPr/>
          <p:nvPr/>
        </p:nvSpPr>
        <p:spPr>
          <a:xfrm>
            <a:off x="5453970" y="2307322"/>
            <a:ext cx="1825703" cy="2271713"/>
          </a:xfrm>
          <a:prstGeom prst="rect">
            <a:avLst/>
          </a:prstGeom>
          <a:solidFill>
            <a:srgbClr val="31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34" name="Retângulo 133"/>
          <p:cNvSpPr/>
          <p:nvPr/>
        </p:nvSpPr>
        <p:spPr>
          <a:xfrm>
            <a:off x="3638078" y="2308008"/>
            <a:ext cx="1823322" cy="2270343"/>
          </a:xfrm>
          <a:prstGeom prst="rect">
            <a:avLst/>
          </a:prstGeom>
          <a:solidFill>
            <a:srgbClr val="FDD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5" name="CaixaDeTexto 2"/>
          <p:cNvSpPr txBox="1">
            <a:spLocks noChangeArrowheads="1"/>
          </p:cNvSpPr>
          <p:nvPr/>
        </p:nvSpPr>
        <p:spPr bwMode="auto">
          <a:xfrm>
            <a:off x="211887" y="2706470"/>
            <a:ext cx="1361239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1</a:t>
            </a:r>
          </a:p>
        </p:txBody>
      </p:sp>
      <p:sp>
        <p:nvSpPr>
          <p:cNvPr id="96" name="CaixaDeTexto 2"/>
          <p:cNvSpPr txBox="1">
            <a:spLocks noChangeArrowheads="1"/>
          </p:cNvSpPr>
          <p:nvPr/>
        </p:nvSpPr>
        <p:spPr bwMode="auto">
          <a:xfrm>
            <a:off x="1246" y="3879955"/>
            <a:ext cx="1744253" cy="30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16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Apresentação</a:t>
            </a:r>
          </a:p>
        </p:txBody>
      </p:sp>
      <p:sp>
        <p:nvSpPr>
          <p:cNvPr id="97" name="CaixaDeTexto 2"/>
          <p:cNvSpPr txBox="1">
            <a:spLocks noChangeArrowheads="1"/>
          </p:cNvSpPr>
          <p:nvPr/>
        </p:nvSpPr>
        <p:spPr bwMode="auto">
          <a:xfrm>
            <a:off x="2025397" y="2719170"/>
            <a:ext cx="136123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2</a:t>
            </a:r>
          </a:p>
        </p:txBody>
      </p:sp>
      <p:sp>
        <p:nvSpPr>
          <p:cNvPr id="98" name="CaixaDeTexto 2"/>
          <p:cNvSpPr txBox="1">
            <a:spLocks noChangeArrowheads="1"/>
          </p:cNvSpPr>
          <p:nvPr/>
        </p:nvSpPr>
        <p:spPr bwMode="auto">
          <a:xfrm>
            <a:off x="3750734" y="3903348"/>
            <a:ext cx="168755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20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Objetivo</a:t>
            </a:r>
          </a:p>
        </p:txBody>
      </p:sp>
      <p:sp>
        <p:nvSpPr>
          <p:cNvPr id="99" name="CaixaDeTexto 2"/>
          <p:cNvSpPr txBox="1">
            <a:spLocks noChangeArrowheads="1"/>
          </p:cNvSpPr>
          <p:nvPr/>
        </p:nvSpPr>
        <p:spPr bwMode="auto">
          <a:xfrm>
            <a:off x="5681284" y="2705784"/>
            <a:ext cx="1360048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4</a:t>
            </a:r>
          </a:p>
        </p:txBody>
      </p:sp>
      <p:sp>
        <p:nvSpPr>
          <p:cNvPr id="100" name="CaixaDeTexto 2"/>
          <p:cNvSpPr txBox="1">
            <a:spLocks noChangeArrowheads="1"/>
          </p:cNvSpPr>
          <p:nvPr/>
        </p:nvSpPr>
        <p:spPr bwMode="auto">
          <a:xfrm>
            <a:off x="144988" y="5959197"/>
            <a:ext cx="168636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20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Explicação</a:t>
            </a:r>
            <a:endParaRPr lang="pt-PT" altLang="pt-PT" sz="2200" b="1" dirty="0">
              <a:solidFill>
                <a:schemeClr val="bg1"/>
              </a:solidFill>
              <a:latin typeface="Century Gothic" pitchFamily="34" charset="0"/>
              <a:ea typeface="Dotum" pitchFamily="34" charset="-127"/>
              <a:cs typeface="Verdana" pitchFamily="34" charset="0"/>
            </a:endParaRPr>
          </a:p>
        </p:txBody>
      </p:sp>
      <p:sp>
        <p:nvSpPr>
          <p:cNvPr id="103" name="CaixaDeTexto 2"/>
          <p:cNvSpPr txBox="1">
            <a:spLocks noChangeArrowheads="1"/>
          </p:cNvSpPr>
          <p:nvPr/>
        </p:nvSpPr>
        <p:spPr bwMode="auto">
          <a:xfrm>
            <a:off x="1952374" y="6091022"/>
            <a:ext cx="1360048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7</a:t>
            </a:r>
          </a:p>
        </p:txBody>
      </p:sp>
      <p:sp>
        <p:nvSpPr>
          <p:cNvPr id="105" name="CaixaDeTexto 2"/>
          <p:cNvSpPr txBox="1">
            <a:spLocks noChangeArrowheads="1"/>
          </p:cNvSpPr>
          <p:nvPr/>
        </p:nvSpPr>
        <p:spPr bwMode="auto">
          <a:xfrm>
            <a:off x="3853482" y="2709863"/>
            <a:ext cx="136004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3</a:t>
            </a:r>
          </a:p>
        </p:txBody>
      </p:sp>
      <p:sp>
        <p:nvSpPr>
          <p:cNvPr id="106" name="CaixaDeTexto 2"/>
          <p:cNvSpPr txBox="1">
            <a:spLocks noChangeArrowheads="1"/>
          </p:cNvSpPr>
          <p:nvPr/>
        </p:nvSpPr>
        <p:spPr bwMode="auto">
          <a:xfrm>
            <a:off x="1793534" y="3732593"/>
            <a:ext cx="190028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20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Situação Problema</a:t>
            </a:r>
            <a:endParaRPr lang="pt-PT" altLang="pt-PT" sz="2200" b="1" dirty="0">
              <a:solidFill>
                <a:schemeClr val="bg1"/>
              </a:solidFill>
              <a:latin typeface="Century Gothic" pitchFamily="34" charset="0"/>
              <a:ea typeface="Dotum" pitchFamily="34" charset="-127"/>
              <a:cs typeface="Verdana" pitchFamily="34" charset="0"/>
            </a:endParaRPr>
          </a:p>
        </p:txBody>
      </p:sp>
      <p:sp>
        <p:nvSpPr>
          <p:cNvPr id="107" name="CaixaDeTexto 2"/>
          <p:cNvSpPr txBox="1">
            <a:spLocks noChangeArrowheads="1"/>
          </p:cNvSpPr>
          <p:nvPr/>
        </p:nvSpPr>
        <p:spPr bwMode="auto">
          <a:xfrm>
            <a:off x="109997" y="6127066"/>
            <a:ext cx="136004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6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0" y="4586288"/>
            <a:ext cx="1822131" cy="2271713"/>
          </a:xfrm>
          <a:prstGeom prst="rect">
            <a:avLst/>
          </a:prstGeom>
          <a:solidFill>
            <a:srgbClr val="5DC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/>
          </a:p>
        </p:txBody>
      </p:sp>
      <p:sp>
        <p:nvSpPr>
          <p:cNvPr id="31" name="Retângulo 30"/>
          <p:cNvSpPr/>
          <p:nvPr/>
        </p:nvSpPr>
        <p:spPr>
          <a:xfrm>
            <a:off x="1822130" y="4587659"/>
            <a:ext cx="1823322" cy="22703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2" name="Retângulo 31"/>
          <p:cNvSpPr/>
          <p:nvPr/>
        </p:nvSpPr>
        <p:spPr>
          <a:xfrm>
            <a:off x="5452723" y="4586972"/>
            <a:ext cx="1825703" cy="227171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3" name="Retângulo 32"/>
          <p:cNvSpPr/>
          <p:nvPr/>
        </p:nvSpPr>
        <p:spPr>
          <a:xfrm>
            <a:off x="3636831" y="4586288"/>
            <a:ext cx="1823322" cy="22717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4" name="CaixaDeTexto 2"/>
          <p:cNvSpPr txBox="1">
            <a:spLocks noChangeArrowheads="1"/>
          </p:cNvSpPr>
          <p:nvPr/>
        </p:nvSpPr>
        <p:spPr bwMode="auto">
          <a:xfrm>
            <a:off x="7531217" y="2793132"/>
            <a:ext cx="1361239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5</a:t>
            </a:r>
          </a:p>
        </p:txBody>
      </p:sp>
      <p:sp>
        <p:nvSpPr>
          <p:cNvPr id="35" name="CaixaDeTexto 2"/>
          <p:cNvSpPr txBox="1">
            <a:spLocks noChangeArrowheads="1"/>
          </p:cNvSpPr>
          <p:nvPr/>
        </p:nvSpPr>
        <p:spPr bwMode="auto">
          <a:xfrm>
            <a:off x="1719984" y="5960567"/>
            <a:ext cx="1866819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18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Apresentação do sistema</a:t>
            </a:r>
          </a:p>
        </p:txBody>
      </p:sp>
      <p:sp>
        <p:nvSpPr>
          <p:cNvPr id="36" name="CaixaDeTexto 2"/>
          <p:cNvSpPr txBox="1">
            <a:spLocks noChangeArrowheads="1"/>
          </p:cNvSpPr>
          <p:nvPr/>
        </p:nvSpPr>
        <p:spPr bwMode="auto">
          <a:xfrm>
            <a:off x="236469" y="4998820"/>
            <a:ext cx="136123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6</a:t>
            </a:r>
          </a:p>
        </p:txBody>
      </p:sp>
      <p:sp>
        <p:nvSpPr>
          <p:cNvPr id="37" name="CaixaDeTexto 2"/>
          <p:cNvSpPr txBox="1">
            <a:spLocks noChangeArrowheads="1"/>
          </p:cNvSpPr>
          <p:nvPr/>
        </p:nvSpPr>
        <p:spPr bwMode="auto">
          <a:xfrm>
            <a:off x="5344151" y="3896781"/>
            <a:ext cx="208664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20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Metodologia</a:t>
            </a:r>
            <a:endParaRPr lang="pt-PT" altLang="pt-PT" sz="2400" b="1" dirty="0">
              <a:solidFill>
                <a:schemeClr val="bg1"/>
              </a:solidFill>
              <a:latin typeface="Century Gothic" pitchFamily="34" charset="0"/>
              <a:ea typeface="Dotum" pitchFamily="34" charset="-127"/>
              <a:cs typeface="Verdana" pitchFamily="34" charset="0"/>
            </a:endParaRPr>
          </a:p>
        </p:txBody>
      </p:sp>
      <p:sp>
        <p:nvSpPr>
          <p:cNvPr id="38" name="CaixaDeTexto 2"/>
          <p:cNvSpPr txBox="1">
            <a:spLocks noChangeArrowheads="1"/>
          </p:cNvSpPr>
          <p:nvPr/>
        </p:nvSpPr>
        <p:spPr bwMode="auto">
          <a:xfrm>
            <a:off x="3892356" y="4985434"/>
            <a:ext cx="1360048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8</a:t>
            </a:r>
          </a:p>
        </p:txBody>
      </p:sp>
      <p:sp>
        <p:nvSpPr>
          <p:cNvPr id="39" name="CaixaDeTexto 2"/>
          <p:cNvSpPr txBox="1">
            <a:spLocks noChangeArrowheads="1"/>
          </p:cNvSpPr>
          <p:nvPr/>
        </p:nvSpPr>
        <p:spPr bwMode="auto">
          <a:xfrm>
            <a:off x="3541389" y="6009800"/>
            <a:ext cx="1986482" cy="32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18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Resultados</a:t>
            </a:r>
            <a:endParaRPr lang="pt-PT" altLang="pt-PT" sz="2400" b="1" dirty="0">
              <a:solidFill>
                <a:schemeClr val="bg1"/>
              </a:solidFill>
              <a:latin typeface="Century Gothic" pitchFamily="34" charset="0"/>
              <a:ea typeface="Dotum" pitchFamily="34" charset="-127"/>
              <a:cs typeface="Verdana" pitchFamily="34" charset="0"/>
            </a:endParaRPr>
          </a:p>
        </p:txBody>
      </p:sp>
      <p:sp>
        <p:nvSpPr>
          <p:cNvPr id="40" name="CaixaDeTexto 2"/>
          <p:cNvSpPr txBox="1">
            <a:spLocks noChangeArrowheads="1"/>
          </p:cNvSpPr>
          <p:nvPr/>
        </p:nvSpPr>
        <p:spPr bwMode="auto">
          <a:xfrm>
            <a:off x="2022449" y="4998820"/>
            <a:ext cx="136004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7</a:t>
            </a:r>
          </a:p>
        </p:txBody>
      </p:sp>
      <p:sp>
        <p:nvSpPr>
          <p:cNvPr id="41" name="CaixaDeTexto 2"/>
          <p:cNvSpPr txBox="1">
            <a:spLocks noChangeArrowheads="1"/>
          </p:cNvSpPr>
          <p:nvPr/>
        </p:nvSpPr>
        <p:spPr bwMode="auto">
          <a:xfrm>
            <a:off x="7213799" y="3851498"/>
            <a:ext cx="199220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20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Pesquisa de campo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7277181" y="4587657"/>
            <a:ext cx="1866819" cy="22703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43" name="CaixaDeTexto 2"/>
          <p:cNvSpPr txBox="1">
            <a:spLocks noChangeArrowheads="1"/>
          </p:cNvSpPr>
          <p:nvPr/>
        </p:nvSpPr>
        <p:spPr bwMode="auto">
          <a:xfrm>
            <a:off x="5699981" y="4987359"/>
            <a:ext cx="1360048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9</a:t>
            </a:r>
          </a:p>
        </p:txBody>
      </p:sp>
      <p:sp>
        <p:nvSpPr>
          <p:cNvPr id="44" name="CaixaDeTexto 2"/>
          <p:cNvSpPr txBox="1">
            <a:spLocks noChangeArrowheads="1"/>
          </p:cNvSpPr>
          <p:nvPr/>
        </p:nvSpPr>
        <p:spPr bwMode="auto">
          <a:xfrm>
            <a:off x="5379162" y="6048146"/>
            <a:ext cx="1986482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18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Considereções Finais</a:t>
            </a:r>
          </a:p>
        </p:txBody>
      </p:sp>
      <p:sp>
        <p:nvSpPr>
          <p:cNvPr id="45" name="CaixaDeTexto 2"/>
          <p:cNvSpPr txBox="1">
            <a:spLocks noChangeArrowheads="1"/>
          </p:cNvSpPr>
          <p:nvPr/>
        </p:nvSpPr>
        <p:spPr bwMode="auto">
          <a:xfrm>
            <a:off x="7529879" y="4991438"/>
            <a:ext cx="136004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10</a:t>
            </a:r>
          </a:p>
        </p:txBody>
      </p:sp>
      <p:sp>
        <p:nvSpPr>
          <p:cNvPr id="46" name="CaixaDeTexto 2"/>
          <p:cNvSpPr txBox="1">
            <a:spLocks noChangeArrowheads="1"/>
          </p:cNvSpPr>
          <p:nvPr/>
        </p:nvSpPr>
        <p:spPr bwMode="auto">
          <a:xfrm>
            <a:off x="7224826" y="6048655"/>
            <a:ext cx="1992208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18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Referências Bibliográficas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0" y="0"/>
            <a:ext cx="9144000" cy="2307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48" name="CaixaDeTexto 2"/>
          <p:cNvSpPr txBox="1">
            <a:spLocks noChangeArrowheads="1"/>
          </p:cNvSpPr>
          <p:nvPr/>
        </p:nvSpPr>
        <p:spPr bwMode="auto">
          <a:xfrm>
            <a:off x="497714" y="744841"/>
            <a:ext cx="8137003" cy="95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ROTEIRO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497714" y="255775"/>
            <a:ext cx="8137003" cy="1851949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 sz="1600"/>
          </a:p>
        </p:txBody>
      </p:sp>
      <p:sp>
        <p:nvSpPr>
          <p:cNvPr id="50" name="CaixaDeTexto 2"/>
          <p:cNvSpPr txBox="1">
            <a:spLocks noChangeArrowheads="1"/>
          </p:cNvSpPr>
          <p:nvPr/>
        </p:nvSpPr>
        <p:spPr bwMode="auto">
          <a:xfrm>
            <a:off x="-88080" y="6007073"/>
            <a:ext cx="1866819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18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Referencial Teórico</a:t>
            </a:r>
          </a:p>
        </p:txBody>
      </p:sp>
    </p:spTree>
    <p:extLst>
      <p:ext uri="{BB962C8B-B14F-4D97-AF65-F5344CB8AC3E}">
        <p14:creationId xmlns:p14="http://schemas.microsoft.com/office/powerpoint/2010/main" val="1673848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300"/>
                            </p:stCondLst>
                            <p:childTnLst>
                              <p:par>
                                <p:cTn id="5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7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7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7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200"/>
                            </p:stCondLst>
                            <p:childTnLst>
                              <p:par>
                                <p:cTn id="1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9" grpId="0" animBg="1"/>
      <p:bldP spid="129" grpId="0" animBg="1"/>
      <p:bldP spid="133" grpId="0" animBg="1"/>
      <p:bldP spid="134" grpId="0" animBg="1"/>
      <p:bldP spid="95" grpId="0"/>
      <p:bldP spid="96" grpId="0"/>
      <p:bldP spid="97" grpId="0"/>
      <p:bldP spid="98" grpId="0"/>
      <p:bldP spid="99" grpId="0"/>
      <p:bldP spid="100" grpId="0"/>
      <p:bldP spid="103" grpId="0"/>
      <p:bldP spid="105" grpId="0"/>
      <p:bldP spid="106" grpId="0"/>
      <p:bldP spid="107" grpId="0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3" grpId="0"/>
      <p:bldP spid="44" grpId="0"/>
      <p:bldP spid="45" grpId="0"/>
      <p:bldP spid="46" grpId="0"/>
      <p:bldP spid="47" grpId="0" animBg="1"/>
      <p:bldP spid="48" grpId="0"/>
      <p:bldP spid="49" grpId="0" animBg="1"/>
      <p:bldP spid="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2307820B-E8A8-4E2C-8174-86A1DC0DBB2D}"/>
              </a:ext>
            </a:extLst>
          </p:cNvPr>
          <p:cNvSpPr/>
          <p:nvPr/>
        </p:nvSpPr>
        <p:spPr>
          <a:xfrm>
            <a:off x="0" y="-7883"/>
            <a:ext cx="9144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Com este trabalho, conseguimos levar um melhor entendimento aos consumidores a respeito dos alimentos que estão consumindo, dentre esses consumidores, tivemos uma maior preocupação com os alérgicos, intolerantes e pessoas que contém algum tipo de restrição alimentar. E com isso consideramos que este trabalho venha a fazer jus aos seus propósitos, passando a atender as dificuldades existentes na vida dos consumidores, que por sua maioria, compartilham de complicações na hora de realizar a leitura e compreensão dos rótulos de produtos alimentícios. Esperamos por fim, que este trabalho venha a ajudar a resolver os problemas em pauta da ANVISA referente às questões da reformulação dos rótulos.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339293" y="1371460"/>
            <a:ext cx="1822131" cy="227171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52187" y="1769922"/>
            <a:ext cx="1361239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9</a:t>
            </a:r>
          </a:p>
        </p:txBody>
      </p:sp>
      <p:sp>
        <p:nvSpPr>
          <p:cNvPr id="6" name="CaixaDeTexto 2"/>
          <p:cNvSpPr txBox="1">
            <a:spLocks noChangeArrowheads="1"/>
          </p:cNvSpPr>
          <p:nvPr/>
        </p:nvSpPr>
        <p:spPr bwMode="auto">
          <a:xfrm>
            <a:off x="118355" y="2685280"/>
            <a:ext cx="2228901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1800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Considerações Finais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538748" y="1371460"/>
            <a:ext cx="6605252" cy="1877051"/>
          </a:xfrm>
          <a:prstGeom prst="rect">
            <a:avLst/>
          </a:prstGeom>
          <a:solidFill>
            <a:srgbClr val="E8E8E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01AE645-B7D1-4D9B-8178-053339631465}"/>
              </a:ext>
            </a:extLst>
          </p:cNvPr>
          <p:cNvSpPr/>
          <p:nvPr/>
        </p:nvSpPr>
        <p:spPr>
          <a:xfrm>
            <a:off x="323527" y="1114846"/>
            <a:ext cx="8707931" cy="700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B33A8D37-1449-4A27-9D35-2B92E4F25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025" y="-5327"/>
            <a:ext cx="1368706" cy="104153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55" y="0"/>
            <a:ext cx="1332617" cy="1036211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2557879" y="3446281"/>
            <a:ext cx="6605252" cy="1766552"/>
          </a:xfrm>
          <a:prstGeom prst="rect">
            <a:avLst/>
          </a:prstGeom>
          <a:solidFill>
            <a:srgbClr val="E8E8E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8" name="Retângulo 17"/>
          <p:cNvSpPr/>
          <p:nvPr/>
        </p:nvSpPr>
        <p:spPr>
          <a:xfrm>
            <a:off x="2539501" y="5402318"/>
            <a:ext cx="6605252" cy="1455682"/>
          </a:xfrm>
          <a:prstGeom prst="rect">
            <a:avLst/>
          </a:prstGeom>
          <a:solidFill>
            <a:srgbClr val="E8E8E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9" name="Subtítulo 5"/>
          <p:cNvSpPr txBox="1">
            <a:spLocks/>
          </p:cNvSpPr>
          <p:nvPr/>
        </p:nvSpPr>
        <p:spPr bwMode="auto">
          <a:xfrm>
            <a:off x="2670894" y="1430828"/>
            <a:ext cx="626597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lvl="1" indent="-342900" algn="just">
              <a:lnSpc>
                <a:spcPct val="80000"/>
              </a:lnSpc>
              <a:spcAft>
                <a:spcPts val="800"/>
              </a:spcAft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pt-BR" sz="2000" dirty="0"/>
              <a:t>E com isso consideramos que este trabalho venha a fazer jus aos seus propósitos, passando a atender as dificuldades existentes na vida dos consumidores, que por sua maioria, compartilham de complicações na hora de realizar a leitura e compreensão dos rótulos de produtos alimentícios. </a:t>
            </a:r>
          </a:p>
        </p:txBody>
      </p:sp>
      <p:sp>
        <p:nvSpPr>
          <p:cNvPr id="21" name="Subtítulo 5"/>
          <p:cNvSpPr txBox="1">
            <a:spLocks/>
          </p:cNvSpPr>
          <p:nvPr/>
        </p:nvSpPr>
        <p:spPr bwMode="auto">
          <a:xfrm>
            <a:off x="2727520" y="5591550"/>
            <a:ext cx="626597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lvl="1" indent="-342900" algn="just">
              <a:lnSpc>
                <a:spcPct val="80000"/>
              </a:lnSpc>
              <a:spcAft>
                <a:spcPts val="800"/>
              </a:spcAft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pt-BR" sz="2000" dirty="0"/>
              <a:t>Esperamos por fim, que este trabalho venha a ajudar a resolver os problemas em pauta da ANVISA referente às questões da reformulação dos rótulos. </a:t>
            </a:r>
          </a:p>
        </p:txBody>
      </p:sp>
      <p:sp>
        <p:nvSpPr>
          <p:cNvPr id="12" name="Subtítulo 5"/>
          <p:cNvSpPr txBox="1">
            <a:spLocks/>
          </p:cNvSpPr>
          <p:nvPr/>
        </p:nvSpPr>
        <p:spPr bwMode="auto">
          <a:xfrm>
            <a:off x="2670893" y="3544727"/>
            <a:ext cx="626597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lvl="1" indent="-342900" algn="just">
              <a:lnSpc>
                <a:spcPct val="80000"/>
              </a:lnSpc>
              <a:spcAft>
                <a:spcPts val="800"/>
              </a:spcAft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pt-BR" sz="2000" dirty="0"/>
              <a:t>Com este trabalho, conseguimos levar um melhor entendimento aos consumidores a respeito dos alimentos que estão consumindo, dentre esses consumidores, tivemos uma maior preocupação com as pessoas que contém algum tipo de restrição alimentar. </a:t>
            </a:r>
          </a:p>
        </p:txBody>
      </p:sp>
      <p:sp>
        <p:nvSpPr>
          <p:cNvPr id="22" name="Shape 114">
            <a:extLst>
              <a:ext uri="{FF2B5EF4-FFF2-40B4-BE49-F238E27FC236}">
                <a16:creationId xmlns:a16="http://schemas.microsoft.com/office/drawing/2014/main" id="{1520081B-6E96-AF63-386B-A088EC5C65F4}"/>
              </a:ext>
            </a:extLst>
          </p:cNvPr>
          <p:cNvSpPr txBox="1"/>
          <p:nvPr/>
        </p:nvSpPr>
        <p:spPr>
          <a:xfrm>
            <a:off x="323528" y="512429"/>
            <a:ext cx="376818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00505000000020004" pitchFamily="2" charset="0"/>
                <a:ea typeface="Helvetica Neue"/>
                <a:cs typeface="Helvetica Neue"/>
                <a:sym typeface="Helvetica Neue"/>
              </a:rPr>
              <a:t>ANZEN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3200" b="1" dirty="0">
              <a:solidFill>
                <a:schemeClr val="tx1">
                  <a:lumMod val="95000"/>
                  <a:lumOff val="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892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10" grpId="0" animBg="1"/>
      <p:bldP spid="17" grpId="0" animBg="1"/>
      <p:bldP spid="18" grpId="0" animBg="1"/>
      <p:bldP spid="19" grpId="0"/>
      <p:bldP spid="2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E8C6711B-9ADD-49A1-AA97-FEA4FF8BC3C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39293" y="1371460"/>
            <a:ext cx="1822131" cy="22717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52187" y="1769922"/>
            <a:ext cx="1361239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10</a:t>
            </a:r>
          </a:p>
        </p:txBody>
      </p:sp>
      <p:sp>
        <p:nvSpPr>
          <p:cNvPr id="6" name="CaixaDeTexto 2"/>
          <p:cNvSpPr txBox="1">
            <a:spLocks noChangeArrowheads="1"/>
          </p:cNvSpPr>
          <p:nvPr/>
        </p:nvSpPr>
        <p:spPr bwMode="auto">
          <a:xfrm>
            <a:off x="220386" y="2690343"/>
            <a:ext cx="2110694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2100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Referências Bibliográficas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AC678C1-DF63-43A8-9FF6-92BC6F167864}"/>
              </a:ext>
            </a:extLst>
          </p:cNvPr>
          <p:cNvSpPr/>
          <p:nvPr/>
        </p:nvSpPr>
        <p:spPr>
          <a:xfrm>
            <a:off x="2500717" y="2743060"/>
            <a:ext cx="6697662" cy="900113"/>
          </a:xfrm>
          <a:prstGeom prst="rect">
            <a:avLst/>
          </a:prstGeom>
          <a:solidFill>
            <a:srgbClr val="E8E8E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3" name="Subtítulo 5">
            <a:extLst>
              <a:ext uri="{FF2B5EF4-FFF2-40B4-BE49-F238E27FC236}">
                <a16:creationId xmlns:a16="http://schemas.microsoft.com/office/drawing/2014/main" id="{E2B451B6-3B78-4067-A5A1-DCD15F1F887A}"/>
              </a:ext>
            </a:extLst>
          </p:cNvPr>
          <p:cNvSpPr txBox="1">
            <a:spLocks/>
          </p:cNvSpPr>
          <p:nvPr/>
        </p:nvSpPr>
        <p:spPr bwMode="auto">
          <a:xfrm>
            <a:off x="2765487" y="3090574"/>
            <a:ext cx="6265971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7747" lvl="1" indent="-177747">
              <a:lnSpc>
                <a:spcPct val="80000"/>
              </a:lnSpc>
              <a:spcAft>
                <a:spcPts val="800"/>
              </a:spcAft>
              <a:buClr>
                <a:srgbClr val="316AAF"/>
              </a:buClr>
              <a:buFont typeface="Wingdings" panose="05000000000000000000" pitchFamily="2" charset="2"/>
              <a:buChar char="§"/>
              <a:defRPr/>
            </a:pPr>
            <a:r>
              <a:rPr lang="pt-BR" altLang="pt-BR" sz="1999" dirty="0">
                <a:latin typeface="Century Gothic" panose="020B0502020202020204" pitchFamily="34" charset="0"/>
                <a:ea typeface="+mn-ea"/>
                <a:cs typeface="Tahoma" panose="020B0604030504040204" pitchFamily="34" charset="0"/>
              </a:rPr>
              <a:t>Colocar as referências bibliográficas.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7C4AC6A-CC8E-4F3D-A80C-C1FEC7FEB489}"/>
              </a:ext>
            </a:extLst>
          </p:cNvPr>
          <p:cNvSpPr/>
          <p:nvPr/>
        </p:nvSpPr>
        <p:spPr>
          <a:xfrm>
            <a:off x="323527" y="1114846"/>
            <a:ext cx="8707931" cy="700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5AC0D91F-1DA0-444F-B773-9B4EAC53A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980" y="-9858"/>
            <a:ext cx="1368706" cy="104153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55" y="-15766"/>
            <a:ext cx="1332617" cy="1036211"/>
          </a:xfrm>
          <a:prstGeom prst="rect">
            <a:avLst/>
          </a:prstGeom>
        </p:spPr>
      </p:pic>
      <p:sp>
        <p:nvSpPr>
          <p:cNvPr id="12" name="Shape 114">
            <a:extLst>
              <a:ext uri="{FF2B5EF4-FFF2-40B4-BE49-F238E27FC236}">
                <a16:creationId xmlns:a16="http://schemas.microsoft.com/office/drawing/2014/main" id="{359596A5-BF28-FE9F-BAE2-83F65E1349B5}"/>
              </a:ext>
            </a:extLst>
          </p:cNvPr>
          <p:cNvSpPr txBox="1"/>
          <p:nvPr/>
        </p:nvSpPr>
        <p:spPr>
          <a:xfrm>
            <a:off x="323528" y="512429"/>
            <a:ext cx="376818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00505000000020004" pitchFamily="2" charset="0"/>
                <a:ea typeface="Helvetica Neue"/>
                <a:cs typeface="Helvetica Neue"/>
                <a:sym typeface="Helvetica Neue"/>
              </a:rPr>
              <a:t>ANZEN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3200" b="1" dirty="0">
              <a:solidFill>
                <a:schemeClr val="tx1">
                  <a:lumMod val="95000"/>
                  <a:lumOff val="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7151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11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6FB3B7-14B0-45A0-96FD-4FEBF8CD575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hape 114"/>
          <p:cNvSpPr txBox="1"/>
          <p:nvPr/>
        </p:nvSpPr>
        <p:spPr>
          <a:xfrm>
            <a:off x="323528" y="512429"/>
            <a:ext cx="376818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00505000000020004" pitchFamily="2" charset="0"/>
                <a:ea typeface="Helvetica Neue"/>
                <a:cs typeface="Helvetica Neue"/>
                <a:sym typeface="Helvetica Neue"/>
              </a:rPr>
              <a:t>ANZEN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3200" b="1" dirty="0">
              <a:solidFill>
                <a:schemeClr val="tx1">
                  <a:lumMod val="95000"/>
                  <a:lumOff val="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3527" y="1352735"/>
            <a:ext cx="1822131" cy="22717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/>
          </a:p>
        </p:txBody>
      </p:sp>
      <p:sp>
        <p:nvSpPr>
          <p:cNvPr id="6" name="CaixaDeTexto 2"/>
          <p:cNvSpPr txBox="1">
            <a:spLocks noChangeArrowheads="1"/>
          </p:cNvSpPr>
          <p:nvPr/>
        </p:nvSpPr>
        <p:spPr bwMode="auto">
          <a:xfrm>
            <a:off x="552187" y="1751197"/>
            <a:ext cx="1361239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1</a:t>
            </a:r>
          </a:p>
        </p:txBody>
      </p:sp>
      <p:sp>
        <p:nvSpPr>
          <p:cNvPr id="7" name="CaixaDeTexto 2"/>
          <p:cNvSpPr txBox="1">
            <a:spLocks noChangeArrowheads="1"/>
          </p:cNvSpPr>
          <p:nvPr/>
        </p:nvSpPr>
        <p:spPr bwMode="auto">
          <a:xfrm>
            <a:off x="323528" y="2885441"/>
            <a:ext cx="1762271" cy="38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2200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Introdução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446338" y="1446547"/>
            <a:ext cx="6697662" cy="900112"/>
          </a:xfrm>
          <a:prstGeom prst="rect">
            <a:avLst/>
          </a:prstGeom>
          <a:solidFill>
            <a:srgbClr val="E8E8E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" name="Retângulo 8"/>
          <p:cNvSpPr/>
          <p:nvPr/>
        </p:nvSpPr>
        <p:spPr>
          <a:xfrm>
            <a:off x="2446338" y="2682149"/>
            <a:ext cx="6697662" cy="746851"/>
          </a:xfrm>
          <a:prstGeom prst="rect">
            <a:avLst/>
          </a:prstGeom>
          <a:solidFill>
            <a:srgbClr val="E8E8E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2BE7580-142C-426F-8A97-EDBC551D3BEA}"/>
              </a:ext>
            </a:extLst>
          </p:cNvPr>
          <p:cNvSpPr/>
          <p:nvPr/>
        </p:nvSpPr>
        <p:spPr>
          <a:xfrm>
            <a:off x="323527" y="1114846"/>
            <a:ext cx="8707931" cy="700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8C64417-ED75-4F41-B0BB-40A87B758CB6}"/>
              </a:ext>
            </a:extLst>
          </p:cNvPr>
          <p:cNvSpPr/>
          <p:nvPr/>
        </p:nvSpPr>
        <p:spPr>
          <a:xfrm>
            <a:off x="2473218" y="3769014"/>
            <a:ext cx="6697662" cy="1193596"/>
          </a:xfrm>
          <a:prstGeom prst="rect">
            <a:avLst/>
          </a:prstGeom>
          <a:solidFill>
            <a:srgbClr val="E8E8E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 dirty="0"/>
          </a:p>
        </p:txBody>
      </p:sp>
      <p:sp>
        <p:nvSpPr>
          <p:cNvPr id="11" name="Subtítulo 5"/>
          <p:cNvSpPr txBox="1">
            <a:spLocks/>
          </p:cNvSpPr>
          <p:nvPr/>
        </p:nvSpPr>
        <p:spPr bwMode="auto">
          <a:xfrm>
            <a:off x="2659724" y="1750513"/>
            <a:ext cx="6160481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pt-BR" sz="1999" dirty="0">
                <a:latin typeface="+mn-lt"/>
                <a:ea typeface="+mn-ea"/>
                <a:cs typeface="Tahoma" panose="020B0604030504040204" pitchFamily="34" charset="0"/>
              </a:rPr>
              <a:t>Centro Paula Souza - </a:t>
            </a:r>
            <a:r>
              <a:rPr lang="pt-BR" sz="1999" dirty="0" err="1">
                <a:latin typeface="+mn-lt"/>
                <a:ea typeface="+mn-ea"/>
                <a:cs typeface="Tahoma" panose="020B0604030504040204" pitchFamily="34" charset="0"/>
              </a:rPr>
              <a:t>Etec</a:t>
            </a:r>
            <a:r>
              <a:rPr lang="pt-BR" sz="1999" dirty="0">
                <a:latin typeface="+mn-lt"/>
                <a:ea typeface="+mn-ea"/>
                <a:cs typeface="Tahoma" panose="020B0604030504040204" pitchFamily="34" charset="0"/>
              </a:rPr>
              <a:t> de Hortolândia</a:t>
            </a:r>
          </a:p>
        </p:txBody>
      </p:sp>
      <p:sp>
        <p:nvSpPr>
          <p:cNvPr id="12" name="Subtítulo 5"/>
          <p:cNvSpPr txBox="1">
            <a:spLocks/>
          </p:cNvSpPr>
          <p:nvPr/>
        </p:nvSpPr>
        <p:spPr bwMode="auto">
          <a:xfrm>
            <a:off x="2659723" y="2969272"/>
            <a:ext cx="6160481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80000"/>
              </a:lnSpc>
              <a:spcAft>
                <a:spcPts val="800"/>
              </a:spcAft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pt-BR" sz="1999" dirty="0">
                <a:latin typeface="+mn-lt"/>
                <a:cs typeface="Tahoma" panose="020B0604030504040204" pitchFamily="34" charset="0"/>
              </a:rPr>
              <a:t>Virtual </a:t>
            </a:r>
            <a:r>
              <a:rPr lang="pt-BR" sz="1999" dirty="0" err="1">
                <a:latin typeface="+mn-lt"/>
                <a:cs typeface="Tahoma" panose="020B0604030504040204" pitchFamily="34" charset="0"/>
              </a:rPr>
              <a:t>Label</a:t>
            </a:r>
            <a:r>
              <a:rPr lang="pt-BR" sz="1999" dirty="0">
                <a:latin typeface="+mn-lt"/>
                <a:cs typeface="Tahoma" panose="020B0604030504040204" pitchFamily="34" charset="0"/>
              </a:rPr>
              <a:t>- Rótulo Virtual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9BDEB67-58BC-4FF4-A208-A709DCC88932}"/>
              </a:ext>
            </a:extLst>
          </p:cNvPr>
          <p:cNvSpPr/>
          <p:nvPr/>
        </p:nvSpPr>
        <p:spPr>
          <a:xfrm>
            <a:off x="2473218" y="5234152"/>
            <a:ext cx="6697662" cy="1313958"/>
          </a:xfrm>
          <a:prstGeom prst="rect">
            <a:avLst/>
          </a:prstGeom>
          <a:solidFill>
            <a:srgbClr val="E8E8E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 dirty="0"/>
          </a:p>
        </p:txBody>
      </p:sp>
      <p:sp>
        <p:nvSpPr>
          <p:cNvPr id="18" name="Subtítulo 5">
            <a:extLst>
              <a:ext uri="{FF2B5EF4-FFF2-40B4-BE49-F238E27FC236}">
                <a16:creationId xmlns:a16="http://schemas.microsoft.com/office/drawing/2014/main" id="{DABD2656-2F73-49F4-88BE-9B5ECE099F00}"/>
              </a:ext>
            </a:extLst>
          </p:cNvPr>
          <p:cNvSpPr txBox="1">
            <a:spLocks/>
          </p:cNvSpPr>
          <p:nvPr/>
        </p:nvSpPr>
        <p:spPr bwMode="auto">
          <a:xfrm>
            <a:off x="2714928" y="4022256"/>
            <a:ext cx="6160481" cy="687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pt-BR" sz="1999" dirty="0">
                <a:latin typeface="+mn-lt"/>
                <a:ea typeface="+mn-ea"/>
                <a:cs typeface="Tahoma" panose="020B0604030504040204" pitchFamily="34" charset="0"/>
              </a:rPr>
              <a:t>Integrantes: </a:t>
            </a:r>
          </a:p>
          <a:p>
            <a:pPr algn="just" eaLnBrk="1" hangingPunct="1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pt-BR" sz="1999" dirty="0">
                <a:latin typeface="+mn-lt"/>
                <a:ea typeface="+mn-ea"/>
                <a:cs typeface="Tahoma" panose="020B0604030504040204" pitchFamily="34" charset="0"/>
              </a:rPr>
              <a:t>Professor Orientador: Priscila B.Martins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E152F6FE-9D36-4E35-B5E1-9CE362252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717" y="16008"/>
            <a:ext cx="1368706" cy="1041538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55" y="0"/>
            <a:ext cx="1332617" cy="1036211"/>
          </a:xfrm>
          <a:prstGeom prst="rect">
            <a:avLst/>
          </a:prstGeom>
        </p:spPr>
      </p:pic>
      <p:sp>
        <p:nvSpPr>
          <p:cNvPr id="22" name="Subtítulo 5"/>
          <p:cNvSpPr txBox="1">
            <a:spLocks/>
          </p:cNvSpPr>
          <p:nvPr/>
        </p:nvSpPr>
        <p:spPr bwMode="auto">
          <a:xfrm>
            <a:off x="2659725" y="5301227"/>
            <a:ext cx="5865440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80000"/>
              </a:lnSpc>
              <a:spcAft>
                <a:spcPts val="800"/>
              </a:spcAft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pt-BR" sz="2000" dirty="0"/>
              <a:t>Resumo </a:t>
            </a:r>
          </a:p>
          <a:p>
            <a:pPr algn="just">
              <a:lnSpc>
                <a:spcPct val="80000"/>
              </a:lnSpc>
              <a:spcAft>
                <a:spcPts val="800"/>
              </a:spcAft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pt-BR" sz="2000" dirty="0"/>
              <a:t>O objetivo é de ajudar os usuarios a controlarem seus gatos mensais para melhorar sua situação financeira</a:t>
            </a:r>
          </a:p>
        </p:txBody>
      </p:sp>
    </p:spTree>
    <p:extLst>
      <p:ext uri="{BB962C8B-B14F-4D97-AF65-F5344CB8AC3E}">
        <p14:creationId xmlns:p14="http://schemas.microsoft.com/office/powerpoint/2010/main" val="358899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7" grpId="0" animBg="1"/>
      <p:bldP spid="11" grpId="0"/>
      <p:bldP spid="12" grpId="0"/>
      <p:bldP spid="24" grpId="0" animBg="1"/>
      <p:bldP spid="18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6ACBFDB-D29A-4A59-972A-FCD323F6584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39293" y="1395118"/>
            <a:ext cx="1823322" cy="22764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4" name="CaixaDeTexto 2"/>
          <p:cNvSpPr txBox="1">
            <a:spLocks noChangeArrowheads="1"/>
          </p:cNvSpPr>
          <p:nvPr/>
        </p:nvSpPr>
        <p:spPr bwMode="auto">
          <a:xfrm>
            <a:off x="567953" y="1811042"/>
            <a:ext cx="136123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2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33677" y="2968420"/>
            <a:ext cx="1687555" cy="38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2200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Objetivo</a:t>
            </a:r>
          </a:p>
        </p:txBody>
      </p:sp>
      <p:sp>
        <p:nvSpPr>
          <p:cNvPr id="6" name="Retângulo 5"/>
          <p:cNvSpPr/>
          <p:nvPr/>
        </p:nvSpPr>
        <p:spPr>
          <a:xfrm>
            <a:off x="2472775" y="1811042"/>
            <a:ext cx="6697662" cy="1923393"/>
          </a:xfrm>
          <a:prstGeom prst="rect">
            <a:avLst/>
          </a:prstGeom>
          <a:solidFill>
            <a:srgbClr val="E8E8E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87A2752-0881-499E-9F8F-4D68F366D8D3}"/>
              </a:ext>
            </a:extLst>
          </p:cNvPr>
          <p:cNvSpPr/>
          <p:nvPr/>
        </p:nvSpPr>
        <p:spPr>
          <a:xfrm>
            <a:off x="323527" y="1114846"/>
            <a:ext cx="8707931" cy="700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0812416-362C-4828-B77B-0E5A4D85E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717" y="0"/>
            <a:ext cx="1368706" cy="104153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55" y="0"/>
            <a:ext cx="1332617" cy="1036211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2472775" y="4184753"/>
            <a:ext cx="6697662" cy="2169408"/>
          </a:xfrm>
          <a:prstGeom prst="rect">
            <a:avLst/>
          </a:prstGeom>
          <a:solidFill>
            <a:srgbClr val="E8E8E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4" name="Subtítulo 5"/>
          <p:cNvSpPr txBox="1">
            <a:spLocks/>
          </p:cNvSpPr>
          <p:nvPr/>
        </p:nvSpPr>
        <p:spPr bwMode="auto">
          <a:xfrm>
            <a:off x="2680678" y="2305943"/>
            <a:ext cx="6160481" cy="93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Aft>
                <a:spcPts val="8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</a:rPr>
              <a:t>OBJETIVO GERAL: 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Clr>
                <a:schemeClr val="tx2">
                  <a:lumMod val="50000"/>
                </a:schemeClr>
              </a:buClr>
              <a:defRPr/>
            </a:pPr>
            <a:r>
              <a:rPr lang="pt-BR" sz="2000" dirty="0"/>
              <a:t>O objetivo é tornar simple e incentivar a pr</a:t>
            </a:r>
            <a:r>
              <a:rPr lang="en-US" sz="2000" dirty="0" err="1"/>
              <a:t>ática</a:t>
            </a:r>
            <a:r>
              <a:rPr lang="en-US" sz="2000" dirty="0"/>
              <a:t> do </a:t>
            </a:r>
            <a:r>
              <a:rPr lang="en-US" sz="2000" dirty="0" err="1"/>
              <a:t>controle</a:t>
            </a:r>
            <a:r>
              <a:rPr lang="en-US" sz="2000" dirty="0"/>
              <a:t> </a:t>
            </a:r>
            <a:r>
              <a:rPr lang="en-US" sz="2000" dirty="0" err="1"/>
              <a:t>financeiro</a:t>
            </a:r>
            <a:r>
              <a:rPr lang="en-US" sz="2000" dirty="0"/>
              <a:t> </a:t>
            </a:r>
            <a:r>
              <a:rPr lang="en-US" sz="2000" dirty="0" err="1"/>
              <a:t>pessoal</a:t>
            </a:r>
            <a:endParaRPr lang="pt-BR" sz="1999" dirty="0">
              <a:latin typeface="+mn-lt"/>
              <a:ea typeface="+mn-ea"/>
              <a:cs typeface="Tahoma" panose="020B0604030504040204" pitchFamily="34" charset="0"/>
            </a:endParaRPr>
          </a:p>
        </p:txBody>
      </p:sp>
      <p:sp>
        <p:nvSpPr>
          <p:cNvPr id="17" name="Subtítulo 5"/>
          <p:cNvSpPr txBox="1">
            <a:spLocks/>
          </p:cNvSpPr>
          <p:nvPr/>
        </p:nvSpPr>
        <p:spPr bwMode="auto">
          <a:xfrm>
            <a:off x="2680677" y="4679552"/>
            <a:ext cx="616048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80000"/>
              </a:lnSpc>
              <a:spcAft>
                <a:spcPts val="8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</a:rPr>
              <a:t>OBJETIVO ESPECÍFICO: </a:t>
            </a:r>
          </a:p>
          <a:p>
            <a:pPr marL="0" indent="0" algn="just">
              <a:lnSpc>
                <a:spcPct val="80000"/>
              </a:lnSpc>
              <a:spcAft>
                <a:spcPts val="800"/>
              </a:spcAft>
              <a:buClr>
                <a:schemeClr val="tx2">
                  <a:lumMod val="50000"/>
                </a:schemeClr>
              </a:buClr>
              <a:defRPr/>
            </a:pPr>
            <a:r>
              <a:rPr lang="pt-BR" sz="2000" dirty="0"/>
              <a:t>Tem como principal objetivo fornecer, de forma simples e facil, um controle financeiro para usuarios que normalmente não controlam suas finanças</a:t>
            </a:r>
          </a:p>
        </p:txBody>
      </p:sp>
      <p:sp>
        <p:nvSpPr>
          <p:cNvPr id="18" name="Shape 114">
            <a:extLst>
              <a:ext uri="{FF2B5EF4-FFF2-40B4-BE49-F238E27FC236}">
                <a16:creationId xmlns:a16="http://schemas.microsoft.com/office/drawing/2014/main" id="{3FCA3105-CEC3-1959-8EBC-122924BFFBC1}"/>
              </a:ext>
            </a:extLst>
          </p:cNvPr>
          <p:cNvSpPr txBox="1"/>
          <p:nvPr/>
        </p:nvSpPr>
        <p:spPr>
          <a:xfrm>
            <a:off x="323528" y="512429"/>
            <a:ext cx="376818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00505000000020004" pitchFamily="2" charset="0"/>
                <a:ea typeface="Helvetica Neue"/>
                <a:cs typeface="Helvetica Neue"/>
                <a:sym typeface="Helvetica Neue"/>
              </a:rPr>
              <a:t>ANZEN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3200" b="1" dirty="0">
              <a:solidFill>
                <a:schemeClr val="tx1">
                  <a:lumMod val="95000"/>
                  <a:lumOff val="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6457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  <p:bldP spid="16" grpId="0" animBg="1"/>
      <p:bldP spid="14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CB7B6B8F-CEAA-43F3-B036-34C7D3F635A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57600" y="1383067"/>
            <a:ext cx="1823322" cy="2270343"/>
          </a:xfrm>
          <a:prstGeom prst="rect">
            <a:avLst/>
          </a:prstGeom>
          <a:solidFill>
            <a:srgbClr val="FDD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4" name="CaixaDeTexto 2"/>
          <p:cNvSpPr txBox="1">
            <a:spLocks noChangeArrowheads="1"/>
          </p:cNvSpPr>
          <p:nvPr/>
        </p:nvSpPr>
        <p:spPr bwMode="auto">
          <a:xfrm>
            <a:off x="591023" y="1784922"/>
            <a:ext cx="136004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3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393180" y="2951946"/>
            <a:ext cx="1686364" cy="32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1800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Problemática</a:t>
            </a:r>
          </a:p>
        </p:txBody>
      </p:sp>
      <p:sp>
        <p:nvSpPr>
          <p:cNvPr id="7" name="Retângulo 6"/>
          <p:cNvSpPr/>
          <p:nvPr/>
        </p:nvSpPr>
        <p:spPr>
          <a:xfrm>
            <a:off x="2497027" y="2169207"/>
            <a:ext cx="6697662" cy="2916621"/>
          </a:xfrm>
          <a:prstGeom prst="rect">
            <a:avLst/>
          </a:prstGeom>
          <a:solidFill>
            <a:srgbClr val="E8E8E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 dirty="0"/>
          </a:p>
        </p:txBody>
      </p:sp>
      <p:sp>
        <p:nvSpPr>
          <p:cNvPr id="9" name="Subtítulo 5"/>
          <p:cNvSpPr txBox="1">
            <a:spLocks/>
          </p:cNvSpPr>
          <p:nvPr/>
        </p:nvSpPr>
        <p:spPr bwMode="auto">
          <a:xfrm>
            <a:off x="2716366" y="2354287"/>
            <a:ext cx="6160481" cy="290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lvl="1" indent="-342900" algn="just">
              <a:lnSpc>
                <a:spcPct val="80000"/>
              </a:lnSpc>
              <a:spcAft>
                <a:spcPts val="800"/>
              </a:spcAft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pt-BR" sz="2000" dirty="0"/>
              <a:t>Ao se deparar com a defasagem e o modo arcaico do formato de apresentação das informações de rótulos de embalagens dos produtos em mais de 4 (QUATRO) décadas. Baseado nisso, vimos à necessidade de contribuir com a evolução de forma tecnológica em relação a esta situação. Forma esta, que torna mais simples, econômica e rápida em relação à atualização proposta para estas mesmas embalagens.</a:t>
            </a:r>
          </a:p>
          <a:p>
            <a:pPr marL="342900" lvl="1" indent="-342900" algn="just">
              <a:lnSpc>
                <a:spcPct val="80000"/>
              </a:lnSpc>
              <a:spcAft>
                <a:spcPts val="800"/>
              </a:spcAft>
              <a:buClr>
                <a:srgbClr val="FFC000"/>
              </a:buClr>
              <a:buFont typeface="Arial" pitchFamily="34" charset="0"/>
              <a:buChar char="•"/>
              <a:defRPr/>
            </a:pPr>
            <a:endParaRPr lang="en-US" sz="1999" dirty="0">
              <a:latin typeface="Century Gothic" panose="020B050202020202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00A02E5-732A-474C-9B4D-4C9FE82259F9}"/>
              </a:ext>
            </a:extLst>
          </p:cNvPr>
          <p:cNvSpPr/>
          <p:nvPr/>
        </p:nvSpPr>
        <p:spPr>
          <a:xfrm>
            <a:off x="323527" y="1114846"/>
            <a:ext cx="8707931" cy="700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60F18770-0E97-447C-8BF7-D22DFC75A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717" y="-5327"/>
            <a:ext cx="1368706" cy="10415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55" y="0"/>
            <a:ext cx="1332617" cy="1036211"/>
          </a:xfrm>
          <a:prstGeom prst="rect">
            <a:avLst/>
          </a:prstGeom>
        </p:spPr>
      </p:pic>
      <p:sp>
        <p:nvSpPr>
          <p:cNvPr id="12" name="Shape 114">
            <a:extLst>
              <a:ext uri="{FF2B5EF4-FFF2-40B4-BE49-F238E27FC236}">
                <a16:creationId xmlns:a16="http://schemas.microsoft.com/office/drawing/2014/main" id="{5763975F-70E1-B4A9-33BD-7C5F205D3D8B}"/>
              </a:ext>
            </a:extLst>
          </p:cNvPr>
          <p:cNvSpPr txBox="1"/>
          <p:nvPr/>
        </p:nvSpPr>
        <p:spPr>
          <a:xfrm>
            <a:off x="323528" y="512429"/>
            <a:ext cx="376818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00505000000020004" pitchFamily="2" charset="0"/>
                <a:ea typeface="Helvetica Neue"/>
                <a:cs typeface="Helvetica Neue"/>
                <a:sym typeface="Helvetica Neue"/>
              </a:rPr>
              <a:t>ANZEN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3200" b="1" dirty="0">
              <a:solidFill>
                <a:schemeClr val="tx1">
                  <a:lumMod val="95000"/>
                  <a:lumOff val="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2204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7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54A380C2-6D07-4F7C-9C0C-C28A071F245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23527" y="1371601"/>
            <a:ext cx="1866819" cy="2270343"/>
          </a:xfrm>
          <a:prstGeom prst="rect">
            <a:avLst/>
          </a:prstGeom>
          <a:solidFill>
            <a:srgbClr val="31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4" name="CaixaDeTexto 2"/>
          <p:cNvSpPr txBox="1">
            <a:spLocks noChangeArrowheads="1"/>
          </p:cNvSpPr>
          <p:nvPr/>
        </p:nvSpPr>
        <p:spPr bwMode="auto">
          <a:xfrm>
            <a:off x="566478" y="1765629"/>
            <a:ext cx="136004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4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323527" y="2913784"/>
            <a:ext cx="1775055" cy="38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2200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Explicação</a:t>
            </a:r>
          </a:p>
        </p:txBody>
      </p:sp>
      <p:sp>
        <p:nvSpPr>
          <p:cNvPr id="9" name="Retângulo 8"/>
          <p:cNvSpPr/>
          <p:nvPr/>
        </p:nvSpPr>
        <p:spPr>
          <a:xfrm>
            <a:off x="2492220" y="2834408"/>
            <a:ext cx="6697662" cy="807536"/>
          </a:xfrm>
          <a:prstGeom prst="rect">
            <a:avLst/>
          </a:prstGeom>
          <a:solidFill>
            <a:srgbClr val="E8E8E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1" name="Subtítulo 5"/>
          <p:cNvSpPr txBox="1">
            <a:spLocks/>
          </p:cNvSpPr>
          <p:nvPr/>
        </p:nvSpPr>
        <p:spPr bwMode="auto">
          <a:xfrm>
            <a:off x="2765487" y="3067848"/>
            <a:ext cx="6265971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7747" lvl="1" indent="-177747">
              <a:lnSpc>
                <a:spcPct val="80000"/>
              </a:lnSpc>
              <a:spcAft>
                <a:spcPts val="800"/>
              </a:spcAft>
              <a:buClr>
                <a:srgbClr val="316AAF"/>
              </a:buClr>
              <a:buFont typeface="Wingdings" panose="05000000000000000000" pitchFamily="2" charset="2"/>
              <a:buChar char="§"/>
              <a:defRPr/>
            </a:pPr>
            <a:r>
              <a:rPr lang="pt-BR" altLang="pt-BR" sz="1999" dirty="0">
                <a:latin typeface="Century Gothic" panose="020B0502020202020204" pitchFamily="34" charset="0"/>
                <a:ea typeface="+mn-ea"/>
                <a:cs typeface="Tahoma" panose="020B0604030504040204" pitchFamily="34" charset="0"/>
              </a:rPr>
              <a:t>Escreva sobre seu </a:t>
            </a:r>
            <a:r>
              <a:rPr lang="pt-BR" altLang="pt-BR" sz="1999" dirty="0" err="1">
                <a:latin typeface="Century Gothic" panose="020B0502020202020204" pitchFamily="34" charset="0"/>
                <a:ea typeface="+mn-ea"/>
                <a:cs typeface="Tahoma" panose="020B0604030504040204" pitchFamily="34" charset="0"/>
              </a:rPr>
              <a:t>referêncial</a:t>
            </a:r>
            <a:r>
              <a:rPr lang="pt-BR" altLang="pt-BR" sz="1999" dirty="0">
                <a:latin typeface="Century Gothic" panose="020B0502020202020204" pitchFamily="34" charset="0"/>
                <a:ea typeface="+mn-ea"/>
                <a:cs typeface="Tahoma" panose="020B0604030504040204" pitchFamily="34" charset="0"/>
              </a:rPr>
              <a:t> teórico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8E34ABE-C4AF-4DDB-B274-E9B8A5227565}"/>
              </a:ext>
            </a:extLst>
          </p:cNvPr>
          <p:cNvSpPr/>
          <p:nvPr/>
        </p:nvSpPr>
        <p:spPr>
          <a:xfrm>
            <a:off x="323527" y="1114846"/>
            <a:ext cx="8707931" cy="700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02C564E1-906C-49E4-9F1D-632FDC01B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717" y="-5327"/>
            <a:ext cx="1368706" cy="104153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55" y="0"/>
            <a:ext cx="1332617" cy="1036211"/>
          </a:xfrm>
          <a:prstGeom prst="rect">
            <a:avLst/>
          </a:prstGeom>
        </p:spPr>
      </p:pic>
      <p:sp>
        <p:nvSpPr>
          <p:cNvPr id="13" name="Shape 114">
            <a:extLst>
              <a:ext uri="{FF2B5EF4-FFF2-40B4-BE49-F238E27FC236}">
                <a16:creationId xmlns:a16="http://schemas.microsoft.com/office/drawing/2014/main" id="{969BDCDA-0055-314B-22D1-2B6B406EF368}"/>
              </a:ext>
            </a:extLst>
          </p:cNvPr>
          <p:cNvSpPr txBox="1"/>
          <p:nvPr/>
        </p:nvSpPr>
        <p:spPr>
          <a:xfrm>
            <a:off x="323528" y="512429"/>
            <a:ext cx="376818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00505000000020004" pitchFamily="2" charset="0"/>
                <a:ea typeface="Helvetica Neue"/>
                <a:cs typeface="Helvetica Neue"/>
                <a:sym typeface="Helvetica Neue"/>
              </a:rPr>
              <a:t>ANZEN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3200" b="1" dirty="0">
              <a:solidFill>
                <a:schemeClr val="tx1">
                  <a:lumMod val="95000"/>
                  <a:lumOff val="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6268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9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CF255422-060C-482C-8088-A5695508770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433525" y="2933782"/>
            <a:ext cx="136004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6</a:t>
            </a:r>
          </a:p>
        </p:txBody>
      </p:sp>
      <p:sp>
        <p:nvSpPr>
          <p:cNvPr id="4" name="Retângulo 3"/>
          <p:cNvSpPr/>
          <p:nvPr/>
        </p:nvSpPr>
        <p:spPr>
          <a:xfrm>
            <a:off x="323527" y="1394374"/>
            <a:ext cx="1822131" cy="2271713"/>
          </a:xfrm>
          <a:prstGeom prst="rect">
            <a:avLst/>
          </a:prstGeom>
          <a:solidFill>
            <a:srgbClr val="278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/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52187" y="1792836"/>
            <a:ext cx="1361239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5</a:t>
            </a:r>
          </a:p>
        </p:txBody>
      </p:sp>
      <p:sp>
        <p:nvSpPr>
          <p:cNvPr id="6" name="CaixaDeTexto 2"/>
          <p:cNvSpPr txBox="1">
            <a:spLocks noChangeArrowheads="1"/>
          </p:cNvSpPr>
          <p:nvPr/>
        </p:nvSpPr>
        <p:spPr bwMode="auto">
          <a:xfrm>
            <a:off x="323528" y="2770601"/>
            <a:ext cx="1822130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1800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Apresentação do Sistema</a:t>
            </a:r>
          </a:p>
        </p:txBody>
      </p:sp>
      <p:sp>
        <p:nvSpPr>
          <p:cNvPr id="9" name="Retângulo 8"/>
          <p:cNvSpPr/>
          <p:nvPr/>
        </p:nvSpPr>
        <p:spPr>
          <a:xfrm>
            <a:off x="2469185" y="2732830"/>
            <a:ext cx="6697662" cy="900112"/>
          </a:xfrm>
          <a:prstGeom prst="rect">
            <a:avLst/>
          </a:prstGeom>
          <a:solidFill>
            <a:srgbClr val="E8E8E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2" name="Subtítulo 5"/>
          <p:cNvSpPr txBox="1">
            <a:spLocks/>
          </p:cNvSpPr>
          <p:nvPr/>
        </p:nvSpPr>
        <p:spPr bwMode="auto">
          <a:xfrm>
            <a:off x="2687886" y="2995406"/>
            <a:ext cx="6265971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7747" lvl="1" indent="-177747">
              <a:lnSpc>
                <a:spcPct val="80000"/>
              </a:lnSpc>
              <a:spcAft>
                <a:spcPts val="800"/>
              </a:spcAft>
              <a:buClr>
                <a:srgbClr val="316AAF"/>
              </a:buClr>
              <a:buFont typeface="Wingdings" panose="05000000000000000000" pitchFamily="2" charset="2"/>
              <a:buChar char="§"/>
              <a:defRPr/>
            </a:pPr>
            <a:r>
              <a:rPr lang="pt-BR" altLang="pt-BR" sz="1999" dirty="0">
                <a:latin typeface="Century Gothic" panose="020B0502020202020204" pitchFamily="34" charset="0"/>
                <a:ea typeface="+mn-ea"/>
                <a:cs typeface="Tahoma" panose="020B0604030504040204" pitchFamily="34" charset="0"/>
              </a:rPr>
              <a:t>Apresente as telas ou imagens do seu software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1D18DF9-53BB-447B-B103-3B0872DE239C}"/>
              </a:ext>
            </a:extLst>
          </p:cNvPr>
          <p:cNvSpPr/>
          <p:nvPr/>
        </p:nvSpPr>
        <p:spPr>
          <a:xfrm>
            <a:off x="323527" y="1114846"/>
            <a:ext cx="8707931" cy="700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4E25503E-F5B2-4EE9-BEFD-A1A7F0AAB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717" y="-5327"/>
            <a:ext cx="1368706" cy="1041538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55" y="0"/>
            <a:ext cx="1332617" cy="1036211"/>
          </a:xfrm>
          <a:prstGeom prst="rect">
            <a:avLst/>
          </a:prstGeom>
        </p:spPr>
      </p:pic>
      <p:sp>
        <p:nvSpPr>
          <p:cNvPr id="17" name="Shape 114">
            <a:extLst>
              <a:ext uri="{FF2B5EF4-FFF2-40B4-BE49-F238E27FC236}">
                <a16:creationId xmlns:a16="http://schemas.microsoft.com/office/drawing/2014/main" id="{BF5E955F-239D-7F43-29C3-2E732DD42E91}"/>
              </a:ext>
            </a:extLst>
          </p:cNvPr>
          <p:cNvSpPr txBox="1"/>
          <p:nvPr/>
        </p:nvSpPr>
        <p:spPr>
          <a:xfrm>
            <a:off x="323528" y="512429"/>
            <a:ext cx="376818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00505000000020004" pitchFamily="2" charset="0"/>
                <a:ea typeface="Helvetica Neue"/>
                <a:cs typeface="Helvetica Neue"/>
                <a:sym typeface="Helvetica Neue"/>
              </a:rPr>
              <a:t>ANZEN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3200" b="1" dirty="0">
              <a:solidFill>
                <a:schemeClr val="tx1">
                  <a:lumMod val="95000"/>
                  <a:lumOff val="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2162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  <p:bldP spid="9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C42E06E2-CBA4-46CB-AB3D-92259F858B9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453771" y="2883561"/>
            <a:ext cx="1360048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7</a:t>
            </a:r>
          </a:p>
        </p:txBody>
      </p:sp>
      <p:sp>
        <p:nvSpPr>
          <p:cNvPr id="4" name="Retângulo 3"/>
          <p:cNvSpPr/>
          <p:nvPr/>
        </p:nvSpPr>
        <p:spPr>
          <a:xfrm>
            <a:off x="323527" y="1380198"/>
            <a:ext cx="1823322" cy="2270342"/>
          </a:xfrm>
          <a:prstGeom prst="rect">
            <a:avLst/>
          </a:prstGeom>
          <a:solidFill>
            <a:srgbClr val="5DC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43566" y="1791359"/>
            <a:ext cx="136123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6</a:t>
            </a:r>
          </a:p>
        </p:txBody>
      </p:sp>
      <p:sp>
        <p:nvSpPr>
          <p:cNvPr id="6" name="CaixaDeTexto 2"/>
          <p:cNvSpPr txBox="1">
            <a:spLocks noChangeArrowheads="1"/>
          </p:cNvSpPr>
          <p:nvPr/>
        </p:nvSpPr>
        <p:spPr bwMode="auto">
          <a:xfrm>
            <a:off x="68877" y="2892627"/>
            <a:ext cx="233646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2000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Metodologia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44390D4-A401-4939-B76E-DC2C2C292965}"/>
              </a:ext>
            </a:extLst>
          </p:cNvPr>
          <p:cNvSpPr/>
          <p:nvPr/>
        </p:nvSpPr>
        <p:spPr>
          <a:xfrm>
            <a:off x="2446337" y="1535197"/>
            <a:ext cx="6697663" cy="3903905"/>
          </a:xfrm>
          <a:prstGeom prst="rect">
            <a:avLst/>
          </a:prstGeom>
          <a:solidFill>
            <a:srgbClr val="E8E8E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372B3C9-5E2A-49E4-BF0D-2B9FA2E96A81}"/>
              </a:ext>
            </a:extLst>
          </p:cNvPr>
          <p:cNvSpPr/>
          <p:nvPr/>
        </p:nvSpPr>
        <p:spPr>
          <a:xfrm>
            <a:off x="323527" y="1114846"/>
            <a:ext cx="8707931" cy="700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D63F450C-F913-4F95-9C30-F7D41C12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717" y="0"/>
            <a:ext cx="1368706" cy="104153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55" y="0"/>
            <a:ext cx="1332617" cy="1036211"/>
          </a:xfrm>
          <a:prstGeom prst="rect">
            <a:avLst/>
          </a:prstGeom>
        </p:spPr>
      </p:pic>
      <p:sp>
        <p:nvSpPr>
          <p:cNvPr id="20" name="Subtítulo 5">
            <a:extLst>
              <a:ext uri="{FF2B5EF4-FFF2-40B4-BE49-F238E27FC236}">
                <a16:creationId xmlns:a16="http://schemas.microsoft.com/office/drawing/2014/main" id="{D2AE86DA-8108-4C7D-B055-864693FB8661}"/>
              </a:ext>
            </a:extLst>
          </p:cNvPr>
          <p:cNvSpPr txBox="1">
            <a:spLocks/>
          </p:cNvSpPr>
          <p:nvPr/>
        </p:nvSpPr>
        <p:spPr bwMode="auto">
          <a:xfrm>
            <a:off x="2719310" y="1791359"/>
            <a:ext cx="624096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Clr>
                <a:srgbClr val="5DC3A8"/>
              </a:buClr>
              <a:buFont typeface="Arial" pitchFamily="34" charset="0"/>
              <a:buChar char="•"/>
            </a:pPr>
            <a:r>
              <a:rPr lang="pt-BR" sz="2000" dirty="0"/>
              <a:t>Na metodologia foi necessária uma a pesquisa quantitativa, onde recolhemos alguns dados estatísticos de acordo com a pesquisa de campo realizada com os alunos e alguns professores de nutrição da ETEC de Hortolândia e profissionais da área de Saúde e Nutrição, e a pesquisa qualitativa. E essas pesquisas nos ajudaram a relacionar as informações fornecidas através dos rótulos das embalagens dos produtos com o aplicativo Virtual </a:t>
            </a:r>
            <a:r>
              <a:rPr lang="pt-BR" sz="2000" dirty="0" err="1"/>
              <a:t>Label</a:t>
            </a:r>
            <a:r>
              <a:rPr lang="pt-BR" sz="2000" dirty="0"/>
              <a:t> trazendo-as de forma mais fácil, simples e compreensível para o consumidor.</a:t>
            </a:r>
          </a:p>
        </p:txBody>
      </p:sp>
      <p:sp>
        <p:nvSpPr>
          <p:cNvPr id="14" name="Shape 114">
            <a:extLst>
              <a:ext uri="{FF2B5EF4-FFF2-40B4-BE49-F238E27FC236}">
                <a16:creationId xmlns:a16="http://schemas.microsoft.com/office/drawing/2014/main" id="{AA134BE6-18FA-9CB8-4240-E21DE93FBA83}"/>
              </a:ext>
            </a:extLst>
          </p:cNvPr>
          <p:cNvSpPr txBox="1"/>
          <p:nvPr/>
        </p:nvSpPr>
        <p:spPr>
          <a:xfrm>
            <a:off x="323528" y="512429"/>
            <a:ext cx="376818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00505000000020004" pitchFamily="2" charset="0"/>
                <a:ea typeface="Helvetica Neue"/>
                <a:cs typeface="Helvetica Neue"/>
                <a:sym typeface="Helvetica Neue"/>
              </a:rPr>
              <a:t>ANZEN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3200" b="1" dirty="0">
              <a:solidFill>
                <a:schemeClr val="tx1">
                  <a:lumMod val="95000"/>
                  <a:lumOff val="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7137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  <p:bldP spid="15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EEEB5634-A21A-4FCF-AE49-72B1E0869F36}"/>
              </a:ext>
            </a:extLst>
          </p:cNvPr>
          <p:cNvSpPr/>
          <p:nvPr/>
        </p:nvSpPr>
        <p:spPr>
          <a:xfrm>
            <a:off x="0" y="-11135"/>
            <a:ext cx="9144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/>
              <a:t>Figura 6 Gráfico referente aos entrevistados que costumam ler os rótulos alimentícios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339293" y="1357290"/>
            <a:ext cx="1825703" cy="22717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4" name="CaixaDeTexto 2"/>
          <p:cNvSpPr txBox="1">
            <a:spLocks noChangeArrowheads="1"/>
          </p:cNvSpPr>
          <p:nvPr/>
        </p:nvSpPr>
        <p:spPr bwMode="auto">
          <a:xfrm>
            <a:off x="584626" y="1755752"/>
            <a:ext cx="1360048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5400" b="1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7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24659" y="2749990"/>
            <a:ext cx="1686364" cy="66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pt-PT" altLang="pt-PT" sz="2200" dirty="0">
                <a:solidFill>
                  <a:schemeClr val="bg1"/>
                </a:solidFill>
                <a:latin typeface="Century Gothic" pitchFamily="34" charset="0"/>
                <a:ea typeface="Dotum" pitchFamily="34" charset="-127"/>
                <a:cs typeface="Verdana" pitchFamily="34" charset="0"/>
              </a:rPr>
              <a:t>Pesquisa de Campo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446338" y="1536762"/>
            <a:ext cx="6697662" cy="900112"/>
          </a:xfrm>
          <a:prstGeom prst="rect">
            <a:avLst/>
          </a:prstGeom>
          <a:solidFill>
            <a:srgbClr val="E8E8E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0" name="Subtítulo 5"/>
          <p:cNvSpPr txBox="1">
            <a:spLocks/>
          </p:cNvSpPr>
          <p:nvPr/>
        </p:nvSpPr>
        <p:spPr bwMode="auto">
          <a:xfrm>
            <a:off x="2644991" y="1694558"/>
            <a:ext cx="6160481" cy="58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Aft>
                <a:spcPts val="800"/>
              </a:spcAft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1999" dirty="0">
                <a:latin typeface="Century Gothic" panose="020B0502020202020204" pitchFamily="34" charset="0"/>
                <a:ea typeface="+mn-ea"/>
                <a:cs typeface="Tahoma" panose="020B0604030504040204" pitchFamily="34" charset="0"/>
              </a:rPr>
              <a:t>Resultados das pesquisas de campo feita com alunos da ETEC de Hortolândia: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7CB04DB-A279-4D76-9119-706F90F31016}"/>
              </a:ext>
            </a:extLst>
          </p:cNvPr>
          <p:cNvSpPr/>
          <p:nvPr/>
        </p:nvSpPr>
        <p:spPr>
          <a:xfrm>
            <a:off x="323527" y="1114846"/>
            <a:ext cx="8707931" cy="700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C6D2DFD-F284-4AF0-B239-865E6FE5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717" y="-5327"/>
            <a:ext cx="1368706" cy="104153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55" y="0"/>
            <a:ext cx="1332617" cy="1036211"/>
          </a:xfrm>
          <a:prstGeom prst="rect">
            <a:avLst/>
          </a:prstGeom>
        </p:spPr>
      </p:pic>
      <p:pic>
        <p:nvPicPr>
          <p:cNvPr id="16" name="Imagem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10" y="2885339"/>
            <a:ext cx="5315757" cy="2932137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282524" y="5952960"/>
            <a:ext cx="6432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Gráfico referente aos entrevistados que costumam ler os rótulos alimentícios</a:t>
            </a:r>
          </a:p>
          <a:p>
            <a:endParaRPr lang="pt-BR" dirty="0"/>
          </a:p>
        </p:txBody>
      </p:sp>
      <p:sp>
        <p:nvSpPr>
          <p:cNvPr id="17" name="Shape 114">
            <a:extLst>
              <a:ext uri="{FF2B5EF4-FFF2-40B4-BE49-F238E27FC236}">
                <a16:creationId xmlns:a16="http://schemas.microsoft.com/office/drawing/2014/main" id="{CCD669AA-F34A-13B5-6D80-CDABB72A8242}"/>
              </a:ext>
            </a:extLst>
          </p:cNvPr>
          <p:cNvSpPr txBox="1"/>
          <p:nvPr/>
        </p:nvSpPr>
        <p:spPr>
          <a:xfrm>
            <a:off x="323528" y="512429"/>
            <a:ext cx="376818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00505000000020004" pitchFamily="2" charset="0"/>
                <a:ea typeface="Helvetica Neue"/>
                <a:cs typeface="Helvetica Neue"/>
                <a:sym typeface="Helvetica Neue"/>
              </a:rPr>
              <a:t>ANZEN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3200" b="1" dirty="0">
              <a:solidFill>
                <a:schemeClr val="tx1">
                  <a:lumMod val="95000"/>
                  <a:lumOff val="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5445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8" grpId="0" animBg="1"/>
      <p:bldP spid="10" grpId="0"/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a73a2f3-2c88-4502-b8b9-31aaa0fc385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C88DF125F44884397C30AEFCD67C4F6" ma:contentTypeVersion="3" ma:contentTypeDescription="Crie um novo documento." ma:contentTypeScope="" ma:versionID="07f73dd3ad872c66b62f747383142782">
  <xsd:schema xmlns:xsd="http://www.w3.org/2001/XMLSchema" xmlns:xs="http://www.w3.org/2001/XMLSchema" xmlns:p="http://schemas.microsoft.com/office/2006/metadata/properties" xmlns:ns2="ba73a2f3-2c88-4502-b8b9-31aaa0fc385f" targetNamespace="http://schemas.microsoft.com/office/2006/metadata/properties" ma:root="true" ma:fieldsID="3be6ccd88e62404e6eeb52ad8d386fa3" ns2:_="">
    <xsd:import namespace="ba73a2f3-2c88-4502-b8b9-31aaa0fc385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73a2f3-2c88-4502-b8b9-31aaa0fc385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1535AB-7722-4559-B50B-40FE85CB0415}">
  <ds:schemaRefs>
    <ds:schemaRef ds:uri="http://schemas.microsoft.com/office/2006/metadata/properties"/>
    <ds:schemaRef ds:uri="http://schemas.microsoft.com/office/infopath/2007/PartnerControls"/>
    <ds:schemaRef ds:uri="ba73a2f3-2c88-4502-b8b9-31aaa0fc385f"/>
  </ds:schemaRefs>
</ds:datastoreItem>
</file>

<file path=customXml/itemProps2.xml><?xml version="1.0" encoding="utf-8"?>
<ds:datastoreItem xmlns:ds="http://schemas.openxmlformats.org/officeDocument/2006/customXml" ds:itemID="{EA980B51-C7FC-47BF-9E7F-48B2D1059E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244D0C-CDE3-41DA-AF1A-1DC502F0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73a2f3-2c88-4502-b8b9-31aaa0fc38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2979</TotalTime>
  <Words>1181</Words>
  <Application>Microsoft Office PowerPoint</Application>
  <PresentationFormat>On-screen Show (4:3)</PresentationFormat>
  <Paragraphs>184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Century Gothic</vt:lpstr>
      <vt:lpstr>Courier New</vt:lpstr>
      <vt:lpstr>Helvetica Neue</vt:lpstr>
      <vt:lpstr>Impact</vt:lpstr>
      <vt:lpstr>Montserrat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Fabíola da Rocha Borba</dc:creator>
  <cp:lastModifiedBy>Marketing Locway</cp:lastModifiedBy>
  <cp:revision>333</cp:revision>
  <dcterms:modified xsi:type="dcterms:W3CDTF">2022-06-06T16:56:11Z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0x010100FC88DF125F44884397C30AEFCD67C4F6</vt:lpwstr>
  </property>
</Properties>
</file>