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7" r:id="rId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5E02"/>
    <a:srgbClr val="285202"/>
    <a:srgbClr val="2B4112"/>
    <a:srgbClr val="252F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p:scale>
          <a:sx n="100" d="100"/>
          <a:sy n="100" d="100"/>
        </p:scale>
        <p:origin x="-924" y="-12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1/3/2022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666413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1/3/2022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1376486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1/3/2022</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731849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1/3/2022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1860287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1/3/2022</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3603797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1/3/2022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1194718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1/3/2022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4278334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1/3/2022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2223140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1/3/2022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4190988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1/3/2022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2440768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1/3/2022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1630078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1/3/2022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‹nº›</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415192949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D3D6E1F-9FE0-47E6-B008-9634F0D0B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5" y="4724290"/>
            <a:ext cx="2222198" cy="2133710"/>
          </a:xfrm>
          <a:custGeom>
            <a:avLst/>
            <a:gdLst>
              <a:gd name="connsiteX0" fmla="*/ 0 w 2222198"/>
              <a:gd name="connsiteY0" fmla="*/ 0 h 2133710"/>
              <a:gd name="connsiteX1" fmla="*/ 44227 w 2222198"/>
              <a:gd name="connsiteY1" fmla="*/ 2234 h 2133710"/>
              <a:gd name="connsiteX2" fmla="*/ 2193454 w 2222198"/>
              <a:gd name="connsiteY2" fmla="*/ 1945372 h 2133710"/>
              <a:gd name="connsiteX3" fmla="*/ 2222198 w 2222198"/>
              <a:gd name="connsiteY3" fmla="*/ 2133710 h 2133710"/>
              <a:gd name="connsiteX4" fmla="*/ 1394653 w 2222198"/>
              <a:gd name="connsiteY4" fmla="*/ 2133710 h 2133710"/>
              <a:gd name="connsiteX5" fmla="*/ 1391100 w 2222198"/>
              <a:gd name="connsiteY5" fmla="*/ 2110427 h 2133710"/>
              <a:gd name="connsiteX6" fmla="*/ 122376 w 2222198"/>
              <a:gd name="connsiteY6" fmla="*/ 841704 h 2133710"/>
              <a:gd name="connsiteX7" fmla="*/ 0 w 2222198"/>
              <a:gd name="connsiteY7" fmla="*/ 823027 h 2133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2198" h="2133710">
                <a:moveTo>
                  <a:pt x="0" y="0"/>
                </a:moveTo>
                <a:lnTo>
                  <a:pt x="44227" y="2234"/>
                </a:lnTo>
                <a:cubicBezTo>
                  <a:pt x="1114682" y="110944"/>
                  <a:pt x="1981368" y="908934"/>
                  <a:pt x="2193454" y="1945372"/>
                </a:cubicBezTo>
                <a:lnTo>
                  <a:pt x="2222198" y="2133710"/>
                </a:lnTo>
                <a:lnTo>
                  <a:pt x="1394653" y="2133710"/>
                </a:lnTo>
                <a:lnTo>
                  <a:pt x="1391100" y="2110427"/>
                </a:lnTo>
                <a:cubicBezTo>
                  <a:pt x="1260786" y="1473602"/>
                  <a:pt x="759202" y="972017"/>
                  <a:pt x="122376" y="841704"/>
                </a:cubicBezTo>
                <a:lnTo>
                  <a:pt x="0" y="823027"/>
                </a:ln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7" name="Group 16">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8" name="Straight Connector 17">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6A33BE2B-5EE5-4DAA-9C77-8EFA77B0DE5B}"/>
              </a:ext>
            </a:extLst>
          </p:cNvPr>
          <p:cNvSpPr>
            <a:spLocks noGrp="1"/>
          </p:cNvSpPr>
          <p:nvPr>
            <p:ph type="ctrTitle"/>
          </p:nvPr>
        </p:nvSpPr>
        <p:spPr>
          <a:xfrm>
            <a:off x="453142" y="2954226"/>
            <a:ext cx="5555624" cy="2232199"/>
          </a:xfrm>
        </p:spPr>
        <p:txBody>
          <a:bodyPr anchor="t">
            <a:normAutofit/>
          </a:bodyPr>
          <a:lstStyle/>
          <a:p>
            <a:pPr algn="l"/>
            <a:r>
              <a:rPr lang="pt-BR" dirty="0"/>
              <a:t>INGA </a:t>
            </a:r>
            <a:br>
              <a:rPr lang="pt-BR" dirty="0"/>
            </a:br>
            <a:r>
              <a:rPr lang="pt-BR" sz="2400" dirty="0"/>
              <a:t>Iluminando e aquecendo corações</a:t>
            </a:r>
            <a:endParaRPr lang="pt-BR" dirty="0"/>
          </a:p>
        </p:txBody>
      </p:sp>
      <p:sp>
        <p:nvSpPr>
          <p:cNvPr id="3" name="Subtítulo 2">
            <a:extLst>
              <a:ext uri="{FF2B5EF4-FFF2-40B4-BE49-F238E27FC236}">
                <a16:creationId xmlns:a16="http://schemas.microsoft.com/office/drawing/2014/main" id="{FEB8AF7B-31FE-40DD-BE5D-2A2468FDA772}"/>
              </a:ext>
            </a:extLst>
          </p:cNvPr>
          <p:cNvSpPr>
            <a:spLocks noGrp="1"/>
          </p:cNvSpPr>
          <p:nvPr>
            <p:ph type="subTitle" idx="1"/>
          </p:nvPr>
        </p:nvSpPr>
        <p:spPr>
          <a:xfrm>
            <a:off x="453142" y="725465"/>
            <a:ext cx="5555624" cy="2063925"/>
          </a:xfrm>
        </p:spPr>
        <p:txBody>
          <a:bodyPr anchor="ctr">
            <a:normAutofit/>
          </a:bodyPr>
          <a:lstStyle/>
          <a:p>
            <a:pPr algn="l"/>
            <a:r>
              <a:rPr lang="pt-BR" dirty="0"/>
              <a:t>POSICIONAMENTO</a:t>
            </a:r>
          </a:p>
        </p:txBody>
      </p:sp>
      <p:pic>
        <p:nvPicPr>
          <p:cNvPr id="4" name="Picture 3" descr="Folhas verdes em uma superfície pastel branca e rosa">
            <a:extLst>
              <a:ext uri="{FF2B5EF4-FFF2-40B4-BE49-F238E27FC236}">
                <a16:creationId xmlns:a16="http://schemas.microsoft.com/office/drawing/2014/main" id="{5AA5D867-7A6B-437B-8BF2-226F3F3BE7A9}"/>
              </a:ext>
            </a:extLst>
          </p:cNvPr>
          <p:cNvPicPr>
            <a:picLocks noChangeAspect="1"/>
          </p:cNvPicPr>
          <p:nvPr/>
        </p:nvPicPr>
        <p:blipFill rotWithShape="1">
          <a:blip r:embed="rId2"/>
          <a:srcRect l="41477" r="-1" b="-1"/>
          <a:stretch/>
        </p:blipFill>
        <p:spPr>
          <a:xfrm>
            <a:off x="6192800" y="0"/>
            <a:ext cx="6015813" cy="6861439"/>
          </a:xfrm>
          <a:prstGeom prst="rect">
            <a:avLst/>
          </a:prstGeom>
        </p:spPr>
      </p:pic>
    </p:spTree>
    <p:extLst>
      <p:ext uri="{BB962C8B-B14F-4D97-AF65-F5344CB8AC3E}">
        <p14:creationId xmlns:p14="http://schemas.microsoft.com/office/powerpoint/2010/main" val="2362161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5"/>
          <p:cNvGrpSpPr/>
          <p:nvPr/>
        </p:nvGrpSpPr>
        <p:grpSpPr>
          <a:xfrm>
            <a:off x="4770816" y="436774"/>
            <a:ext cx="2706835" cy="2968506"/>
            <a:chOff x="3171206" y="1442850"/>
            <a:chExt cx="2520538" cy="2606636"/>
          </a:xfrm>
          <a:solidFill>
            <a:srgbClr val="D8C9B1"/>
          </a:solidFill>
        </p:grpSpPr>
        <p:sp>
          <p:nvSpPr>
            <p:cNvPr id="12" name="Fluxograma: intercalar 25"/>
            <p:cNvSpPr/>
            <p:nvPr/>
          </p:nvSpPr>
          <p:spPr>
            <a:xfrm>
              <a:off x="3171206" y="1828800"/>
              <a:ext cx="2520538" cy="2220686"/>
            </a:xfrm>
            <a:prstGeom prst="flowChartMerge">
              <a:avLst/>
            </a:prstGeom>
            <a:grpFill/>
            <a:ln w="28575">
              <a:solidFill>
                <a:srgbClr val="D8C9B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2000" dirty="0">
                <a:solidFill>
                  <a:srgbClr val="3D5E6C"/>
                </a:solidFill>
                <a:latin typeface="Futura Std Condensed" panose="020B0506020204030204" pitchFamily="34" charset="0"/>
              </a:endParaRPr>
            </a:p>
          </p:txBody>
        </p:sp>
        <p:sp>
          <p:nvSpPr>
            <p:cNvPr id="13" name="Oval 41"/>
            <p:cNvSpPr/>
            <p:nvPr/>
          </p:nvSpPr>
          <p:spPr>
            <a:xfrm>
              <a:off x="3171206" y="1442850"/>
              <a:ext cx="2516400" cy="744092"/>
            </a:xfrm>
            <a:prstGeom prst="ellipse">
              <a:avLst/>
            </a:prstGeom>
            <a:grpFill/>
            <a:ln w="28575">
              <a:solidFill>
                <a:srgbClr val="D8C9B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2000" dirty="0">
                <a:solidFill>
                  <a:srgbClr val="3D5E6C"/>
                </a:solidFill>
                <a:latin typeface="Futura Std Condensed" panose="020B0506020204030204" pitchFamily="34" charset="0"/>
              </a:endParaRPr>
            </a:p>
          </p:txBody>
        </p:sp>
      </p:grpSp>
      <p:grpSp>
        <p:nvGrpSpPr>
          <p:cNvPr id="14" name="Grupo 22"/>
          <p:cNvGrpSpPr/>
          <p:nvPr/>
        </p:nvGrpSpPr>
        <p:grpSpPr>
          <a:xfrm rot="3600000">
            <a:off x="6039531" y="1100240"/>
            <a:ext cx="2815566" cy="3057909"/>
            <a:chOff x="3171206" y="1442850"/>
            <a:chExt cx="2520538" cy="2606636"/>
          </a:xfrm>
          <a:solidFill>
            <a:srgbClr val="D8C9B1"/>
          </a:solidFill>
        </p:grpSpPr>
        <p:sp>
          <p:nvSpPr>
            <p:cNvPr id="15" name="Fluxograma: intercalar 23"/>
            <p:cNvSpPr/>
            <p:nvPr/>
          </p:nvSpPr>
          <p:spPr>
            <a:xfrm>
              <a:off x="3171206" y="1828800"/>
              <a:ext cx="2520538" cy="2220686"/>
            </a:xfrm>
            <a:prstGeom prst="flowChartMerge">
              <a:avLst/>
            </a:prstGeom>
            <a:grpFill/>
            <a:ln w="28575">
              <a:solidFill>
                <a:srgbClr val="D8C9B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2000" dirty="0">
                <a:solidFill>
                  <a:srgbClr val="3D5E6C"/>
                </a:solidFill>
                <a:latin typeface="Futura Std Condensed" panose="020B0506020204030204" pitchFamily="34" charset="0"/>
              </a:endParaRPr>
            </a:p>
          </p:txBody>
        </p:sp>
        <p:sp>
          <p:nvSpPr>
            <p:cNvPr id="16" name="Oval 39"/>
            <p:cNvSpPr/>
            <p:nvPr/>
          </p:nvSpPr>
          <p:spPr>
            <a:xfrm>
              <a:off x="3171206" y="1442850"/>
              <a:ext cx="2516400" cy="744092"/>
            </a:xfrm>
            <a:prstGeom prst="ellipse">
              <a:avLst/>
            </a:prstGeom>
            <a:grpFill/>
            <a:ln w="28575">
              <a:solidFill>
                <a:srgbClr val="D8C9B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2000" dirty="0">
                <a:solidFill>
                  <a:srgbClr val="3D5E6C"/>
                </a:solidFill>
                <a:latin typeface="Futura Std Condensed" panose="020B0506020204030204" pitchFamily="34" charset="0"/>
              </a:endParaRPr>
            </a:p>
          </p:txBody>
        </p:sp>
      </p:grpSp>
      <p:grpSp>
        <p:nvGrpSpPr>
          <p:cNvPr id="17" name="Grupo 27"/>
          <p:cNvGrpSpPr/>
          <p:nvPr/>
        </p:nvGrpSpPr>
        <p:grpSpPr>
          <a:xfrm rot="7169622">
            <a:off x="6003594" y="2616229"/>
            <a:ext cx="2905375" cy="3075358"/>
            <a:chOff x="3171206" y="1442850"/>
            <a:chExt cx="2520538" cy="2606636"/>
          </a:xfrm>
          <a:solidFill>
            <a:srgbClr val="D8C9B1"/>
          </a:solidFill>
        </p:grpSpPr>
        <p:sp>
          <p:nvSpPr>
            <p:cNvPr id="18" name="Fluxograma: intercalar 28"/>
            <p:cNvSpPr/>
            <p:nvPr/>
          </p:nvSpPr>
          <p:spPr>
            <a:xfrm>
              <a:off x="3171206" y="1828800"/>
              <a:ext cx="2520538" cy="2220686"/>
            </a:xfrm>
            <a:prstGeom prst="flowChartMerge">
              <a:avLst/>
            </a:prstGeom>
            <a:grpFill/>
            <a:ln w="28575">
              <a:solidFill>
                <a:srgbClr val="D8C9B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2000" dirty="0">
                <a:solidFill>
                  <a:srgbClr val="2E5E02"/>
                </a:solidFill>
                <a:latin typeface="Futura Std Condensed" panose="020B0506020204030204" pitchFamily="34" charset="0"/>
              </a:endParaRPr>
            </a:p>
          </p:txBody>
        </p:sp>
        <p:sp>
          <p:nvSpPr>
            <p:cNvPr id="19" name="Oval 37"/>
            <p:cNvSpPr/>
            <p:nvPr/>
          </p:nvSpPr>
          <p:spPr>
            <a:xfrm>
              <a:off x="3171206" y="1442850"/>
              <a:ext cx="2516400" cy="744092"/>
            </a:xfrm>
            <a:prstGeom prst="ellipse">
              <a:avLst/>
            </a:prstGeom>
            <a:grpFill/>
            <a:ln w="28575">
              <a:solidFill>
                <a:srgbClr val="D8C9B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2000" dirty="0">
                <a:solidFill>
                  <a:srgbClr val="2E5E02"/>
                </a:solidFill>
                <a:latin typeface="Futura Std Condensed" panose="020B0506020204030204" pitchFamily="34" charset="0"/>
              </a:endParaRPr>
            </a:p>
          </p:txBody>
        </p:sp>
      </p:grpSp>
      <p:grpSp>
        <p:nvGrpSpPr>
          <p:cNvPr id="20" name="Grupo 40"/>
          <p:cNvGrpSpPr/>
          <p:nvPr/>
        </p:nvGrpSpPr>
        <p:grpSpPr>
          <a:xfrm rot="10800000">
            <a:off x="4689948" y="3433426"/>
            <a:ext cx="2832958" cy="2894747"/>
            <a:chOff x="3171206" y="1442850"/>
            <a:chExt cx="2520538" cy="2606636"/>
          </a:xfrm>
          <a:solidFill>
            <a:srgbClr val="D8C9B1"/>
          </a:solidFill>
        </p:grpSpPr>
        <p:sp>
          <p:nvSpPr>
            <p:cNvPr id="21" name="Fluxograma: intercalar 41"/>
            <p:cNvSpPr/>
            <p:nvPr/>
          </p:nvSpPr>
          <p:spPr>
            <a:xfrm>
              <a:off x="3171206" y="1828800"/>
              <a:ext cx="2520538" cy="2220686"/>
            </a:xfrm>
            <a:prstGeom prst="flowChartMerge">
              <a:avLst/>
            </a:prstGeom>
            <a:grpFill/>
            <a:ln w="28575">
              <a:solidFill>
                <a:srgbClr val="D8C9B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pt-BR" sz="2000" dirty="0">
                <a:solidFill>
                  <a:srgbClr val="2E5E02"/>
                </a:solidFill>
                <a:latin typeface="Futura Std Condensed" panose="020B0506020204030204" pitchFamily="34" charset="0"/>
              </a:endParaRPr>
            </a:p>
          </p:txBody>
        </p:sp>
        <p:sp>
          <p:nvSpPr>
            <p:cNvPr id="22" name="Oval 35"/>
            <p:cNvSpPr/>
            <p:nvPr/>
          </p:nvSpPr>
          <p:spPr>
            <a:xfrm>
              <a:off x="3171206" y="1442850"/>
              <a:ext cx="2516400" cy="744092"/>
            </a:xfrm>
            <a:prstGeom prst="ellipse">
              <a:avLst/>
            </a:prstGeom>
            <a:grpFill/>
            <a:ln w="28575">
              <a:solidFill>
                <a:srgbClr val="D8C9B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pt-BR" sz="2000" dirty="0">
                <a:solidFill>
                  <a:srgbClr val="2E5E02"/>
                </a:solidFill>
                <a:latin typeface="Futura Std Condensed" panose="020B0506020204030204" pitchFamily="34" charset="0"/>
              </a:endParaRPr>
            </a:p>
          </p:txBody>
        </p:sp>
      </p:grpSp>
      <p:grpSp>
        <p:nvGrpSpPr>
          <p:cNvPr id="23" name="Grupo 43"/>
          <p:cNvGrpSpPr/>
          <p:nvPr/>
        </p:nvGrpSpPr>
        <p:grpSpPr>
          <a:xfrm rot="18000000">
            <a:off x="3418048" y="1204407"/>
            <a:ext cx="2851764" cy="2951261"/>
            <a:chOff x="3171206" y="1442850"/>
            <a:chExt cx="2520538" cy="2606636"/>
          </a:xfrm>
          <a:solidFill>
            <a:srgbClr val="D8C9B1"/>
          </a:solidFill>
        </p:grpSpPr>
        <p:sp>
          <p:nvSpPr>
            <p:cNvPr id="24" name="Fluxograma: intercalar 44"/>
            <p:cNvSpPr/>
            <p:nvPr/>
          </p:nvSpPr>
          <p:spPr>
            <a:xfrm>
              <a:off x="3171206" y="1828800"/>
              <a:ext cx="2520538" cy="2220686"/>
            </a:xfrm>
            <a:prstGeom prst="flowChartMerge">
              <a:avLst/>
            </a:prstGeom>
            <a:grpFill/>
            <a:ln w="28575">
              <a:solidFill>
                <a:srgbClr val="D8C9B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2000" dirty="0">
                <a:solidFill>
                  <a:srgbClr val="3D5E6C"/>
                </a:solidFill>
                <a:latin typeface="Futura Std Condensed" panose="020B0506020204030204" pitchFamily="34" charset="0"/>
              </a:endParaRPr>
            </a:p>
          </p:txBody>
        </p:sp>
        <p:sp>
          <p:nvSpPr>
            <p:cNvPr id="25" name="Oval 33"/>
            <p:cNvSpPr/>
            <p:nvPr/>
          </p:nvSpPr>
          <p:spPr>
            <a:xfrm>
              <a:off x="3171206" y="1442850"/>
              <a:ext cx="2516400" cy="744092"/>
            </a:xfrm>
            <a:prstGeom prst="ellipse">
              <a:avLst/>
            </a:prstGeom>
            <a:grpFill/>
            <a:ln w="28575">
              <a:solidFill>
                <a:srgbClr val="D8C9B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2000" dirty="0">
                <a:solidFill>
                  <a:srgbClr val="3D5E6C"/>
                </a:solidFill>
                <a:latin typeface="Futura Std Condensed" panose="020B0506020204030204" pitchFamily="34" charset="0"/>
              </a:endParaRPr>
            </a:p>
          </p:txBody>
        </p:sp>
      </p:grpSp>
      <p:grpSp>
        <p:nvGrpSpPr>
          <p:cNvPr id="26" name="Grupo 46"/>
          <p:cNvGrpSpPr/>
          <p:nvPr/>
        </p:nvGrpSpPr>
        <p:grpSpPr>
          <a:xfrm rot="14460000">
            <a:off x="3460041" y="2701051"/>
            <a:ext cx="2699982" cy="2929481"/>
            <a:chOff x="3171206" y="1442850"/>
            <a:chExt cx="2520538" cy="2606636"/>
          </a:xfrm>
          <a:solidFill>
            <a:srgbClr val="D8C9B1"/>
          </a:solidFill>
        </p:grpSpPr>
        <p:sp>
          <p:nvSpPr>
            <p:cNvPr id="27" name="Fluxograma: intercalar 47"/>
            <p:cNvSpPr/>
            <p:nvPr/>
          </p:nvSpPr>
          <p:spPr>
            <a:xfrm>
              <a:off x="3171206" y="1828800"/>
              <a:ext cx="2520538" cy="2220686"/>
            </a:xfrm>
            <a:prstGeom prst="flowChartMerge">
              <a:avLst/>
            </a:prstGeom>
            <a:grpFill/>
            <a:ln w="28575">
              <a:solidFill>
                <a:srgbClr val="D8C9B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2000" dirty="0">
                <a:solidFill>
                  <a:srgbClr val="2E5E02"/>
                </a:solidFill>
                <a:latin typeface="Futura Std Condensed" panose="020B0506020204030204" pitchFamily="34" charset="0"/>
              </a:endParaRPr>
            </a:p>
          </p:txBody>
        </p:sp>
        <p:sp>
          <p:nvSpPr>
            <p:cNvPr id="28" name="Oval 31"/>
            <p:cNvSpPr/>
            <p:nvPr/>
          </p:nvSpPr>
          <p:spPr>
            <a:xfrm>
              <a:off x="3171206" y="1442850"/>
              <a:ext cx="2516400" cy="744092"/>
            </a:xfrm>
            <a:prstGeom prst="ellipse">
              <a:avLst/>
            </a:prstGeom>
            <a:grpFill/>
            <a:ln w="28575">
              <a:solidFill>
                <a:srgbClr val="D8C9B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2000" dirty="0">
                <a:solidFill>
                  <a:srgbClr val="2E5E02"/>
                </a:solidFill>
                <a:latin typeface="Futura Std Condensed" panose="020B0506020204030204" pitchFamily="34" charset="0"/>
              </a:endParaRPr>
            </a:p>
          </p:txBody>
        </p:sp>
      </p:grpSp>
      <p:sp>
        <p:nvSpPr>
          <p:cNvPr id="29" name="Retângulo 15"/>
          <p:cNvSpPr/>
          <p:nvPr/>
        </p:nvSpPr>
        <p:spPr>
          <a:xfrm rot="18070261">
            <a:off x="8263203" y="4833774"/>
            <a:ext cx="1624164" cy="338554"/>
          </a:xfrm>
          <a:prstGeom prst="rect">
            <a:avLst/>
          </a:prstGeom>
        </p:spPr>
        <p:txBody>
          <a:bodyPr wrap="none">
            <a:spAutoFit/>
          </a:bodyPr>
          <a:lstStyle/>
          <a:p>
            <a:pPr algn="ctr">
              <a:defRPr/>
            </a:pPr>
            <a:r>
              <a:rPr lang="pt-BR" sz="1600" b="1" dirty="0">
                <a:solidFill>
                  <a:srgbClr val="2E5E02"/>
                </a:solidFill>
                <a:latin typeface="+mj-lt"/>
              </a:rPr>
              <a:t>DIFERENCIAIS</a:t>
            </a:r>
          </a:p>
        </p:txBody>
      </p:sp>
      <p:sp>
        <p:nvSpPr>
          <p:cNvPr id="30" name="Retângulo 16"/>
          <p:cNvSpPr/>
          <p:nvPr/>
        </p:nvSpPr>
        <p:spPr>
          <a:xfrm>
            <a:off x="4554734" y="6319923"/>
            <a:ext cx="3139001" cy="338554"/>
          </a:xfrm>
          <a:prstGeom prst="rect">
            <a:avLst/>
          </a:prstGeom>
        </p:spPr>
        <p:txBody>
          <a:bodyPr wrap="none">
            <a:spAutoFit/>
          </a:bodyPr>
          <a:lstStyle/>
          <a:p>
            <a:pPr algn="ctr">
              <a:defRPr/>
            </a:pPr>
            <a:r>
              <a:rPr lang="pt-BR" sz="1600" b="1" dirty="0">
                <a:solidFill>
                  <a:srgbClr val="2E5E02"/>
                </a:solidFill>
                <a:latin typeface="+mj-lt"/>
              </a:rPr>
              <a:t>PERSONALIDADE DA MARCA</a:t>
            </a:r>
          </a:p>
        </p:txBody>
      </p:sp>
      <p:sp>
        <p:nvSpPr>
          <p:cNvPr id="31" name="Retângulo 17"/>
          <p:cNvSpPr/>
          <p:nvPr/>
        </p:nvSpPr>
        <p:spPr>
          <a:xfrm rot="4417546">
            <a:off x="9721072" y="1701443"/>
            <a:ext cx="1415773" cy="338554"/>
          </a:xfrm>
          <a:prstGeom prst="rect">
            <a:avLst/>
          </a:prstGeom>
        </p:spPr>
        <p:txBody>
          <a:bodyPr wrap="none">
            <a:spAutoFit/>
          </a:bodyPr>
          <a:lstStyle/>
          <a:p>
            <a:pPr algn="ctr">
              <a:defRPr/>
            </a:pPr>
            <a:r>
              <a:rPr lang="pt-BR" sz="1600" b="1" dirty="0">
                <a:solidFill>
                  <a:srgbClr val="2E5E02"/>
                </a:solidFill>
                <a:latin typeface="+mj-lt"/>
              </a:rPr>
              <a:t>BENEFÍCIOS</a:t>
            </a:r>
          </a:p>
        </p:txBody>
      </p:sp>
      <p:sp>
        <p:nvSpPr>
          <p:cNvPr id="32" name="Retângulo 18"/>
          <p:cNvSpPr/>
          <p:nvPr/>
        </p:nvSpPr>
        <p:spPr>
          <a:xfrm rot="17886256">
            <a:off x="1371827" y="1345645"/>
            <a:ext cx="2848857" cy="338554"/>
          </a:xfrm>
          <a:prstGeom prst="rect">
            <a:avLst/>
          </a:prstGeom>
        </p:spPr>
        <p:txBody>
          <a:bodyPr wrap="none">
            <a:spAutoFit/>
          </a:bodyPr>
          <a:lstStyle/>
          <a:p>
            <a:pPr algn="ctr">
              <a:defRPr/>
            </a:pPr>
            <a:r>
              <a:rPr lang="pt-BR" sz="1600" b="1" dirty="0">
                <a:solidFill>
                  <a:srgbClr val="2E5E02"/>
                </a:solidFill>
                <a:latin typeface="+mj-lt"/>
              </a:rPr>
              <a:t>INSIGHT DO CONSUMIDOR</a:t>
            </a:r>
          </a:p>
        </p:txBody>
      </p:sp>
      <p:sp>
        <p:nvSpPr>
          <p:cNvPr id="33" name="Retângulo 19"/>
          <p:cNvSpPr/>
          <p:nvPr/>
        </p:nvSpPr>
        <p:spPr>
          <a:xfrm rot="3778314">
            <a:off x="1770307" y="4702425"/>
            <a:ext cx="2520242" cy="338554"/>
          </a:xfrm>
          <a:prstGeom prst="rect">
            <a:avLst/>
          </a:prstGeom>
        </p:spPr>
        <p:txBody>
          <a:bodyPr wrap="none">
            <a:spAutoFit/>
          </a:bodyPr>
          <a:lstStyle/>
          <a:p>
            <a:pPr algn="ctr">
              <a:defRPr/>
            </a:pPr>
            <a:r>
              <a:rPr lang="pt-BR" sz="1600" b="1" dirty="0">
                <a:solidFill>
                  <a:srgbClr val="2E5E02"/>
                </a:solidFill>
                <a:latin typeface="+mj-lt"/>
              </a:rPr>
              <a:t>CONSUMIDOR TARGET</a:t>
            </a:r>
          </a:p>
        </p:txBody>
      </p:sp>
      <p:sp>
        <p:nvSpPr>
          <p:cNvPr id="35" name="Retângulo 8"/>
          <p:cNvSpPr/>
          <p:nvPr/>
        </p:nvSpPr>
        <p:spPr>
          <a:xfrm>
            <a:off x="5050141" y="128862"/>
            <a:ext cx="2034531" cy="338554"/>
          </a:xfrm>
          <a:prstGeom prst="rect">
            <a:avLst/>
          </a:prstGeom>
        </p:spPr>
        <p:txBody>
          <a:bodyPr wrap="none">
            <a:spAutoFit/>
          </a:bodyPr>
          <a:lstStyle/>
          <a:p>
            <a:pPr algn="ctr">
              <a:defRPr/>
            </a:pPr>
            <a:r>
              <a:rPr lang="pt-BR" sz="1600" b="1" dirty="0">
                <a:solidFill>
                  <a:srgbClr val="2E5E02"/>
                </a:solidFill>
                <a:latin typeface="+mj-lt"/>
              </a:rPr>
              <a:t>PAPEL DA MARCA</a:t>
            </a:r>
          </a:p>
        </p:txBody>
      </p:sp>
      <p:sp>
        <p:nvSpPr>
          <p:cNvPr id="36" name="Retângulo 33"/>
          <p:cNvSpPr/>
          <p:nvPr/>
        </p:nvSpPr>
        <p:spPr>
          <a:xfrm>
            <a:off x="5244133" y="595679"/>
            <a:ext cx="1792124" cy="830997"/>
          </a:xfrm>
          <a:prstGeom prst="rect">
            <a:avLst/>
          </a:prstGeom>
        </p:spPr>
        <p:txBody>
          <a:bodyPr wrap="square">
            <a:spAutoFit/>
          </a:bodyPr>
          <a:lstStyle/>
          <a:p>
            <a:pPr algn="ctr" defTabSz="1219170"/>
            <a:r>
              <a:rPr lang="pt-BR" sz="800" b="1" dirty="0">
                <a:solidFill>
                  <a:srgbClr val="2E5E02"/>
                </a:solidFill>
                <a:latin typeface="Futura Std Book" panose="020B0502020204020303" pitchFamily="34" charset="0"/>
              </a:rPr>
              <a:t>TRAZER A SENSAÇÃO DE ACOLHIMENTO, ACONCHEGO E CUIDADO QUE SÓ A NOSSA AVÓ SABIA NOS DAR ATRAVÉS DAS VELAS E AROMATERAPIA</a:t>
            </a:r>
          </a:p>
        </p:txBody>
      </p:sp>
      <p:sp>
        <p:nvSpPr>
          <p:cNvPr id="37" name="Retângulo 34"/>
          <p:cNvSpPr/>
          <p:nvPr/>
        </p:nvSpPr>
        <p:spPr>
          <a:xfrm>
            <a:off x="7045684" y="860902"/>
            <a:ext cx="3109581" cy="2554545"/>
          </a:xfrm>
          <a:prstGeom prst="rect">
            <a:avLst/>
          </a:prstGeom>
        </p:spPr>
        <p:txBody>
          <a:bodyPr wrap="square">
            <a:spAutoFit/>
          </a:bodyPr>
          <a:lstStyle/>
          <a:p>
            <a:pPr algn="just" defTabSz="1219170"/>
            <a:r>
              <a:rPr lang="pt-BR" sz="800" b="1" u="sng" dirty="0">
                <a:solidFill>
                  <a:srgbClr val="2E5E02"/>
                </a:solidFill>
                <a:latin typeface="Futura Std Book" panose="020B0502020204020303" pitchFamily="34" charset="0"/>
              </a:rPr>
              <a:t>FUNCIONAL</a:t>
            </a:r>
            <a:r>
              <a:rPr lang="pt-BR" sz="800" b="1" dirty="0">
                <a:solidFill>
                  <a:srgbClr val="2E5E02"/>
                </a:solidFill>
                <a:latin typeface="Futura Std Book" panose="020B0502020204020303" pitchFamily="34" charset="0"/>
              </a:rPr>
              <a:t>: VELAS 100% NATURAIS COM QUEIMA LIMPA, QUE AUXILIAM A NOSSA SAÚDE, ALIADAS A TODO UM ESTUDO DE FLORAIS E AROMATERAPIA QUE ME FAZEM RELAXAR E TER UM MOMENTO DE RESPIRO E AUTO-CUIDADO NO MEU DIA</a:t>
            </a:r>
          </a:p>
          <a:p>
            <a:pPr algn="just" defTabSz="1219170"/>
            <a:endParaRPr lang="pt-BR" sz="800" b="1" dirty="0">
              <a:solidFill>
                <a:srgbClr val="2E5E02"/>
              </a:solidFill>
              <a:latin typeface="Futura Std Book" panose="020B0502020204020303" pitchFamily="34" charset="0"/>
            </a:endParaRPr>
          </a:p>
          <a:p>
            <a:pPr algn="just" defTabSz="1219170"/>
            <a:r>
              <a:rPr lang="pt-BR" sz="800" b="1" u="sng" dirty="0">
                <a:solidFill>
                  <a:srgbClr val="2E5E02"/>
                </a:solidFill>
                <a:latin typeface="Futura Std Book" panose="020B0502020204020303" pitchFamily="34" charset="0"/>
              </a:rPr>
              <a:t>EMOCIONAL</a:t>
            </a:r>
            <a:r>
              <a:rPr lang="pt-BR" sz="800" b="1" dirty="0">
                <a:solidFill>
                  <a:srgbClr val="2E5E02"/>
                </a:solidFill>
                <a:latin typeface="Futura Std Book" panose="020B0502020204020303" pitchFamily="34" charset="0"/>
              </a:rPr>
              <a:t>: ME SINTO MAIS SEGURO, PROTEGIDO, AUTO-CONFIANTE, CALMO E UM POUCO SAUDOSISTA. SINTO COMO SE ESTIVESSE MAIS PERTO DA MINHA AVÓ, RECEBENDO AQUELE COLO GOSTOSO, RELEMBRANDO DAQUELES TEMPOS BONS QUE NÃO VOLTAM MAIS</a:t>
            </a:r>
          </a:p>
          <a:p>
            <a:pPr algn="just" defTabSz="1219170"/>
            <a:endParaRPr lang="pt-BR" sz="800" b="1" dirty="0">
              <a:solidFill>
                <a:srgbClr val="2E5E02"/>
              </a:solidFill>
              <a:latin typeface="Futura Std Book" panose="020B0502020204020303" pitchFamily="34" charset="0"/>
            </a:endParaRPr>
          </a:p>
          <a:p>
            <a:pPr algn="just" defTabSz="1219170"/>
            <a:r>
              <a:rPr lang="pt-BR" sz="800" b="1" u="sng" dirty="0">
                <a:solidFill>
                  <a:srgbClr val="2E5E02"/>
                </a:solidFill>
                <a:latin typeface="Futura Std Book" panose="020B0502020204020303" pitchFamily="34" charset="0"/>
              </a:rPr>
              <a:t>SOCIAL</a:t>
            </a:r>
            <a:r>
              <a:rPr lang="pt-BR" sz="800" b="1" dirty="0">
                <a:solidFill>
                  <a:srgbClr val="2E5E02"/>
                </a:solidFill>
                <a:latin typeface="Futura Std Book" panose="020B0502020204020303" pitchFamily="34" charset="0"/>
              </a:rPr>
              <a:t>: ME SINTO UM POUCO EMPREENDEDOR TAMBÉM. ME SINTO PARTE DE UM PROJETO MAIOR, QUE NÃO BUSCA SÓ OLHAR PARA MINHAS NECESSIDADES, MAS QUE TAMBÉM QUER FAZER A DIFERENÇA NO MUNDO, AJUDANDO COMUNIDADES, DESENVOLVENDO PESSOAS, FAZENDO O QUE NÃO PODEMOS ESPERAR DO NOSSO GOVERNO</a:t>
            </a:r>
          </a:p>
        </p:txBody>
      </p:sp>
      <p:sp>
        <p:nvSpPr>
          <p:cNvPr id="38" name="Retângulo 35"/>
          <p:cNvSpPr/>
          <p:nvPr/>
        </p:nvSpPr>
        <p:spPr>
          <a:xfrm>
            <a:off x="7074194" y="3485418"/>
            <a:ext cx="2051909" cy="553998"/>
          </a:xfrm>
          <a:prstGeom prst="rect">
            <a:avLst/>
          </a:prstGeom>
        </p:spPr>
        <p:txBody>
          <a:bodyPr wrap="square">
            <a:spAutoFit/>
          </a:bodyPr>
          <a:lstStyle/>
          <a:p>
            <a:pPr algn="just" defTabSz="1219170"/>
            <a:r>
              <a:rPr lang="pt-BR" sz="750" b="1" dirty="0">
                <a:solidFill>
                  <a:srgbClr val="2E5E02"/>
                </a:solidFill>
                <a:latin typeface="Futura Std Book" panose="020B0502020204020303" pitchFamily="34" charset="0"/>
              </a:rPr>
              <a:t>PRODUZIDA COM CERA DE ABELHA E CERA VEGETAL, QUE PERMITEM UMA QUEIMA LIMPA E QUE FAZ BEM À SUA SAÚDE</a:t>
            </a:r>
            <a:endParaRPr lang="en-US" sz="750" b="1" dirty="0">
              <a:solidFill>
                <a:srgbClr val="2E5E02"/>
              </a:solidFill>
              <a:latin typeface="Futura Std Book" panose="020B0502020204020303" pitchFamily="34" charset="0"/>
            </a:endParaRPr>
          </a:p>
        </p:txBody>
      </p:sp>
      <p:sp>
        <p:nvSpPr>
          <p:cNvPr id="40" name="Retângulo 37"/>
          <p:cNvSpPr/>
          <p:nvPr/>
        </p:nvSpPr>
        <p:spPr>
          <a:xfrm>
            <a:off x="3212218" y="3492637"/>
            <a:ext cx="2112901" cy="1815882"/>
          </a:xfrm>
          <a:prstGeom prst="rect">
            <a:avLst/>
          </a:prstGeom>
        </p:spPr>
        <p:txBody>
          <a:bodyPr wrap="square">
            <a:spAutoFit/>
          </a:bodyPr>
          <a:lstStyle/>
          <a:p>
            <a:pPr algn="ctr"/>
            <a:r>
              <a:rPr lang="pt-BR" sz="800" b="1" dirty="0">
                <a:solidFill>
                  <a:srgbClr val="2E5E02"/>
                </a:solidFill>
                <a:latin typeface="Futura Std Book" panose="020B0502020204020303" pitchFamily="34" charset="0"/>
                <a:cs typeface="Arial" panose="020B0604020202020204" pitchFamily="34" charset="0"/>
              </a:rPr>
              <a:t>HOMENS E MULHERES DO BRASIL INTEIRO, ACIMA DE 18 ANOS QUE SE INTERESSAM POR ARTE, DESIGN, CULTURA BRASILEIRA, DECORAÇÃO, CASA, FAMÍLIA, AROMATERAPIA, MEDICINA ALTERNATIVA, ÓLEOS ESSENCIAIS, FLORAIS, QUE SE INTERESSAM POR ESTILO DE VIDA SAUDÁVEL, QUE APOIAM COMUNIDADES, APOIAM MICRO E PEQUENOS EMPREENDEDORES, QUE BUSCAM MAIS REPRESENTATIVIDADE E APOIO ÀS MINORIAS  </a:t>
            </a:r>
          </a:p>
        </p:txBody>
      </p:sp>
      <p:sp>
        <p:nvSpPr>
          <p:cNvPr id="39" name="Retângulo 36"/>
          <p:cNvSpPr/>
          <p:nvPr/>
        </p:nvSpPr>
        <p:spPr>
          <a:xfrm>
            <a:off x="5481474" y="4813518"/>
            <a:ext cx="1374604" cy="784830"/>
          </a:xfrm>
          <a:prstGeom prst="rect">
            <a:avLst/>
          </a:prstGeom>
        </p:spPr>
        <p:txBody>
          <a:bodyPr wrap="square">
            <a:spAutoFit/>
          </a:bodyPr>
          <a:lstStyle/>
          <a:p>
            <a:pPr algn="ctr" defTabSz="1219170"/>
            <a:r>
              <a:rPr lang="en-US" sz="900" b="1" dirty="0">
                <a:solidFill>
                  <a:srgbClr val="2E5E02"/>
                </a:solidFill>
                <a:latin typeface="Futura Std Book" panose="020B0502020204020303" pitchFamily="34" charset="0"/>
              </a:rPr>
              <a:t>LEVE</a:t>
            </a:r>
          </a:p>
          <a:p>
            <a:pPr algn="ctr" defTabSz="1219170"/>
            <a:r>
              <a:rPr lang="en-US" sz="900" b="1" dirty="0">
                <a:solidFill>
                  <a:srgbClr val="2E5E02"/>
                </a:solidFill>
                <a:latin typeface="Futura Std Book" panose="020B0502020204020303" pitchFamily="34" charset="0"/>
              </a:rPr>
              <a:t>ACOLHEDORA</a:t>
            </a:r>
          </a:p>
          <a:p>
            <a:pPr algn="ctr" defTabSz="1219170"/>
            <a:r>
              <a:rPr lang="en-US" sz="900" b="1" dirty="0">
                <a:solidFill>
                  <a:srgbClr val="2E5E02"/>
                </a:solidFill>
                <a:latin typeface="Futura Std Book" panose="020B0502020204020303" pitchFamily="34" charset="0"/>
              </a:rPr>
              <a:t>COLOQUIAL</a:t>
            </a:r>
          </a:p>
          <a:p>
            <a:pPr algn="ctr" defTabSz="1219170"/>
            <a:r>
              <a:rPr lang="en-US" sz="900" b="1" dirty="0">
                <a:solidFill>
                  <a:srgbClr val="2E5E02"/>
                </a:solidFill>
                <a:latin typeface="Futura Std Book" panose="020B0502020204020303" pitchFamily="34" charset="0"/>
              </a:rPr>
              <a:t>OTIMISTA</a:t>
            </a:r>
          </a:p>
          <a:p>
            <a:pPr algn="ctr" defTabSz="1219170"/>
            <a:r>
              <a:rPr lang="en-US" sz="900" b="1" dirty="0">
                <a:solidFill>
                  <a:srgbClr val="2E5E02"/>
                </a:solidFill>
                <a:latin typeface="Futura Std Book" panose="020B0502020204020303" pitchFamily="34" charset="0"/>
              </a:rPr>
              <a:t>AUTO-CONFIANTE</a:t>
            </a:r>
          </a:p>
        </p:txBody>
      </p:sp>
      <p:sp>
        <p:nvSpPr>
          <p:cNvPr id="43" name="Retângulo 45"/>
          <p:cNvSpPr/>
          <p:nvPr/>
        </p:nvSpPr>
        <p:spPr>
          <a:xfrm>
            <a:off x="10855322" y="2657323"/>
            <a:ext cx="1139222" cy="584775"/>
          </a:xfrm>
          <a:prstGeom prst="rect">
            <a:avLst/>
          </a:prstGeom>
        </p:spPr>
        <p:txBody>
          <a:bodyPr wrap="square">
            <a:spAutoFit/>
          </a:bodyPr>
          <a:lstStyle/>
          <a:p>
            <a:pPr algn="ctr"/>
            <a:r>
              <a:rPr lang="pt-BR" sz="1600" dirty="0">
                <a:solidFill>
                  <a:srgbClr val="2E5E02"/>
                </a:solidFill>
                <a:latin typeface="+mj-lt"/>
              </a:rPr>
              <a:t>DNA DA MARCA</a:t>
            </a:r>
          </a:p>
        </p:txBody>
      </p:sp>
      <p:sp>
        <p:nvSpPr>
          <p:cNvPr id="44" name="Retângulo 47"/>
          <p:cNvSpPr/>
          <p:nvPr/>
        </p:nvSpPr>
        <p:spPr>
          <a:xfrm>
            <a:off x="322909" y="3137837"/>
            <a:ext cx="1798296" cy="584775"/>
          </a:xfrm>
          <a:prstGeom prst="rect">
            <a:avLst/>
          </a:prstGeom>
        </p:spPr>
        <p:txBody>
          <a:bodyPr wrap="square">
            <a:spAutoFit/>
          </a:bodyPr>
          <a:lstStyle/>
          <a:p>
            <a:pPr algn="ctr"/>
            <a:r>
              <a:rPr lang="pt-BR" sz="1600" dirty="0">
                <a:solidFill>
                  <a:srgbClr val="2E5E02"/>
                </a:solidFill>
                <a:latin typeface="+mj-lt"/>
              </a:rPr>
              <a:t>DNA DO CONSUMIDOR</a:t>
            </a:r>
          </a:p>
        </p:txBody>
      </p:sp>
      <p:grpSp>
        <p:nvGrpSpPr>
          <p:cNvPr id="45" name="Agrupar 53"/>
          <p:cNvGrpSpPr/>
          <p:nvPr/>
        </p:nvGrpSpPr>
        <p:grpSpPr>
          <a:xfrm>
            <a:off x="2004058" y="1261274"/>
            <a:ext cx="280766" cy="4364073"/>
            <a:chOff x="2771525" y="1417917"/>
            <a:chExt cx="419072" cy="3770853"/>
          </a:xfrm>
        </p:grpSpPr>
        <p:cxnSp>
          <p:nvCxnSpPr>
            <p:cNvPr id="46" name="Conector reto 5"/>
            <p:cNvCxnSpPr/>
            <p:nvPr/>
          </p:nvCxnSpPr>
          <p:spPr>
            <a:xfrm>
              <a:off x="2805045" y="1417917"/>
              <a:ext cx="385552" cy="0"/>
            </a:xfrm>
            <a:prstGeom prst="line">
              <a:avLst/>
            </a:prstGeom>
            <a:ln>
              <a:solidFill>
                <a:srgbClr val="2E5E02"/>
              </a:solidFill>
              <a:prstDash val="lgDash"/>
            </a:ln>
          </p:spPr>
          <p:style>
            <a:lnRef idx="1">
              <a:schemeClr val="accent1"/>
            </a:lnRef>
            <a:fillRef idx="0">
              <a:schemeClr val="accent1"/>
            </a:fillRef>
            <a:effectRef idx="0">
              <a:schemeClr val="accent1"/>
            </a:effectRef>
            <a:fontRef idx="minor">
              <a:schemeClr val="tx1"/>
            </a:fontRef>
          </p:style>
        </p:cxnSp>
        <p:cxnSp>
          <p:nvCxnSpPr>
            <p:cNvPr id="47" name="Conector reto 48"/>
            <p:cNvCxnSpPr/>
            <p:nvPr/>
          </p:nvCxnSpPr>
          <p:spPr>
            <a:xfrm>
              <a:off x="2771525" y="5188770"/>
              <a:ext cx="385552" cy="0"/>
            </a:xfrm>
            <a:prstGeom prst="line">
              <a:avLst/>
            </a:prstGeom>
            <a:ln>
              <a:solidFill>
                <a:srgbClr val="2E5E02"/>
              </a:solidFill>
              <a:prstDash val="lgDash"/>
            </a:ln>
          </p:spPr>
          <p:style>
            <a:lnRef idx="1">
              <a:schemeClr val="accent1"/>
            </a:lnRef>
            <a:fillRef idx="0">
              <a:schemeClr val="accent1"/>
            </a:fillRef>
            <a:effectRef idx="0">
              <a:schemeClr val="accent1"/>
            </a:effectRef>
            <a:fontRef idx="minor">
              <a:schemeClr val="tx1"/>
            </a:fontRef>
          </p:style>
        </p:cxnSp>
        <p:cxnSp>
          <p:nvCxnSpPr>
            <p:cNvPr id="48" name="Conector reto 49"/>
            <p:cNvCxnSpPr/>
            <p:nvPr/>
          </p:nvCxnSpPr>
          <p:spPr>
            <a:xfrm flipH="1">
              <a:off x="2771525" y="1417917"/>
              <a:ext cx="33520" cy="3770853"/>
            </a:xfrm>
            <a:prstGeom prst="line">
              <a:avLst/>
            </a:prstGeom>
            <a:ln>
              <a:solidFill>
                <a:srgbClr val="2E5E02"/>
              </a:solidFill>
              <a:prstDash val="lgDash"/>
            </a:ln>
          </p:spPr>
          <p:style>
            <a:lnRef idx="1">
              <a:schemeClr val="accent1"/>
            </a:lnRef>
            <a:fillRef idx="0">
              <a:schemeClr val="accent1"/>
            </a:fillRef>
            <a:effectRef idx="0">
              <a:schemeClr val="accent1"/>
            </a:effectRef>
            <a:fontRef idx="minor">
              <a:schemeClr val="tx1"/>
            </a:fontRef>
          </p:style>
        </p:cxnSp>
      </p:grpSp>
      <p:grpSp>
        <p:nvGrpSpPr>
          <p:cNvPr id="49" name="Agrupar 54"/>
          <p:cNvGrpSpPr/>
          <p:nvPr/>
        </p:nvGrpSpPr>
        <p:grpSpPr>
          <a:xfrm flipH="1">
            <a:off x="10538251" y="1261274"/>
            <a:ext cx="285200" cy="4364073"/>
            <a:chOff x="2771525" y="1417917"/>
            <a:chExt cx="419072" cy="3770853"/>
          </a:xfrm>
        </p:grpSpPr>
        <p:cxnSp>
          <p:nvCxnSpPr>
            <p:cNvPr id="50" name="Conector reto 55"/>
            <p:cNvCxnSpPr/>
            <p:nvPr/>
          </p:nvCxnSpPr>
          <p:spPr>
            <a:xfrm>
              <a:off x="2805045" y="1417917"/>
              <a:ext cx="385552" cy="0"/>
            </a:xfrm>
            <a:prstGeom prst="line">
              <a:avLst/>
            </a:prstGeom>
            <a:ln>
              <a:solidFill>
                <a:srgbClr val="2E5E02"/>
              </a:solidFill>
              <a:prstDash val="lgDash"/>
            </a:ln>
          </p:spPr>
          <p:style>
            <a:lnRef idx="1">
              <a:schemeClr val="accent1"/>
            </a:lnRef>
            <a:fillRef idx="0">
              <a:schemeClr val="accent1"/>
            </a:fillRef>
            <a:effectRef idx="0">
              <a:schemeClr val="accent1"/>
            </a:effectRef>
            <a:fontRef idx="minor">
              <a:schemeClr val="tx1"/>
            </a:fontRef>
          </p:style>
        </p:cxnSp>
        <p:cxnSp>
          <p:nvCxnSpPr>
            <p:cNvPr id="51" name="Conector reto 56"/>
            <p:cNvCxnSpPr/>
            <p:nvPr/>
          </p:nvCxnSpPr>
          <p:spPr>
            <a:xfrm>
              <a:off x="2771525" y="5188770"/>
              <a:ext cx="385552" cy="0"/>
            </a:xfrm>
            <a:prstGeom prst="line">
              <a:avLst/>
            </a:prstGeom>
            <a:ln>
              <a:solidFill>
                <a:srgbClr val="2E5E02"/>
              </a:solidFill>
              <a:prstDash val="lgDash"/>
            </a:ln>
          </p:spPr>
          <p:style>
            <a:lnRef idx="1">
              <a:schemeClr val="accent1"/>
            </a:lnRef>
            <a:fillRef idx="0">
              <a:schemeClr val="accent1"/>
            </a:fillRef>
            <a:effectRef idx="0">
              <a:schemeClr val="accent1"/>
            </a:effectRef>
            <a:fontRef idx="minor">
              <a:schemeClr val="tx1"/>
            </a:fontRef>
          </p:style>
        </p:cxnSp>
        <p:cxnSp>
          <p:nvCxnSpPr>
            <p:cNvPr id="52" name="Conector reto 57"/>
            <p:cNvCxnSpPr/>
            <p:nvPr/>
          </p:nvCxnSpPr>
          <p:spPr>
            <a:xfrm flipH="1">
              <a:off x="2771525" y="1417917"/>
              <a:ext cx="33520" cy="3770853"/>
            </a:xfrm>
            <a:prstGeom prst="line">
              <a:avLst/>
            </a:prstGeom>
            <a:ln>
              <a:solidFill>
                <a:srgbClr val="2E5E02"/>
              </a:solidFill>
              <a:prstDash val="lgDash"/>
            </a:ln>
          </p:spPr>
          <p:style>
            <a:lnRef idx="1">
              <a:schemeClr val="accent1"/>
            </a:lnRef>
            <a:fillRef idx="0">
              <a:schemeClr val="accent1"/>
            </a:fillRef>
            <a:effectRef idx="0">
              <a:schemeClr val="accent1"/>
            </a:effectRef>
            <a:fontRef idx="minor">
              <a:schemeClr val="tx1"/>
            </a:fontRef>
          </p:style>
        </p:cxnSp>
      </p:grpSp>
      <p:sp>
        <p:nvSpPr>
          <p:cNvPr id="34" name="Oval 15"/>
          <p:cNvSpPr/>
          <p:nvPr/>
        </p:nvSpPr>
        <p:spPr>
          <a:xfrm>
            <a:off x="5226372" y="2380266"/>
            <a:ext cx="1856818" cy="1855103"/>
          </a:xfrm>
          <a:prstGeom prst="ellipse">
            <a:avLst/>
          </a:prstGeom>
          <a:solidFill>
            <a:schemeClr val="bg1"/>
          </a:solidFill>
          <a:ln w="63500">
            <a:solidFill>
              <a:srgbClr val="2E5E0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2000" dirty="0">
              <a:solidFill>
                <a:srgbClr val="2E5E02"/>
              </a:solidFill>
              <a:latin typeface="Futura Std Condensed" panose="020B0506020204030204" pitchFamily="34" charset="0"/>
            </a:endParaRPr>
          </a:p>
        </p:txBody>
      </p:sp>
      <p:sp>
        <p:nvSpPr>
          <p:cNvPr id="42" name="Retângulo 39"/>
          <p:cNvSpPr/>
          <p:nvPr/>
        </p:nvSpPr>
        <p:spPr>
          <a:xfrm>
            <a:off x="5363387" y="3158427"/>
            <a:ext cx="1601017" cy="738664"/>
          </a:xfrm>
          <a:prstGeom prst="rect">
            <a:avLst/>
          </a:prstGeom>
        </p:spPr>
        <p:txBody>
          <a:bodyPr wrap="square">
            <a:spAutoFit/>
          </a:bodyPr>
          <a:lstStyle/>
          <a:p>
            <a:pPr algn="ctr"/>
            <a:r>
              <a:rPr lang="en-US" sz="1400" b="1" dirty="0">
                <a:solidFill>
                  <a:srgbClr val="2E5E02"/>
                </a:solidFill>
                <a:latin typeface="+mj-lt"/>
              </a:rPr>
              <a:t>“ILUMINAR E AQUECER CORAÇÕES”</a:t>
            </a:r>
          </a:p>
        </p:txBody>
      </p:sp>
      <p:sp>
        <p:nvSpPr>
          <p:cNvPr id="53" name="Retângulo 8"/>
          <p:cNvSpPr/>
          <p:nvPr/>
        </p:nvSpPr>
        <p:spPr>
          <a:xfrm>
            <a:off x="5567178" y="2565318"/>
            <a:ext cx="1223094" cy="461665"/>
          </a:xfrm>
          <a:prstGeom prst="rect">
            <a:avLst/>
          </a:prstGeom>
        </p:spPr>
        <p:txBody>
          <a:bodyPr wrap="square">
            <a:spAutoFit/>
          </a:bodyPr>
          <a:lstStyle/>
          <a:p>
            <a:pPr algn="ctr">
              <a:defRPr/>
            </a:pPr>
            <a:r>
              <a:rPr lang="pt-BR" sz="1200" b="1" dirty="0">
                <a:solidFill>
                  <a:srgbClr val="2E5E02"/>
                </a:solidFill>
                <a:latin typeface="+mj-lt"/>
              </a:rPr>
              <a:t>ESSÊNCIA DA MARCA</a:t>
            </a:r>
          </a:p>
        </p:txBody>
      </p:sp>
      <p:sp>
        <p:nvSpPr>
          <p:cNvPr id="57" name="Retângulo 38">
            <a:extLst>
              <a:ext uri="{FF2B5EF4-FFF2-40B4-BE49-F238E27FC236}">
                <a16:creationId xmlns:a16="http://schemas.microsoft.com/office/drawing/2014/main" id="{EFA63A69-C5FB-4D12-AA27-C8152FF7D11D}"/>
              </a:ext>
            </a:extLst>
          </p:cNvPr>
          <p:cNvSpPr/>
          <p:nvPr/>
        </p:nvSpPr>
        <p:spPr>
          <a:xfrm>
            <a:off x="3090991" y="1161221"/>
            <a:ext cx="2155704" cy="2308324"/>
          </a:xfrm>
          <a:prstGeom prst="rect">
            <a:avLst/>
          </a:prstGeom>
          <a:noFill/>
        </p:spPr>
        <p:txBody>
          <a:bodyPr wrap="square">
            <a:spAutoFit/>
          </a:bodyPr>
          <a:lstStyle/>
          <a:p>
            <a:pPr algn="just" defTabSz="1219170"/>
            <a:r>
              <a:rPr lang="pt-BR" sz="800" b="1" dirty="0">
                <a:solidFill>
                  <a:srgbClr val="2E5E02"/>
                </a:solidFill>
                <a:latin typeface="+mj-lt"/>
                <a:cs typeface="Arial" panose="020B0604020202020204" pitchFamily="34" charset="0"/>
              </a:rPr>
              <a:t>EM UM MUNDO ONDE TODOS ESTÃO SEMPRE CORRENDO E TUDO VAI ACONTECENDO DE FORMA TÃO AUTOMÁTICA, AS VEZES SINTO FALTA DE UM RESPIRO. DE ME CONECTAR COMIGO MESMA. PARAR E PEDIR UM COLO. AQUELE COLO QUE SÓ A MINHA AVÓ TINHA.</a:t>
            </a:r>
          </a:p>
          <a:p>
            <a:pPr algn="just" defTabSz="1219170"/>
            <a:r>
              <a:rPr lang="pt-BR" sz="800" b="1" dirty="0">
                <a:solidFill>
                  <a:srgbClr val="2E5E02"/>
                </a:solidFill>
                <a:latin typeface="+mj-lt"/>
                <a:cs typeface="Arial" panose="020B0604020202020204" pitchFamily="34" charset="0"/>
              </a:rPr>
              <a:t>QUE SAUDADE DELA E DO SEU CHEIRINHO. DA CASA DELA. DO JEITO QUE ELA CUIDAVA DAS PLANTINHAS. </a:t>
            </a:r>
          </a:p>
          <a:p>
            <a:pPr algn="just" defTabSz="1219170"/>
            <a:r>
              <a:rPr lang="pt-BR" sz="800" b="1" dirty="0">
                <a:solidFill>
                  <a:srgbClr val="2E5E02"/>
                </a:solidFill>
                <a:latin typeface="+mj-lt"/>
                <a:cs typeface="Arial" panose="020B0604020202020204" pitchFamily="34" charset="0"/>
              </a:rPr>
              <a:t>DAQUELE CORAÇÃO IMENSO QUE SÓ ELA TINHA. DO CAFÉZINHO DA TARDE REGADO A CONVERSA FIADA, DAS NOSSAS RISADAS, DO ABRAÇO, DO ACONCHEGO E DA CERTEZA QUE ELA SEMPRE ME TRAZIA DE QUE TUDO VAI FICAR BEM.</a:t>
            </a:r>
            <a:endParaRPr lang="en-US" sz="800" b="1" dirty="0">
              <a:solidFill>
                <a:srgbClr val="2E5E02"/>
              </a:solidFill>
              <a:latin typeface="+mj-lt"/>
              <a:cs typeface="Arial" panose="020B0604020202020204" pitchFamily="34" charset="0"/>
            </a:endParaRPr>
          </a:p>
        </p:txBody>
      </p:sp>
      <p:sp>
        <p:nvSpPr>
          <p:cNvPr id="59" name="Retângulo 35">
            <a:extLst>
              <a:ext uri="{FF2B5EF4-FFF2-40B4-BE49-F238E27FC236}">
                <a16:creationId xmlns:a16="http://schemas.microsoft.com/office/drawing/2014/main" id="{A637EC42-5829-4F02-BA96-5FE07F1A6664}"/>
              </a:ext>
            </a:extLst>
          </p:cNvPr>
          <p:cNvSpPr/>
          <p:nvPr/>
        </p:nvSpPr>
        <p:spPr>
          <a:xfrm>
            <a:off x="6746216" y="4027916"/>
            <a:ext cx="2252958" cy="207749"/>
          </a:xfrm>
          <a:prstGeom prst="rect">
            <a:avLst/>
          </a:prstGeom>
        </p:spPr>
        <p:txBody>
          <a:bodyPr wrap="square">
            <a:spAutoFit/>
          </a:bodyPr>
          <a:lstStyle/>
          <a:p>
            <a:pPr algn="just" defTabSz="1219170"/>
            <a:r>
              <a:rPr lang="pt-BR" sz="750" b="1" dirty="0">
                <a:solidFill>
                  <a:srgbClr val="2E5E02"/>
                </a:solidFill>
                <a:latin typeface="Futura Std Book" panose="020B0502020204020303" pitchFamily="34" charset="0"/>
              </a:rPr>
              <a:t>100% SUSTENTÁVEL E BIODEGADÁVEL </a:t>
            </a:r>
            <a:endParaRPr lang="en-US" sz="750" b="1" dirty="0">
              <a:solidFill>
                <a:srgbClr val="2E5E02"/>
              </a:solidFill>
              <a:latin typeface="Futura Std Book" panose="020B0502020204020303" pitchFamily="34" charset="0"/>
            </a:endParaRPr>
          </a:p>
        </p:txBody>
      </p:sp>
      <p:sp>
        <p:nvSpPr>
          <p:cNvPr id="60" name="Retângulo 35">
            <a:extLst>
              <a:ext uri="{FF2B5EF4-FFF2-40B4-BE49-F238E27FC236}">
                <a16:creationId xmlns:a16="http://schemas.microsoft.com/office/drawing/2014/main" id="{E343428E-9AC5-422E-ACC2-BAB69417D110}"/>
              </a:ext>
            </a:extLst>
          </p:cNvPr>
          <p:cNvSpPr/>
          <p:nvPr/>
        </p:nvSpPr>
        <p:spPr>
          <a:xfrm>
            <a:off x="7012575" y="4887682"/>
            <a:ext cx="1786353" cy="669414"/>
          </a:xfrm>
          <a:prstGeom prst="rect">
            <a:avLst/>
          </a:prstGeom>
        </p:spPr>
        <p:txBody>
          <a:bodyPr wrap="square">
            <a:spAutoFit/>
          </a:bodyPr>
          <a:lstStyle/>
          <a:p>
            <a:pPr algn="ctr" defTabSz="1219170"/>
            <a:r>
              <a:rPr lang="pt-BR" sz="750" b="1" dirty="0">
                <a:solidFill>
                  <a:srgbClr val="2E5E02"/>
                </a:solidFill>
                <a:latin typeface="Futura Std Book" panose="020B0502020204020303" pitchFamily="34" charset="0"/>
              </a:rPr>
              <a:t>PRODUZIDA POR MUITAS MÃOS, AJUDANDO PEQUENOS EMPREENDEDORES E COMUINIDADES DE DIFERENTES CANTOS DO BRASIL</a:t>
            </a:r>
            <a:endParaRPr lang="en-US" sz="750" b="1" dirty="0">
              <a:solidFill>
                <a:srgbClr val="2E5E02"/>
              </a:solidFill>
              <a:latin typeface="Futura Std Book" panose="020B0502020204020303" pitchFamily="34" charset="0"/>
            </a:endParaRPr>
          </a:p>
        </p:txBody>
      </p:sp>
      <p:sp>
        <p:nvSpPr>
          <p:cNvPr id="61" name="Retângulo 35">
            <a:extLst>
              <a:ext uri="{FF2B5EF4-FFF2-40B4-BE49-F238E27FC236}">
                <a16:creationId xmlns:a16="http://schemas.microsoft.com/office/drawing/2014/main" id="{597DC969-65E4-433F-B13B-3266C72A82BB}"/>
              </a:ext>
            </a:extLst>
          </p:cNvPr>
          <p:cNvSpPr/>
          <p:nvPr/>
        </p:nvSpPr>
        <p:spPr>
          <a:xfrm>
            <a:off x="6811010" y="4259520"/>
            <a:ext cx="2357241" cy="553998"/>
          </a:xfrm>
          <a:prstGeom prst="rect">
            <a:avLst/>
          </a:prstGeom>
        </p:spPr>
        <p:txBody>
          <a:bodyPr wrap="square">
            <a:spAutoFit/>
          </a:bodyPr>
          <a:lstStyle/>
          <a:p>
            <a:pPr algn="just" defTabSz="1219170"/>
            <a:r>
              <a:rPr lang="pt-BR" sz="750" b="1" dirty="0">
                <a:solidFill>
                  <a:srgbClr val="2E5E02"/>
                </a:solidFill>
                <a:latin typeface="Futura Std Book" panose="020B0502020204020303" pitchFamily="34" charset="0"/>
              </a:rPr>
              <a:t>PRODUZIDA COM ÓLEOS ESSENCIAIS,  AROMAS AFETIVOS E FLORAIS DE BACH, QUE DÃO A SENSAÇÃO DE ACONCHEGO QUE SÓ A NOSSA AVÓ TINHA</a:t>
            </a:r>
            <a:endParaRPr lang="en-US" sz="750" b="1" dirty="0">
              <a:solidFill>
                <a:srgbClr val="2E5E02"/>
              </a:solidFill>
              <a:latin typeface="Futura Std Book" panose="020B0502020204020303" pitchFamily="34" charset="0"/>
            </a:endParaRPr>
          </a:p>
        </p:txBody>
      </p:sp>
    </p:spTree>
    <p:extLst>
      <p:ext uri="{BB962C8B-B14F-4D97-AF65-F5344CB8AC3E}">
        <p14:creationId xmlns:p14="http://schemas.microsoft.com/office/powerpoint/2010/main" val="4221242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0741AA-8B12-48E3-9C5C-E56C452BC647}"/>
              </a:ext>
            </a:extLst>
          </p:cNvPr>
          <p:cNvSpPr>
            <a:spLocks noGrp="1"/>
          </p:cNvSpPr>
          <p:nvPr>
            <p:ph type="title"/>
          </p:nvPr>
        </p:nvSpPr>
        <p:spPr/>
        <p:txBody>
          <a:bodyPr/>
          <a:lstStyle/>
          <a:p>
            <a:r>
              <a:rPr lang="pt-BR" dirty="0"/>
              <a:t>MANIFESTO</a:t>
            </a:r>
          </a:p>
        </p:txBody>
      </p:sp>
    </p:spTree>
    <p:extLst>
      <p:ext uri="{BB962C8B-B14F-4D97-AF65-F5344CB8AC3E}">
        <p14:creationId xmlns:p14="http://schemas.microsoft.com/office/powerpoint/2010/main" val="3430890976"/>
      </p:ext>
    </p:extLst>
  </p:cSld>
  <p:clrMapOvr>
    <a:masterClrMapping/>
  </p:clrMapOvr>
</p:sld>
</file>

<file path=ppt/theme/theme1.xml><?xml version="1.0" encoding="utf-8"?>
<a:theme xmlns:a="http://schemas.openxmlformats.org/drawingml/2006/main" name="SineVTI">
  <a:themeElements>
    <a:clrScheme name="AnalogousFromLightSeedRightStep">
      <a:dk1>
        <a:srgbClr val="000000"/>
      </a:dk1>
      <a:lt1>
        <a:srgbClr val="FFFFFF"/>
      </a:lt1>
      <a:dk2>
        <a:srgbClr val="2F3920"/>
      </a:dk2>
      <a:lt2>
        <a:srgbClr val="E5E8E2"/>
      </a:lt2>
      <a:accent1>
        <a:srgbClr val="B196C6"/>
      </a:accent1>
      <a:accent2>
        <a:srgbClr val="B87FBA"/>
      </a:accent2>
      <a:accent3>
        <a:srgbClr val="C696B4"/>
      </a:accent3>
      <a:accent4>
        <a:srgbClr val="BA7F8B"/>
      </a:accent4>
      <a:accent5>
        <a:srgbClr val="C39B90"/>
      </a:accent5>
      <a:accent6>
        <a:srgbClr val="B6A17C"/>
      </a:accent6>
      <a:hlink>
        <a:srgbClr val="6E8C55"/>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otalTime>3725</TotalTime>
  <Words>431</Words>
  <Application>Microsoft Office PowerPoint</Application>
  <PresentationFormat>Widescreen</PresentationFormat>
  <Paragraphs>32</Paragraphs>
  <Slides>3</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vt:i4>
      </vt:variant>
    </vt:vector>
  </HeadingPairs>
  <TitlesOfParts>
    <vt:vector size="9" baseType="lpstr">
      <vt:lpstr>Arial</vt:lpstr>
      <vt:lpstr>Avenir Next LT Pro</vt:lpstr>
      <vt:lpstr>Futura Std Book</vt:lpstr>
      <vt:lpstr>Futura Std Condensed</vt:lpstr>
      <vt:lpstr>Posterama</vt:lpstr>
      <vt:lpstr>SineVTI</vt:lpstr>
      <vt:lpstr>INGA  Iluminando e aquecendo corações</vt:lpstr>
      <vt:lpstr>Apresentação do PowerPoint</vt:lpstr>
      <vt:lpstr>MANIFESTO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INGA  Iluminando e aquecendo corações</dc:title>
  <dc:creator>Priscila de Almeida Prado Fins</dc:creator>
  <cp:lastModifiedBy>Priscila de Almeida Prado Fins</cp:lastModifiedBy>
  <cp:revision>17</cp:revision>
  <dcterms:created xsi:type="dcterms:W3CDTF">2022-01-03T22:54:12Z</dcterms:created>
  <dcterms:modified xsi:type="dcterms:W3CDTF">2022-01-06T12:59:57Z</dcterms:modified>
</cp:coreProperties>
</file>