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wmf" ContentType="image/x-wmf"/>
  <Override PartName="/ppt/media/image2.wmf" ContentType="image/x-wmf"/>
  <Override PartName="/ppt/media/image4.png" ContentType="image/png"/>
  <Override PartName="/ppt/media/image3.wmf" ContentType="image/x-wmf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35BCA61-B037-4492-84F9-F6D6C69E38FA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CE69C2F-B1B6-4952-AFEC-D192D834B4AE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32EAB8-A519-4C4D-AE0E-5C676CC6CF7D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2F71AD5-74EB-491E-9F22-58249E3A3CD7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B24CB5-5B37-4036-BE48-93A3C4817D86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3AF8510-4D1B-4CB1-9FB5-6DC6843C53BF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82268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18780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318780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182268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82268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18780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318780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182268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182268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318780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318780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182268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182268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318780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318780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182268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zh-CN" sz="3000" spc="-1" strike="noStrike" cap="small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单击此处编辑母版标题样式</a:t>
            </a:r>
            <a:endParaRPr b="0" lang="zh-CN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8C63C47-753B-405B-8DF1-D1494A5DA5EE}" type="datetime">
              <a:rPr b="0" lang="pt-BR" sz="12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20/09/17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7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8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Line 19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96BEDB5-FAAA-4901-BE5C-D7BBC3F88632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formato do texto da estrutura de tópicos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2.º nível da estrutura de tópicos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3.º nível da estrutura de tópicos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4.º nível da estrutura de tópicos</a:t>
            </a:r>
            <a:endParaRPr b="0" lang="zh-C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5.º nível da estrutura de tópicos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6.º nível da estrutura de tópicos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7.º nível da estrutura de tópicos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zh-CN" sz="3000" spc="-1" strike="noStrike" cap="small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单击此处编辑母版标题样式</a:t>
            </a:r>
            <a:endParaRPr b="0" lang="zh-CN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0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单击此处编辑母版文本样式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第二级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spcBef>
                <a:spcPts val="360"/>
              </a:spcBef>
              <a:buClr>
                <a:srgbClr val="618d9b"/>
              </a:buClr>
              <a:buSzPct val="60000"/>
              <a:buFont typeface="Wingdings" charset="2"/>
              <a:buChar char="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第三级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188720" indent="-182520">
              <a:lnSpc>
                <a:spcPct val="100000"/>
              </a:lnSpc>
              <a:spcBef>
                <a:spcPts val="360"/>
              </a:spcBef>
              <a:buClr>
                <a:srgbClr val="bacdd4"/>
              </a:buClr>
              <a:buSzPct val="60000"/>
              <a:buFont typeface="Wingdings" charset="2"/>
              <a:buChar char="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第四级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1463040" indent="-182520">
              <a:lnSpc>
                <a:spcPct val="100000"/>
              </a:lnSpc>
              <a:spcBef>
                <a:spcPts val="320"/>
              </a:spcBef>
              <a:buClr>
                <a:srgbClr val="e2d3ab"/>
              </a:buClr>
              <a:buSzPct val="68000"/>
              <a:buFont typeface="Wingdings 2" charset="2"/>
              <a:buChar char="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第五级</a:t>
            </a:r>
            <a:endParaRPr b="0" lang="zh-C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1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EFEDC8A-C99D-41E0-B091-722840785A48}" type="datetime">
              <a:rPr b="0" lang="pt-BR" sz="12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20/09/17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538DD8B-9B2C-4B24-900C-91CE64FBF560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zh-CN" sz="3000" spc="-1" strike="noStrike" cap="small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单击此处编辑母版标题样式</a:t>
            </a:r>
            <a:endParaRPr b="0" lang="zh-CN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7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单击此处编辑母版文本样式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第二级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spcBef>
                <a:spcPts val="360"/>
              </a:spcBef>
              <a:buClr>
                <a:srgbClr val="618d9b"/>
              </a:buClr>
              <a:buSzPct val="60000"/>
              <a:buFont typeface="Wingdings" charset="2"/>
              <a:buChar char="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第三级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188720" indent="-182520">
              <a:lnSpc>
                <a:spcPct val="100000"/>
              </a:lnSpc>
              <a:spcBef>
                <a:spcPts val="360"/>
              </a:spcBef>
              <a:buClr>
                <a:srgbClr val="bacdd4"/>
              </a:buClr>
              <a:buSzPct val="60000"/>
              <a:buFont typeface="Wingdings" charset="2"/>
              <a:buChar char="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第四级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1463040" indent="-182520">
              <a:lnSpc>
                <a:spcPct val="100000"/>
              </a:lnSpc>
              <a:spcBef>
                <a:spcPts val="320"/>
              </a:spcBef>
              <a:buClr>
                <a:srgbClr val="e2d3ab"/>
              </a:buClr>
              <a:buSzPct val="68000"/>
              <a:buFont typeface="Wingdings 2" charset="2"/>
              <a:buChar char="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第五级</a:t>
            </a:r>
            <a:endParaRPr b="0" lang="zh-C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8" name="PlaceHolder 9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218556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单击此处编辑母版文本样式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第二级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spcBef>
                <a:spcPts val="360"/>
              </a:spcBef>
              <a:buClr>
                <a:srgbClr val="618d9b"/>
              </a:buClr>
              <a:buSzPct val="60000"/>
              <a:buFont typeface="Wingdings" charset="2"/>
              <a:buChar char="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第三级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188720" indent="-182520">
              <a:lnSpc>
                <a:spcPct val="100000"/>
              </a:lnSpc>
              <a:spcBef>
                <a:spcPts val="360"/>
              </a:spcBef>
              <a:buClr>
                <a:srgbClr val="bacdd4"/>
              </a:buClr>
              <a:buSzPct val="60000"/>
              <a:buFont typeface="Wingdings" charset="2"/>
              <a:buChar char="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第四级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1463040" indent="-182520">
              <a:lnSpc>
                <a:spcPct val="100000"/>
              </a:lnSpc>
              <a:spcBef>
                <a:spcPts val="320"/>
              </a:spcBef>
              <a:buClr>
                <a:srgbClr val="e2d3ab"/>
              </a:buClr>
              <a:buSzPct val="68000"/>
              <a:buFont typeface="Wingdings 2" charset="2"/>
              <a:buChar char="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第五级</a:t>
            </a:r>
            <a:endParaRPr b="0" lang="zh-C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9" name="PlaceHolder 10"/>
          <p:cNvSpPr>
            <a:spLocks noGrp="1"/>
          </p:cNvSpPr>
          <p:nvPr>
            <p:ph type="body"/>
          </p:nvPr>
        </p:nvSpPr>
        <p:spPr>
          <a:xfrm>
            <a:off x="4648320" y="3938760"/>
            <a:ext cx="4038120" cy="218736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单击此处编辑母版文本样式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第二级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spcBef>
                <a:spcPts val="360"/>
              </a:spcBef>
              <a:buClr>
                <a:srgbClr val="618d9b"/>
              </a:buClr>
              <a:buSzPct val="60000"/>
              <a:buFont typeface="Wingdings" charset="2"/>
              <a:buChar char="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第三级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188720" indent="-182520">
              <a:lnSpc>
                <a:spcPct val="100000"/>
              </a:lnSpc>
              <a:spcBef>
                <a:spcPts val="360"/>
              </a:spcBef>
              <a:buClr>
                <a:srgbClr val="bacdd4"/>
              </a:buClr>
              <a:buSzPct val="60000"/>
              <a:buFont typeface="Wingdings" charset="2"/>
              <a:buChar char="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第四级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1463040" indent="-182520">
              <a:lnSpc>
                <a:spcPct val="100000"/>
              </a:lnSpc>
              <a:spcBef>
                <a:spcPts val="320"/>
              </a:spcBef>
              <a:buClr>
                <a:srgbClr val="e2d3ab"/>
              </a:buClr>
              <a:buSzPct val="68000"/>
              <a:buFont typeface="Wingdings 2" charset="2"/>
              <a:buChar char="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第五级</a:t>
            </a:r>
            <a:endParaRPr b="0" lang="zh-C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0" name="PlaceHolder 11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12"/>
          <p:cNvSpPr>
            <a:spLocks noGrp="1"/>
          </p:cNvSpPr>
          <p:nvPr>
            <p:ph type="sldNum"/>
          </p:nvPr>
        </p:nvSpPr>
        <p:spPr>
          <a:xfrm>
            <a:off x="6477120" y="6248520"/>
            <a:ext cx="213336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5883D0E-A152-41F6-B8E5-A5E23E5687D3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2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4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zh-CN" sz="3000" spc="-1" strike="noStrike" cap="small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单击此处编辑母版标题样式</a:t>
            </a:r>
            <a:endParaRPr b="0" lang="zh-CN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5" name="PlaceHolder 8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C4300F2-85F3-4564-BB04-AF6E7C535488}" type="datetime">
              <a:rPr b="0" lang="pt-BR" sz="12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20/09/17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9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7CE9E27-7DA0-48C7-8431-C206DEE1B913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PlaceHolder 10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formato do texto da estrutura de tópicos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2.º nível da estrutura de tópicos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3.º nível da estrutura de tópicos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4.º nível da estrutura de tópicos</a:t>
            </a:r>
            <a:endParaRPr b="0" lang="zh-C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5.º nível da estrutura de tópicos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6.º nível da estrutura de tópicos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7.º nível da estrutura de tópicos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209680" y="380880"/>
            <a:ext cx="6171840" cy="189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zh-CN" sz="3600" spc="-1" strike="noStrike" cap="small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Ensemble Clustering</a:t>
            </a:r>
            <a:endParaRPr b="0" lang="zh-C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6477120" y="62485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7394EFE-F84F-4C92-8875-EE7F9E6B5DB2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457200" y="15228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zh-CN" sz="3200" spc="-1" strike="noStrike" cap="small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Graph based methods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457200" y="900000"/>
            <a:ext cx="8305560" cy="169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Basic idea: construct a weighted graph to represent multiple clustering results from the ensemble, then find the optimal partition of data by minimizing the graph cut (Fern &amp; Brodley, 2004; Strehl &amp; Ghosh, 2002; etc)</a:t>
            </a:r>
            <a:endParaRPr b="0" lang="zh-CN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graphicFrame>
        <p:nvGraphicFramePr>
          <p:cNvPr id="291" name="Table 4"/>
          <p:cNvGraphicFramePr/>
          <p:nvPr/>
        </p:nvGraphicFramePr>
        <p:xfrm>
          <a:off x="152280" y="3200400"/>
          <a:ext cx="2895120" cy="2185560"/>
        </p:xfrm>
        <a:graphic>
          <a:graphicData uri="http://schemas.openxmlformats.org/drawingml/2006/table">
            <a:tbl>
              <a:tblPr/>
              <a:tblGrid>
                <a:gridCol w="723600"/>
                <a:gridCol w="723600"/>
                <a:gridCol w="723600"/>
                <a:gridCol w="724320"/>
              </a:tblGrid>
              <a:tr h="477000">
                <a:tc>
                  <a:tcPr marL="91440" marR="91440"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P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P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P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4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5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6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4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92" name="CustomShape 5"/>
          <p:cNvSpPr/>
          <p:nvPr/>
        </p:nvSpPr>
        <p:spPr>
          <a:xfrm>
            <a:off x="3200400" y="4419720"/>
            <a:ext cx="609120" cy="30456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6"/>
          <p:cNvSpPr/>
          <p:nvPr/>
        </p:nvSpPr>
        <p:spPr>
          <a:xfrm>
            <a:off x="7391520" y="3429000"/>
            <a:ext cx="6854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94" name="Table 7"/>
          <p:cNvGraphicFramePr/>
          <p:nvPr/>
        </p:nvGraphicFramePr>
        <p:xfrm>
          <a:off x="7696080" y="3276720"/>
          <a:ext cx="666360" cy="2187360"/>
        </p:xfrm>
        <a:graphic>
          <a:graphicData uri="http://schemas.openxmlformats.org/drawingml/2006/table">
            <a:tbl>
              <a:tblPr/>
              <a:tblGrid>
                <a:gridCol w="666720"/>
              </a:tblGrid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P*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95" name="CustomShape 8"/>
          <p:cNvSpPr/>
          <p:nvPr/>
        </p:nvSpPr>
        <p:spPr>
          <a:xfrm>
            <a:off x="6781680" y="4419720"/>
            <a:ext cx="609120" cy="30456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Picture 2" descr=""/>
          <p:cNvPicPr/>
          <p:nvPr/>
        </p:nvPicPr>
        <p:blipFill>
          <a:blip r:embed="rId1"/>
          <a:stretch/>
        </p:blipFill>
        <p:spPr>
          <a:xfrm>
            <a:off x="3876840" y="3280680"/>
            <a:ext cx="2676240" cy="3196080"/>
          </a:xfrm>
          <a:prstGeom prst="rect">
            <a:avLst/>
          </a:prstGeom>
          <a:ln>
            <a:noFill/>
          </a:ln>
        </p:spPr>
      </p:pic>
      <p:sp>
        <p:nvSpPr>
          <p:cNvPr id="297" name="CustomShape 9"/>
          <p:cNvSpPr/>
          <p:nvPr/>
        </p:nvSpPr>
        <p:spPr>
          <a:xfrm>
            <a:off x="6515280" y="4020480"/>
            <a:ext cx="1257120" cy="10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49"/>
              </a:spcBef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Graph 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49"/>
              </a:spcBef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clustering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zh-CN" sz="2800" spc="-1" strike="noStrike" cap="small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ENSEMBLE CLUSTERING IN IMAGE SEGMENTATION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99" name="Picture 8" descr=""/>
          <p:cNvPicPr/>
          <p:nvPr/>
        </p:nvPicPr>
        <p:blipFill>
          <a:blip r:embed="rId1"/>
          <a:stretch/>
        </p:blipFill>
        <p:spPr>
          <a:xfrm>
            <a:off x="380880" y="1905120"/>
            <a:ext cx="8324640" cy="3333240"/>
          </a:xfrm>
          <a:prstGeom prst="rect">
            <a:avLst/>
          </a:prstGeom>
          <a:ln>
            <a:noFill/>
          </a:ln>
        </p:spPr>
      </p:pic>
      <p:sp>
        <p:nvSpPr>
          <p:cNvPr id="300" name="CustomShape 2"/>
          <p:cNvSpPr/>
          <p:nvPr/>
        </p:nvSpPr>
        <p:spPr>
          <a:xfrm>
            <a:off x="762120" y="6172200"/>
            <a:ext cx="7695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Ensemble Clustering using Semideﬁnite Programming, Singh et al, NIPS 2007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6477120" y="62485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F796718-DC9B-4DFE-9DA7-957CBF7090CB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457200" y="15228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zh-CN" sz="3200" spc="-1" strike="noStrike" cap="small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Other research problems 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457200" y="900000"/>
            <a:ext cx="8305560" cy="595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Ensemble Clustering Theory</a:t>
            </a:r>
            <a:endParaRPr b="0" lang="zh-CN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39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Ensemble clustering converges to true clustering as the number of partitions in the ensemble increases (Topchy, Law, Jain, and Fred, ICDM, 2004)</a:t>
            </a:r>
            <a:endParaRPr b="0" lang="zh-C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39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Bound the error incurred by approximation (Gionis, Mannila, and Tsaparas, TKDD, 2007)</a:t>
            </a:r>
            <a:endParaRPr b="0" lang="zh-C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39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Bound the error when some partitions in the ensemble are extremely bad (Yi, Yang, Jin, and Jain, ICDM, 2012)</a:t>
            </a:r>
            <a:endParaRPr b="0" lang="zh-C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 selection</a:t>
            </a:r>
            <a:endParaRPr b="0" lang="zh-CN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39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selection (Azimi &amp; Fern, IJCAI, 2009)</a:t>
            </a:r>
            <a:endParaRPr b="0" lang="zh-C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39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Diversity analysis (Kuncheva &amp; Whitaker, Machine Learning, 2003)</a:t>
            </a:r>
            <a:endParaRPr b="0" lang="zh-C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7391520" y="3429000"/>
            <a:ext cx="6854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80880" y="152280"/>
            <a:ext cx="8229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zh-CN" sz="3200" spc="-1" strike="noStrike" cap="small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Ensemble Clustering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276720" y="2514600"/>
            <a:ext cx="1523520" cy="761760"/>
          </a:xfrm>
          <a:prstGeom prst="flowChartOnlineStorage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unlabeled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Picture 4" descr=""/>
          <p:cNvPicPr/>
          <p:nvPr/>
        </p:nvPicPr>
        <p:blipFill>
          <a:blip r:embed="rId1"/>
          <a:stretch/>
        </p:blipFill>
        <p:spPr>
          <a:xfrm>
            <a:off x="1523880" y="1612800"/>
            <a:ext cx="720360" cy="596520"/>
          </a:xfrm>
          <a:prstGeom prst="rect">
            <a:avLst/>
          </a:prstGeom>
          <a:ln>
            <a:noFill/>
          </a:ln>
        </p:spPr>
      </p:pic>
      <p:pic>
        <p:nvPicPr>
          <p:cNvPr id="214" name="Picture 5" descr=""/>
          <p:cNvPicPr/>
          <p:nvPr/>
        </p:nvPicPr>
        <p:blipFill>
          <a:blip r:embed="rId2"/>
          <a:stretch/>
        </p:blipFill>
        <p:spPr>
          <a:xfrm>
            <a:off x="1600200" y="2514600"/>
            <a:ext cx="720360" cy="596520"/>
          </a:xfrm>
          <a:prstGeom prst="rect">
            <a:avLst/>
          </a:prstGeom>
          <a:ln>
            <a:noFill/>
          </a:ln>
        </p:spPr>
      </p:pic>
      <p:pic>
        <p:nvPicPr>
          <p:cNvPr id="215" name="Picture 6" descr=""/>
          <p:cNvPicPr/>
          <p:nvPr/>
        </p:nvPicPr>
        <p:blipFill>
          <a:blip r:embed="rId3"/>
          <a:stretch/>
        </p:blipFill>
        <p:spPr>
          <a:xfrm>
            <a:off x="1676520" y="4495680"/>
            <a:ext cx="720360" cy="596520"/>
          </a:xfrm>
          <a:prstGeom prst="rect">
            <a:avLst/>
          </a:prstGeom>
          <a:ln>
            <a:noFill/>
          </a:ln>
        </p:spPr>
      </p:pic>
      <p:sp>
        <p:nvSpPr>
          <p:cNvPr id="216" name="CustomShape 3"/>
          <p:cNvSpPr/>
          <p:nvPr/>
        </p:nvSpPr>
        <p:spPr>
          <a:xfrm>
            <a:off x="1523880" y="3429000"/>
            <a:ext cx="837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……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7620120" y="2719800"/>
            <a:ext cx="137124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Final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228600" y="1523880"/>
            <a:ext cx="19047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clustering algorithm 1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2244600" y="1911240"/>
            <a:ext cx="1031400" cy="98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7"/>
          <p:cNvSpPr/>
          <p:nvPr/>
        </p:nvSpPr>
        <p:spPr>
          <a:xfrm>
            <a:off x="2320920" y="2819520"/>
            <a:ext cx="879120" cy="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8"/>
          <p:cNvSpPr/>
          <p:nvPr/>
        </p:nvSpPr>
        <p:spPr>
          <a:xfrm flipV="1">
            <a:off x="2362320" y="2895480"/>
            <a:ext cx="914040" cy="73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9"/>
          <p:cNvSpPr/>
          <p:nvPr/>
        </p:nvSpPr>
        <p:spPr>
          <a:xfrm flipV="1">
            <a:off x="2397240" y="2894760"/>
            <a:ext cx="879120" cy="189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0"/>
          <p:cNvSpPr/>
          <p:nvPr/>
        </p:nvSpPr>
        <p:spPr>
          <a:xfrm>
            <a:off x="7162920" y="2038320"/>
            <a:ext cx="1676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combine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 flipV="1">
            <a:off x="4546440" y="1892520"/>
            <a:ext cx="1168200" cy="100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2"/>
          <p:cNvSpPr/>
          <p:nvPr/>
        </p:nvSpPr>
        <p:spPr>
          <a:xfrm flipV="1">
            <a:off x="4546440" y="2743200"/>
            <a:ext cx="1168200" cy="15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3"/>
          <p:cNvSpPr/>
          <p:nvPr/>
        </p:nvSpPr>
        <p:spPr>
          <a:xfrm>
            <a:off x="4546440" y="2895480"/>
            <a:ext cx="109188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4"/>
          <p:cNvSpPr/>
          <p:nvPr/>
        </p:nvSpPr>
        <p:spPr>
          <a:xfrm>
            <a:off x="4539240" y="2957040"/>
            <a:ext cx="954000" cy="167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5"/>
          <p:cNvSpPr/>
          <p:nvPr/>
        </p:nvSpPr>
        <p:spPr>
          <a:xfrm>
            <a:off x="228600" y="4419720"/>
            <a:ext cx="19047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clustering algorithm N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6"/>
          <p:cNvSpPr/>
          <p:nvPr/>
        </p:nvSpPr>
        <p:spPr>
          <a:xfrm>
            <a:off x="304920" y="3429000"/>
            <a:ext cx="1904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……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7"/>
          <p:cNvSpPr/>
          <p:nvPr/>
        </p:nvSpPr>
        <p:spPr>
          <a:xfrm>
            <a:off x="228600" y="2558880"/>
            <a:ext cx="19047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clustering algorithm 2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8"/>
          <p:cNvSpPr/>
          <p:nvPr/>
        </p:nvSpPr>
        <p:spPr>
          <a:xfrm>
            <a:off x="228600" y="5693040"/>
            <a:ext cx="830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Combine multiple partitions of given data into a single partition of better quality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9"/>
          <p:cNvSpPr/>
          <p:nvPr/>
        </p:nvSpPr>
        <p:spPr>
          <a:xfrm>
            <a:off x="5715000" y="1676520"/>
            <a:ext cx="1676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 1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5715000" y="2602440"/>
            <a:ext cx="1676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 2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1"/>
          <p:cNvSpPr/>
          <p:nvPr/>
        </p:nvSpPr>
        <p:spPr>
          <a:xfrm>
            <a:off x="5791320" y="3593160"/>
            <a:ext cx="1676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… …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5715000" y="4419720"/>
            <a:ext cx="1676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 N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3"/>
          <p:cNvSpPr/>
          <p:nvPr/>
        </p:nvSpPr>
        <p:spPr>
          <a:xfrm>
            <a:off x="6892920" y="1905120"/>
            <a:ext cx="955440" cy="117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4"/>
          <p:cNvSpPr/>
          <p:nvPr/>
        </p:nvSpPr>
        <p:spPr>
          <a:xfrm>
            <a:off x="6934320" y="2895480"/>
            <a:ext cx="879120" cy="18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5"/>
          <p:cNvSpPr/>
          <p:nvPr/>
        </p:nvSpPr>
        <p:spPr>
          <a:xfrm flipV="1">
            <a:off x="6892920" y="3111480"/>
            <a:ext cx="955440" cy="71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6"/>
          <p:cNvSpPr/>
          <p:nvPr/>
        </p:nvSpPr>
        <p:spPr>
          <a:xfrm flipV="1">
            <a:off x="6934320" y="3110760"/>
            <a:ext cx="914040" cy="151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80880" y="0"/>
            <a:ext cx="7467120" cy="60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zh-CN" sz="3200" spc="-1" strike="noStrike" cap="small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Why Ensemble Clustering?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280" y="609480"/>
            <a:ext cx="8610120" cy="624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Different clustering algorithms may produce different partitions because they impose different structure on the data; No single clustering algorithm is optimal 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42" name="Picture 6" descr=""/>
          <p:cNvPicPr/>
          <p:nvPr/>
        </p:nvPicPr>
        <p:blipFill>
          <a:blip r:embed="rId1"/>
          <a:stretch/>
        </p:blipFill>
        <p:spPr>
          <a:xfrm>
            <a:off x="1371600" y="1302480"/>
            <a:ext cx="5943240" cy="5022000"/>
          </a:xfrm>
          <a:prstGeom prst="rect">
            <a:avLst/>
          </a:prstGeom>
          <a:ln>
            <a:noFill/>
          </a:ln>
        </p:spPr>
      </p:pic>
      <p:sp>
        <p:nvSpPr>
          <p:cNvPr id="243" name="CustomShape 3"/>
          <p:cNvSpPr/>
          <p:nvPr/>
        </p:nvSpPr>
        <p:spPr>
          <a:xfrm>
            <a:off x="609480" y="6336360"/>
            <a:ext cx="876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Different realizations of the same algorithm may generate different partitions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380880" y="0"/>
            <a:ext cx="7467120" cy="60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zh-CN" sz="3200" spc="-1" strike="noStrike" cap="small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Why Ensemble Clustering? 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228600" y="609480"/>
            <a:ext cx="8534160" cy="624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Goal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0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Exploit the complementary nature  of different partitions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0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partition can be viewed as taking a different “look” or “cut” through data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r>
              <a:rPr b="0" lang="zh-CN" sz="18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Punch, Topchy, and Jain, PAMI, 2005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46" name="Picture 2" descr=""/>
          <p:cNvPicPr/>
          <p:nvPr/>
        </p:nvPicPr>
        <p:blipFill>
          <a:blip r:embed="rId1"/>
          <a:stretch/>
        </p:blipFill>
        <p:spPr>
          <a:xfrm>
            <a:off x="304920" y="1828800"/>
            <a:ext cx="838152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80880" y="0"/>
            <a:ext cx="784836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zh-CN" sz="3200" spc="-1" strike="noStrike" cap="small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Challenge I: how to Generate clustering ensembles?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228600" y="1143000"/>
            <a:ext cx="8915040" cy="571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Produce a clustering ensemble by either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Using different clustering algorithms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38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E.g. K-means, Hierarchical Clustering, Fuzzy C-means, Spectral Clustering, Gaussian Mixture Model,….</a:t>
            </a:r>
            <a:endParaRPr b="0" lang="zh-CN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Running the same algorithm many times with different parameters or initializations, e.g.,</a:t>
            </a:r>
            <a:endParaRPr b="0" lang="zh-C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38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run K-means algorithm N times using randomly initialized clusters centers</a:t>
            </a:r>
            <a:endParaRPr b="0" lang="zh-CN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38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different dissimilarity measures</a:t>
            </a:r>
            <a:endParaRPr b="0" lang="zh-CN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38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different number of clusters</a:t>
            </a:r>
            <a:endParaRPr b="0" lang="zh-CN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Using different samples of the data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38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E.g. many different bootstrap samples from the givendata</a:t>
            </a:r>
            <a:endParaRPr b="0" lang="zh-CN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Random projections (feature extraction)</a:t>
            </a:r>
            <a:endParaRPr b="0" lang="zh-C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38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E.g. project the data onto a random subspace</a:t>
            </a:r>
            <a:endParaRPr b="0" lang="zh-CN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Feature selection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38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E.g. use different subsets of features</a:t>
            </a:r>
            <a:endParaRPr b="0" lang="zh-CN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80880" y="0"/>
            <a:ext cx="784836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zh-CN" sz="3200" spc="-1" strike="noStrike" cap="small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Challenge II: how to combine multiple partitions?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228600" y="1143000"/>
            <a:ext cx="8915040" cy="571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According to (Vega-Pons &amp; Ruiz-Shulcloper, 2011), ensemble clustering algorithms can be divided into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Median partition based approaches</a:t>
            </a:r>
            <a:endParaRPr b="0" lang="zh-CN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 co-occurrence based approaches</a:t>
            </a:r>
            <a:endParaRPr b="0" lang="zh-CN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0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Relabeling/voting based methods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0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Co-association matrix based methods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0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Graph based methods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80880" y="0"/>
            <a:ext cx="784836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zh-CN" sz="3200" spc="-1" strike="noStrike" cap="small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Median partition based approaches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228600" y="1143000"/>
            <a:ext cx="8610120" cy="571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Basic idea: find a partition </a:t>
            </a:r>
            <a:r>
              <a:rPr b="0" i="1" lang="zh-C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zh-C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that maximizes the similarity between </a:t>
            </a:r>
            <a:r>
              <a:rPr b="0" i="1" lang="zh-C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zh-C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 all the N partitions in the ensemble:  </a:t>
            </a:r>
            <a:r>
              <a:rPr b="0" i="1" lang="zh-C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i="1"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i="1" lang="zh-C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P</a:t>
            </a:r>
            <a:r>
              <a:rPr b="0" i="1"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i="1" lang="zh-C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…, P</a:t>
            </a:r>
            <a:r>
              <a:rPr b="0" i="1"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endParaRPr b="0" lang="zh-C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zh-C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Need to define the similarity between two partitions</a:t>
            </a:r>
            <a:endParaRPr b="0" lang="zh-CN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0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Normalized mutual information (Strehl &amp; Ghosh, 2002)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0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Utility function (Topchy, Jain, and Punch, 2005)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0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Fowlkes-Mallows index (Fowlkes &amp; Mallows, 1983)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00"/>
              </a:spcBef>
              <a:buClr>
                <a:srgbClr val="6ea0b0"/>
              </a:buClr>
              <a:buSzPct val="80000"/>
              <a:buFont typeface="Wingdings 2" charset="2"/>
              <a:buChar char="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Purity and inverse purity (Zhao &amp; Karypis, 2005)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2369160" y="4114800"/>
            <a:ext cx="900360" cy="38052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i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N-1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4204800" y="3657600"/>
            <a:ext cx="900360" cy="38052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i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1766160" y="2438280"/>
            <a:ext cx="900360" cy="38052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i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3594960" y="1981080"/>
            <a:ext cx="900360" cy="38052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i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7"/>
          <p:cNvSpPr/>
          <p:nvPr/>
        </p:nvSpPr>
        <p:spPr>
          <a:xfrm>
            <a:off x="5500080" y="2362320"/>
            <a:ext cx="900360" cy="38052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i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8"/>
          <p:cNvSpPr/>
          <p:nvPr/>
        </p:nvSpPr>
        <p:spPr>
          <a:xfrm>
            <a:off x="4128480" y="2819520"/>
            <a:ext cx="900360" cy="380520"/>
          </a:xfrm>
          <a:prstGeom prst="ellipse">
            <a:avLst/>
          </a:prstGeom>
          <a:ln>
            <a:solidFill>
              <a:srgbClr val="5090a4"/>
            </a:solidFill>
            <a:round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endParaRPr b="0" lang="pt-B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Line 9"/>
          <p:cNvSpPr/>
          <p:nvPr/>
        </p:nvSpPr>
        <p:spPr>
          <a:xfrm>
            <a:off x="2666880" y="2628720"/>
            <a:ext cx="1461240" cy="380880"/>
          </a:xfrm>
          <a:prstGeom prst="line">
            <a:avLst/>
          </a:prstGeom>
          <a:ln>
            <a:solidFill>
              <a:srgbClr val="5090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10"/>
          <p:cNvSpPr/>
          <p:nvPr/>
        </p:nvSpPr>
        <p:spPr>
          <a:xfrm>
            <a:off x="3124080" y="2571840"/>
            <a:ext cx="45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Line 11"/>
          <p:cNvSpPr/>
          <p:nvPr/>
        </p:nvSpPr>
        <p:spPr>
          <a:xfrm>
            <a:off x="4045320" y="2361960"/>
            <a:ext cx="214920" cy="513000"/>
          </a:xfrm>
          <a:prstGeom prst="line">
            <a:avLst/>
          </a:prstGeom>
          <a:ln>
            <a:solidFill>
              <a:srgbClr val="5090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Line 12"/>
          <p:cNvSpPr/>
          <p:nvPr/>
        </p:nvSpPr>
        <p:spPr>
          <a:xfrm flipH="1">
            <a:off x="5029200" y="2687400"/>
            <a:ext cx="602640" cy="322200"/>
          </a:xfrm>
          <a:prstGeom prst="line">
            <a:avLst/>
          </a:prstGeom>
          <a:ln>
            <a:solidFill>
              <a:srgbClr val="5090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13"/>
          <p:cNvSpPr/>
          <p:nvPr/>
        </p:nvSpPr>
        <p:spPr>
          <a:xfrm>
            <a:off x="4578480" y="3200400"/>
            <a:ext cx="76320" cy="457200"/>
          </a:xfrm>
          <a:prstGeom prst="line">
            <a:avLst/>
          </a:prstGeom>
          <a:ln>
            <a:solidFill>
              <a:srgbClr val="5090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Line 14"/>
          <p:cNvSpPr/>
          <p:nvPr/>
        </p:nvSpPr>
        <p:spPr>
          <a:xfrm flipH="1">
            <a:off x="3137760" y="3144600"/>
            <a:ext cx="1122480" cy="1025640"/>
          </a:xfrm>
          <a:prstGeom prst="line">
            <a:avLst/>
          </a:prstGeom>
          <a:ln>
            <a:solidFill>
              <a:srgbClr val="5090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Line 15"/>
          <p:cNvSpPr/>
          <p:nvPr/>
        </p:nvSpPr>
        <p:spPr>
          <a:xfrm>
            <a:off x="4897080" y="3144600"/>
            <a:ext cx="1053000" cy="513000"/>
          </a:xfrm>
          <a:prstGeom prst="line">
            <a:avLst/>
          </a:prstGeom>
          <a:ln>
            <a:solidFill>
              <a:srgbClr val="5090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6"/>
          <p:cNvSpPr/>
          <p:nvPr/>
        </p:nvSpPr>
        <p:spPr>
          <a:xfrm>
            <a:off x="3276720" y="35812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N-1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7"/>
          <p:cNvSpPr/>
          <p:nvPr/>
        </p:nvSpPr>
        <p:spPr>
          <a:xfrm>
            <a:off x="4038480" y="2362320"/>
            <a:ext cx="45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8"/>
          <p:cNvSpPr/>
          <p:nvPr/>
        </p:nvSpPr>
        <p:spPr>
          <a:xfrm>
            <a:off x="5105520" y="2647800"/>
            <a:ext cx="45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19"/>
          <p:cNvSpPr/>
          <p:nvPr/>
        </p:nvSpPr>
        <p:spPr>
          <a:xfrm>
            <a:off x="4572000" y="320040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0"/>
          <p:cNvSpPr/>
          <p:nvPr/>
        </p:nvSpPr>
        <p:spPr>
          <a:xfrm>
            <a:off x="5791320" y="3505320"/>
            <a:ext cx="144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… …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477120" y="62485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C5CA383-763B-4D3D-A378-0C46B710EE2B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457200" y="15228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zh-CN" sz="3200" spc="-1" strike="noStrike" cap="small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Relabeling/voting based methods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457200" y="900000"/>
            <a:ext cx="8305560" cy="169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Basic idea: first find the corresponding cluster labels among multiple partitions, then obtain the consensus partition through a voting process. (Ayad &amp; Kamel, 2007; Dimitriadou et. al, 2002; Dudoit &amp; Fridlyand, 2003; Fischer &amp; Buhmann, 2003; Tumer &amp; Agogino, 2008; etc)</a:t>
            </a:r>
            <a:endParaRPr b="0" lang="zh-CN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graphicFrame>
        <p:nvGraphicFramePr>
          <p:cNvPr id="274" name="Table 4"/>
          <p:cNvGraphicFramePr/>
          <p:nvPr/>
        </p:nvGraphicFramePr>
        <p:xfrm>
          <a:off x="152280" y="3200400"/>
          <a:ext cx="2895120" cy="2185560"/>
        </p:xfrm>
        <a:graphic>
          <a:graphicData uri="http://schemas.openxmlformats.org/drawingml/2006/table">
            <a:tbl>
              <a:tblPr/>
              <a:tblGrid>
                <a:gridCol w="723600"/>
                <a:gridCol w="723600"/>
                <a:gridCol w="723600"/>
                <a:gridCol w="724320"/>
              </a:tblGrid>
              <a:tr h="477000">
                <a:tc>
                  <a:tcPr marL="91440" marR="91440"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P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P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P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4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5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6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75" name="CustomShape 5"/>
          <p:cNvSpPr/>
          <p:nvPr/>
        </p:nvSpPr>
        <p:spPr>
          <a:xfrm>
            <a:off x="3200400" y="4419720"/>
            <a:ext cx="837720" cy="30456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6" name="Table 6"/>
          <p:cNvGraphicFramePr/>
          <p:nvPr/>
        </p:nvGraphicFramePr>
        <p:xfrm>
          <a:off x="4343400" y="3276720"/>
          <a:ext cx="2666520" cy="2187360"/>
        </p:xfrm>
        <a:graphic>
          <a:graphicData uri="http://schemas.openxmlformats.org/drawingml/2006/table">
            <a:tbl>
              <a:tblPr/>
              <a:tblGrid>
                <a:gridCol w="666720"/>
                <a:gridCol w="666720"/>
                <a:gridCol w="666720"/>
                <a:gridCol w="666720"/>
              </a:tblGrid>
              <a:tr h="477000">
                <a:tc>
                  <a:tcPr marL="91440" marR="91440"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P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P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P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4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5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v</a:t>
                      </a:r>
                      <a:r>
                        <a:rPr b="0" lang="pt-BR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6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77" name="CustomShape 7"/>
          <p:cNvSpPr/>
          <p:nvPr/>
        </p:nvSpPr>
        <p:spPr>
          <a:xfrm>
            <a:off x="2743200" y="2743200"/>
            <a:ext cx="1906920" cy="516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pt-BR" sz="2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Re-labeling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7391520" y="3429000"/>
            <a:ext cx="6854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9" name="Table 9"/>
          <p:cNvGraphicFramePr/>
          <p:nvPr/>
        </p:nvGraphicFramePr>
        <p:xfrm>
          <a:off x="7696080" y="3276720"/>
          <a:ext cx="666360" cy="2187360"/>
        </p:xfrm>
        <a:graphic>
          <a:graphicData uri="http://schemas.openxmlformats.org/drawingml/2006/table">
            <a:tbl>
              <a:tblPr/>
              <a:tblGrid>
                <a:gridCol w="666720"/>
              </a:tblGrid>
              <a:tr h="457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P*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 Unicode MS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80" name="CustomShape 10"/>
          <p:cNvSpPr/>
          <p:nvPr/>
        </p:nvSpPr>
        <p:spPr>
          <a:xfrm>
            <a:off x="7086600" y="4419720"/>
            <a:ext cx="533160" cy="30456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b0f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1"/>
          <p:cNvSpPr/>
          <p:nvPr/>
        </p:nvSpPr>
        <p:spPr>
          <a:xfrm>
            <a:off x="6781680" y="2757600"/>
            <a:ext cx="1218960" cy="516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pt-BR" sz="2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Voting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2971800" y="4020480"/>
            <a:ext cx="1904760" cy="10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49"/>
              </a:spcBef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Hungarian 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49"/>
              </a:spcBef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algorithm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nodeType="clickEffect" fill="hold">
                      <p:stCondLst>
                        <p:cond delay="indefinite"/>
                      </p:stCondLst>
                      <p:childTnLst>
                        <p:par>
                          <p:cTn id="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6477120" y="62485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B4AA88D-19D4-4D78-9826-EDBE4F1CC477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457200" y="15228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zh-CN" sz="3200" spc="-1" strike="noStrike" cap="small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Co-association matrix based methods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457200" y="609480"/>
            <a:ext cx="8229240" cy="624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70000"/>
              <a:buFont typeface="Wingdings" charset="2"/>
              <a:buChar char=""/>
            </a:pPr>
            <a:r>
              <a:rPr b="0" lang="zh-C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Basic idea: first compute a co-association matrix based on multiple data partitions, then apply a similarity-based clustering algorithm (e.g., single link and normalized cut) to the co-association matrix to obtain the final partition of the data. (Fred &amp; Jain, 2005; Iam-On et. al, 2008; Vega-Pons &amp; Ruiz-Shulcloper, 2009; Wang et. al, 2009; Li et. al, 2007; etc)</a:t>
            </a:r>
            <a:endParaRPr b="0" lang="zh-CN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7391520" y="3429000"/>
            <a:ext cx="6854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7" name="Picture 2" descr=""/>
          <p:cNvPicPr/>
          <p:nvPr/>
        </p:nvPicPr>
        <p:blipFill>
          <a:blip r:embed="rId1"/>
          <a:stretch/>
        </p:blipFill>
        <p:spPr>
          <a:xfrm>
            <a:off x="838080" y="2895480"/>
            <a:ext cx="7314840" cy="39621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1775</TotalTime>
  <Application>LibreOffice/5.3.4.2$Windows_X86_64 LibreOffice_project/f82d347ccc0be322489bf7da61d7e4ad13fe2ff3</Application>
  <Words>784</Words>
  <Paragraphs>231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2013-04-13T23:38:22Z</dcterms:created>
  <dc:creator>Jinfeng</dc:creator>
  <dc:description/>
  <dc:language>pt-BR</dc:language>
  <cp:lastModifiedBy> </cp:lastModifiedBy>
  <dcterms:modified xsi:type="dcterms:W3CDTF">2013-04-16T18:19:52Z</dcterms:modified>
  <cp:revision>42</cp:revision>
  <dc:subject/>
  <dc:title>Ensemble Clustering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