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0" r:id="rId7"/>
    <p:sldId id="271" r:id="rId8"/>
    <p:sldId id="272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9" r:id="rId18"/>
    <p:sldId id="261" r:id="rId19"/>
    <p:sldId id="268" r:id="rId20"/>
    <p:sldId id="266" r:id="rId21"/>
    <p:sldId id="267" r:id="rId22"/>
    <p:sldId id="262" r:id="rId23"/>
    <p:sldId id="276" r:id="rId24"/>
    <p:sldId id="277" r:id="rId25"/>
    <p:sldId id="278" r:id="rId26"/>
    <p:sldId id="279" r:id="rId27"/>
    <p:sldId id="264" r:id="rId28"/>
    <p:sldId id="265" r:id="rId29"/>
    <p:sldId id="269" r:id="rId30"/>
    <p:sldId id="280" r:id="rId31"/>
    <p:sldId id="289" r:id="rId32"/>
    <p:sldId id="263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2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E5E7-3360-4D12-B9E7-49E20BF306B1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cannerRede_WIRESHARK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tp://website.com.br/download.zip" TargetMode="External"/><Relationship Id="rId2" Type="http://schemas.openxmlformats.org/officeDocument/2006/relationships/hyperlink" Target="http://website.com/pagina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xemplo.com/recurso?bla=blu#algoaqui" TargetMode="External"/><Relationship Id="rId4" Type="http://schemas.openxmlformats.org/officeDocument/2006/relationships/hyperlink" Target="mailto:contato@website.com.b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ssl-tls-http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Hiperm%C3%ADdia" TargetMode="External"/><Relationship Id="rId3" Type="http://schemas.openxmlformats.org/officeDocument/2006/relationships/hyperlink" Target="https://ex2.com.br/blog/web-1-0-web-2-0-e-web-3-0-enfim-o-que-e-isso/" TargetMode="External"/><Relationship Id="rId7" Type="http://schemas.openxmlformats.org/officeDocument/2006/relationships/hyperlink" Target="https://pt.wikipedia.org/wiki/Tim_Berners-Lee" TargetMode="External"/><Relationship Id="rId2" Type="http://schemas.openxmlformats.org/officeDocument/2006/relationships/hyperlink" Target="https://blog.siteblindado.com/tls-ssl-diferencas-protocol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0edRAInT8iw" TargetMode="External"/><Relationship Id="rId5" Type="http://schemas.openxmlformats.org/officeDocument/2006/relationships/hyperlink" Target="https://pt.wikipedia.org/wiki/World_Wide_Web" TargetMode="External"/><Relationship Id="rId4" Type="http://schemas.openxmlformats.org/officeDocument/2006/relationships/hyperlink" Target="https://www.significados.com.br/world-wide-web/" TargetMode="External"/><Relationship Id="rId9" Type="http://schemas.openxmlformats.org/officeDocument/2006/relationships/hyperlink" Target="http://tecnologia.culturamix.com/internet/a-diferenca-entre-web-2-0-e-web-1-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gluonline.com/qual-diferenca-entre-url-uri-e-urn/" TargetMode="External"/><Relationship Id="rId3" Type="http://schemas.openxmlformats.org/officeDocument/2006/relationships/hyperlink" Target="https://gabnunes.com.br/melhores-praticas-para-urls-amigaveis/" TargetMode="External"/><Relationship Id="rId7" Type="http://schemas.openxmlformats.org/officeDocument/2006/relationships/hyperlink" Target="https://pt.stackoverflow.com/questions/43224/qual-a-diferen%C3%A7a-entre-url-e-uri" TargetMode="External"/><Relationship Id="rId2" Type="http://schemas.openxmlformats.org/officeDocument/2006/relationships/hyperlink" Target="https://sitechecker.pro/what-is-ur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URL" TargetMode="External"/><Relationship Id="rId11" Type="http://schemas.openxmlformats.org/officeDocument/2006/relationships/hyperlink" Target="https://blog.siteblindado.com/tls-ssl-diferencas-protocolos/" TargetMode="External"/><Relationship Id="rId5" Type="http://schemas.openxmlformats.org/officeDocument/2006/relationships/hyperlink" Target="https://rockcontent.com/blog/url/" TargetMode="External"/><Relationship Id="rId10" Type="http://schemas.openxmlformats.org/officeDocument/2006/relationships/hyperlink" Target="https://www.quora.com/Is-there-any-relation-between-URI-and-URL" TargetMode="External"/><Relationship Id="rId4" Type="http://schemas.openxmlformats.org/officeDocument/2006/relationships/hyperlink" Target="https://www.quora.com/What-is-the-difference-between-URI-URL-and-URN" TargetMode="External"/><Relationship Id="rId9" Type="http://schemas.openxmlformats.org/officeDocument/2006/relationships/hyperlink" Target="https://www.youtube.com/watch?v=vpYct2npKD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tueslasantos/protocolos-de-comunicao-41370040" TargetMode="External"/><Relationship Id="rId2" Type="http://schemas.openxmlformats.org/officeDocument/2006/relationships/hyperlink" Target="https://www.significados.com.br/htt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sters.com.br/desenvolvimento/conhecendo-web-por-debaixo-dos-panos" TargetMode="External"/><Relationship Id="rId5" Type="http://schemas.openxmlformats.org/officeDocument/2006/relationships/hyperlink" Target="https://slideplayer.com.br/slide/1234082/" TargetMode="External"/><Relationship Id="rId4" Type="http://schemas.openxmlformats.org/officeDocument/2006/relationships/hyperlink" Target="https://pt.wikipedia.org/wiki/Hypertext_Transfer_Protoco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EQUIPE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História da Web, Protocolos HTTP/HTTPS e </a:t>
            </a:r>
            <a:r>
              <a:rPr lang="pt-BR" dirty="0" err="1"/>
              <a:t>URLs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3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VERSÕES E MÉTODOS HTTP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HTTP tem cinco versões, que são: HTTP/0.9, HTTP/1.0, HTTP/1.1, SDPY e HTTP/2.0, sendo o HTTP/1.1 o mais utilizado atualmente.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Seus métodos de requisição são: GET, HEAD, POST, PUT, DELETE, CONNECT, OPTIONS, TRACE e PATCH, sendo o método GET o mais comum.</a:t>
            </a:r>
          </a:p>
        </p:txBody>
      </p:sp>
    </p:spTree>
    <p:extLst>
      <p:ext uri="{BB962C8B-B14F-4D97-AF65-F5344CB8AC3E}">
        <p14:creationId xmlns:p14="http://schemas.microsoft.com/office/powerpoint/2010/main" val="15443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BEE47-403A-4F25-AC62-C2170788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O QUE É HTTP?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0BE5E-47A3-4474-AAD2-76805683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cs typeface="Calibri"/>
              </a:rPr>
              <a:t>É </a:t>
            </a:r>
            <a:r>
              <a:rPr lang="pt-BR" dirty="0" smtClean="0">
                <a:cs typeface="Calibri"/>
              </a:rPr>
              <a:t>um protocolo utilizado</a:t>
            </a:r>
            <a:r>
              <a:rPr lang="pt-BR" dirty="0">
                <a:cs typeface="Calibri"/>
              </a:rPr>
              <a:t> para transferência de páginas HTML do computador para a Internet;</a:t>
            </a:r>
            <a:endParaRPr lang="pt-BR" dirty="0"/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Por isso, os endereços dos websites (URL) utilizam no início a expressão </a:t>
            </a:r>
            <a:r>
              <a:rPr lang="pt-BR" b="1" dirty="0">
                <a:cs typeface="Calibri"/>
              </a:rPr>
              <a:t>"http://"</a:t>
            </a:r>
            <a:r>
              <a:rPr lang="pt-BR" dirty="0">
                <a:cs typeface="Calibri"/>
              </a:rPr>
              <a:t>, definindo o protocolo usado; </a:t>
            </a:r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Esta informação é necessária para estabelecer a comunicação entre a URL e o servidor Web que armazena os dados, enviando então a página HTML solicitada pelo usuário;</a:t>
            </a:r>
          </a:p>
        </p:txBody>
      </p:sp>
    </p:spTree>
    <p:extLst>
      <p:ext uri="{BB962C8B-B14F-4D97-AF65-F5344CB8AC3E}">
        <p14:creationId xmlns:p14="http://schemas.microsoft.com/office/powerpoint/2010/main" val="5877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4A9BD-A216-4F85-AFD8-9A1F430D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4" y="1078002"/>
            <a:ext cx="10515600" cy="2094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cs typeface="Calibri"/>
              </a:rPr>
              <a:t>É um protocolo cliente-servidor;</a:t>
            </a:r>
            <a:endParaRPr lang="en-US" dirty="0">
              <a:cs typeface="Calibri"/>
            </a:endParaRPr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Cada requisição individual é enviada para um servidor que irá lidar com isso e fornecer um resultado, chamado de resposta;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  <p:pic>
        <p:nvPicPr>
          <p:cNvPr id="31" name="Imagem 31">
            <a:extLst>
              <a:ext uri="{FF2B5EF4-FFF2-40B4-BE49-F238E27FC236}">
                <a16:creationId xmlns:a16="http://schemas.microsoft.com/office/drawing/2014/main" id="{65C4009E-E1D9-4AA0-A594-42627284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7" y="3183244"/>
            <a:ext cx="7861539" cy="28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8CAE9920-B0BD-471C-9B4C-12976539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3" y="284548"/>
            <a:ext cx="11590864" cy="62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793D3-7F97-4CC1-8141-DB76F718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O QUE É HTTP?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6D3A3-7F1E-4F76-B5D6-D4A44CA3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As requisições recebem um código de status e é a partir deste código que conseguimos identificar se o status desta solicitação foi bem sucedido ou se houve algum erro ao retornar uma resposta do servidor. Exemplo: quando o servidor não localizou determinada página, ou apenas um status de informação que a solicitação foi bem realizada com sucesso.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1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63473-D21F-41A2-8DA8-81EA5170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TCP/IP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FEDAF-639E-46A6-8248-E383B1BB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dirty="0">
              <a:cs typeface="Calibri"/>
            </a:endParaRPr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Para que a transferência de dados na Internet seja realizada, o protocolo HTTP necessita estar agregado a outros dois protocolos de rede: </a:t>
            </a:r>
            <a:r>
              <a:rPr lang="pt-BR" b="1" dirty="0">
                <a:cs typeface="Calibri"/>
              </a:rPr>
              <a:t>TCP (</a:t>
            </a:r>
            <a:r>
              <a:rPr lang="pt-BR" b="1" i="1" dirty="0" err="1">
                <a:cs typeface="Calibri"/>
              </a:rPr>
              <a:t>Transmission</a:t>
            </a:r>
            <a:r>
              <a:rPr lang="pt-BR" b="1" i="1" dirty="0">
                <a:cs typeface="Calibri"/>
              </a:rPr>
              <a:t> </a:t>
            </a:r>
            <a:r>
              <a:rPr lang="pt-BR" b="1" i="1" dirty="0" err="1">
                <a:cs typeface="Calibri"/>
              </a:rPr>
              <a:t>Control</a:t>
            </a:r>
            <a:r>
              <a:rPr lang="pt-BR" b="1" i="1" dirty="0">
                <a:cs typeface="Calibri"/>
              </a:rPr>
              <a:t> </a:t>
            </a:r>
            <a:r>
              <a:rPr lang="pt-BR" b="1" i="1" dirty="0" err="1">
                <a:cs typeface="Calibri"/>
              </a:rPr>
              <a:t>Protocol</a:t>
            </a:r>
            <a:r>
              <a:rPr lang="pt-BR" b="1" dirty="0">
                <a:cs typeface="Calibri"/>
              </a:rPr>
              <a:t>)</a:t>
            </a:r>
            <a:r>
              <a:rPr lang="pt-BR" dirty="0">
                <a:cs typeface="Calibri"/>
              </a:rPr>
              <a:t> e </a:t>
            </a:r>
            <a:r>
              <a:rPr lang="pt-BR" b="1" dirty="0">
                <a:cs typeface="Calibri"/>
              </a:rPr>
              <a:t>IP (</a:t>
            </a:r>
            <a:r>
              <a:rPr lang="pt-BR" b="1" i="1" dirty="0">
                <a:cs typeface="Calibri"/>
              </a:rPr>
              <a:t>Internet </a:t>
            </a:r>
            <a:r>
              <a:rPr lang="pt-BR" b="1" i="1" dirty="0" err="1">
                <a:cs typeface="Calibri"/>
              </a:rPr>
              <a:t>Protocol</a:t>
            </a:r>
            <a:r>
              <a:rPr lang="pt-BR" b="1" dirty="0">
                <a:cs typeface="Calibri"/>
              </a:rPr>
              <a:t>).</a:t>
            </a:r>
            <a:r>
              <a:rPr lang="pt-BR" dirty="0">
                <a:cs typeface="Calibri"/>
              </a:rPr>
              <a:t> Formando o modelo </a:t>
            </a:r>
            <a:r>
              <a:rPr lang="pt-BR" b="1" dirty="0">
                <a:cs typeface="Calibri"/>
              </a:rPr>
              <a:t>TCP/IP</a:t>
            </a:r>
            <a:r>
              <a:rPr lang="pt-BR" dirty="0">
                <a:cs typeface="Calibri"/>
              </a:rPr>
              <a:t>, necessário para a conexão entre computadores clientes-servidores.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0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F3869-9E3A-4BC5-9E0F-42625C6D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TCP/IP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A9919-B01D-4262-B2ED-9BEFF0FC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b="1" dirty="0">
                <a:cs typeface="Calibri"/>
              </a:rPr>
              <a:t>TCP (</a:t>
            </a:r>
            <a:r>
              <a:rPr lang="pt-BR" b="1" dirty="0" err="1">
                <a:cs typeface="Calibri"/>
              </a:rPr>
              <a:t>Transmition</a:t>
            </a:r>
            <a:r>
              <a:rPr lang="pt-BR" b="1" dirty="0">
                <a:cs typeface="Calibri"/>
              </a:rPr>
              <a:t> </a:t>
            </a:r>
            <a:r>
              <a:rPr lang="pt-BR" b="1" dirty="0" err="1">
                <a:cs typeface="Calibri"/>
              </a:rPr>
              <a:t>Control</a:t>
            </a:r>
            <a:r>
              <a:rPr lang="pt-BR" b="1" dirty="0">
                <a:cs typeface="Calibri"/>
              </a:rPr>
              <a:t> </a:t>
            </a:r>
            <a:r>
              <a:rPr lang="pt-BR" b="1" dirty="0" err="1">
                <a:cs typeface="Calibri"/>
              </a:rPr>
              <a:t>Protocol</a:t>
            </a:r>
            <a:r>
              <a:rPr lang="pt-BR" b="1" dirty="0">
                <a:cs typeface="Calibri"/>
              </a:rPr>
              <a:t>):</a:t>
            </a:r>
            <a:r>
              <a:rPr lang="pt-BR" dirty="0">
                <a:cs typeface="Calibri"/>
              </a:rPr>
              <a:t> Protocolo de Transporte. É um padrão definido, que fornece um serviço de entrega de pacotes confiável e orientado por conexão.</a:t>
            </a:r>
            <a:endParaRPr lang="pt-BR"/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b="1" dirty="0">
                <a:cs typeface="Calibri"/>
              </a:rPr>
              <a:t>IP (Internet </a:t>
            </a:r>
            <a:r>
              <a:rPr lang="pt-BR" b="1" dirty="0" err="1">
                <a:cs typeface="Calibri"/>
              </a:rPr>
              <a:t>Protocol</a:t>
            </a:r>
            <a:r>
              <a:rPr lang="pt-BR" b="1" dirty="0">
                <a:cs typeface="Calibri"/>
              </a:rPr>
              <a:t>):</a:t>
            </a:r>
            <a:r>
              <a:rPr lang="pt-BR" dirty="0">
                <a:cs typeface="Calibri"/>
              </a:rPr>
              <a:t> É um protocolo de endereçamento, sendo que suas principais funções são endereçamento e roteamento, fornece uma maneira para identificar unicamente cada máquina da rede (endereço IP) e uma maneira de encontrar um caminho entre a origem e o destino (roteamento).</a:t>
            </a:r>
          </a:p>
        </p:txBody>
      </p:sp>
    </p:spTree>
    <p:extLst>
      <p:ext uri="{BB962C8B-B14F-4D97-AF65-F5344CB8AC3E}">
        <p14:creationId xmlns:p14="http://schemas.microsoft.com/office/powerpoint/2010/main" val="23688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Protocolo HTTPS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 é uma extensão segura do </a:t>
            </a:r>
            <a:r>
              <a:rPr lang="pt-BR" dirty="0" smtClean="0"/>
              <a:t>HTTP;</a:t>
            </a:r>
            <a:endParaRPr lang="pt-BR" dirty="0"/>
          </a:p>
          <a:p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Secure</a:t>
            </a:r>
            <a:r>
              <a:rPr lang="pt-BR" dirty="0"/>
              <a:t> (HTTPS</a:t>
            </a:r>
            <a:r>
              <a:rPr lang="pt-BR" dirty="0" smtClean="0"/>
              <a:t>);</a:t>
            </a:r>
            <a:endParaRPr lang="pt-BR" dirty="0"/>
          </a:p>
          <a:p>
            <a:r>
              <a:rPr lang="pt-BR" dirty="0"/>
              <a:t>Sites HTTPS configuram certificados SSL/TLS para estabelecer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27908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Certificados SSL/TLS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Secure</a:t>
            </a:r>
            <a:r>
              <a:rPr lang="pt-BR" dirty="0"/>
              <a:t> Sockets </a:t>
            </a:r>
            <a:r>
              <a:rPr lang="pt-BR" dirty="0" err="1"/>
              <a:t>Layer</a:t>
            </a:r>
            <a:r>
              <a:rPr lang="pt-BR" dirty="0"/>
              <a:t> (SSL);</a:t>
            </a:r>
          </a:p>
          <a:p>
            <a:r>
              <a:rPr lang="pt-BR" dirty="0" err="1"/>
              <a:t>Transport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Security (TLS);</a:t>
            </a:r>
          </a:p>
          <a:p>
            <a:r>
              <a:rPr lang="pt-BR" dirty="0"/>
              <a:t>Ambos são protocolos de encriptação de páginas web;</a:t>
            </a:r>
          </a:p>
          <a:p>
            <a:r>
              <a:rPr lang="pt-BR" dirty="0"/>
              <a:t>SSL/TLS funcionam através de chaves publicas e privadas(criptografia assimétrica);</a:t>
            </a:r>
          </a:p>
          <a:p>
            <a:r>
              <a:rPr lang="pt-BR" dirty="0"/>
              <a:t>Chaves para sessões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779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SLL != TLS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Diferenças pequenas e </a:t>
            </a:r>
            <a:r>
              <a:rPr lang="pt-BR" dirty="0" smtClean="0"/>
              <a:t>técnicas;</a:t>
            </a:r>
            <a:endParaRPr lang="pt-BR" dirty="0"/>
          </a:p>
          <a:p>
            <a:r>
              <a:rPr lang="pt-BR" dirty="0"/>
              <a:t>TLS utiliza portas </a:t>
            </a:r>
            <a:r>
              <a:rPr lang="pt-BR" dirty="0" smtClean="0"/>
              <a:t>diferentes;</a:t>
            </a:r>
            <a:endParaRPr lang="pt-BR" dirty="0"/>
          </a:p>
          <a:p>
            <a:r>
              <a:rPr lang="pt-BR" dirty="0"/>
              <a:t>TLS algoritmos de criptografia mais </a:t>
            </a:r>
            <a:r>
              <a:rPr lang="pt-BR" dirty="0" smtClean="0"/>
              <a:t>fortes.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3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3748" y="34025"/>
            <a:ext cx="4645250" cy="1351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2794" y="2360973"/>
            <a:ext cx="5396713" cy="39125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Criado por Tim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Beners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Lee,  a  World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(WWW) ou  também conhecido como Web, é um sistema de documentos em hipermídia que são interligados e executados na Internet.</a:t>
            </a:r>
          </a:p>
          <a:p>
            <a:endParaRPr lang="pt-BR" sz="20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é todo o conteúdo que o usuário final pode acessar na rede. Sendo que, a web já passou por transformações evolutivas - evolução do código e dentre elas existem :</a:t>
            </a:r>
            <a:endParaRPr lang="en-US" sz="20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09158F-59D6-47B7-906A-31A4B18B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385887"/>
            <a:ext cx="5002075" cy="29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Estabelecendo Conexão Segura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001044"/>
            <a:ext cx="8582025" cy="4000500"/>
          </a:xfrm>
        </p:spPr>
      </p:pic>
    </p:spTree>
    <p:extLst>
      <p:ext uri="{BB962C8B-B14F-4D97-AF65-F5344CB8AC3E}">
        <p14:creationId xmlns:p14="http://schemas.microsoft.com/office/powerpoint/2010/main" val="325257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Conexão Segura (HTTP </a:t>
            </a:r>
            <a:r>
              <a:rPr lang="pt-BR" b="1" dirty="0" err="1"/>
              <a:t>vs</a:t>
            </a:r>
            <a:r>
              <a:rPr lang="pt-BR" b="1" dirty="0"/>
              <a:t> HTTPS)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1645108"/>
            <a:ext cx="11648598" cy="4659439"/>
          </a:xfrm>
        </p:spPr>
      </p:pic>
    </p:spTree>
    <p:extLst>
      <p:ext uri="{BB962C8B-B14F-4D97-AF65-F5344CB8AC3E}">
        <p14:creationId xmlns:p14="http://schemas.microsoft.com/office/powerpoint/2010/main" val="1907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 </a:t>
            </a:r>
            <a:r>
              <a:rPr lang="pt-BR" b="1" dirty="0" err="1"/>
              <a:t>Wireshark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ferramenta de análise de tráfego de </a:t>
            </a:r>
            <a:r>
              <a:rPr lang="pt-BR" dirty="0" smtClean="0"/>
              <a:t>rede;</a:t>
            </a:r>
            <a:endParaRPr lang="pt-BR" dirty="0"/>
          </a:p>
          <a:p>
            <a:r>
              <a:rPr lang="pt-BR" dirty="0"/>
              <a:t>Muito utilizada para monitorar entrada e saída de </a:t>
            </a:r>
            <a:r>
              <a:rPr lang="pt-BR" dirty="0" smtClean="0"/>
              <a:t>dados;</a:t>
            </a:r>
            <a:endParaRPr lang="pt-BR" dirty="0"/>
          </a:p>
          <a:p>
            <a:r>
              <a:rPr lang="pt-BR" dirty="0"/>
              <a:t>Trabalha com diferentes </a:t>
            </a:r>
            <a:r>
              <a:rPr lang="pt-BR" dirty="0" smtClean="0"/>
              <a:t>protocolos.</a:t>
            </a:r>
            <a:endParaRPr lang="pt-BR" dirty="0"/>
          </a:p>
          <a:p>
            <a:r>
              <a:rPr lang="pt-BR" dirty="0">
                <a:hlinkClick r:id="rId2" action="ppaction://hlinkfile"/>
              </a:rPr>
              <a:t>WIRESARK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69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388"/>
          </a:xfrm>
        </p:spPr>
        <p:txBody>
          <a:bodyPr>
            <a:normAutofit/>
          </a:bodyPr>
          <a:lstStyle/>
          <a:p>
            <a:r>
              <a:rPr lang="pt-BR" sz="2800" b="1" dirty="0" err="1"/>
              <a:t>URLs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7860" y="1271935"/>
            <a:ext cx="9236279" cy="5177406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65FC54-73FA-4B17-811E-0B0BBB61B1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60" y="1271935"/>
            <a:ext cx="9236279" cy="51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0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1FF9-E531-4D10-B9B5-E4DD2F0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1846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</a:rPr>
              <a:t>URL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significa </a:t>
            </a:r>
            <a:r>
              <a:rPr lang="pt-BR" sz="200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Uniform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Resource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Locator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– Localizador de Recurso Uniforme</a:t>
            </a:r>
            <a:b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2000" b="1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URLs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000" dirty="0"/>
              <a:t>sempre começam com um protocolo (</a:t>
            </a:r>
            <a:r>
              <a:rPr lang="pt-BR" sz="2000" b="1" dirty="0"/>
              <a:t>http, </a:t>
            </a:r>
            <a:r>
              <a:rPr lang="pt-BR" sz="2000" b="1" dirty="0" err="1"/>
              <a:t>ftp</a:t>
            </a:r>
            <a:r>
              <a:rPr lang="pt-BR" sz="2000" b="1" dirty="0"/>
              <a:t> etc</a:t>
            </a:r>
            <a:r>
              <a:rPr lang="pt-BR" sz="2000" dirty="0"/>
              <a:t>.) e normalmente possuem informações sobre o nome da rede hospedeira (website.com). Também costumam ter um caminho dentro dos arquivos (/páginas/categoria/artigo.html). </a:t>
            </a:r>
            <a:r>
              <a:rPr lang="pt-BR" sz="2000" dirty="0" err="1"/>
              <a:t>URLs</a:t>
            </a:r>
            <a:r>
              <a:rPr lang="pt-BR" sz="2000" dirty="0"/>
              <a:t> podem ter também parâmetros e fragmentos de identificação (?</a:t>
            </a:r>
            <a:r>
              <a:rPr lang="pt-BR" sz="2000" dirty="0" err="1"/>
              <a:t>bla</a:t>
            </a:r>
            <a:r>
              <a:rPr lang="pt-BR" sz="2000" dirty="0"/>
              <a:t>=</a:t>
            </a:r>
            <a:r>
              <a:rPr lang="pt-BR" sz="2000" dirty="0" err="1"/>
              <a:t>blu</a:t>
            </a:r>
            <a:r>
              <a:rPr lang="pt-BR" sz="2000" dirty="0"/>
              <a:t>, #link etc.).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267F-31BA-4322-9DFD-5E94B84B9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01255"/>
            <a:ext cx="10515600" cy="3204596"/>
          </a:xfrm>
        </p:spPr>
        <p:txBody>
          <a:bodyPr/>
          <a:lstStyle/>
          <a:p>
            <a:pPr lvl="0" algn="ctr"/>
            <a:r>
              <a:rPr lang="pt-BR" u="sng" dirty="0">
                <a:hlinkClick r:id="rId2"/>
              </a:rPr>
              <a:t>http://website.com/pagina.html</a:t>
            </a:r>
            <a:endParaRPr lang="pt-BR" dirty="0"/>
          </a:p>
          <a:p>
            <a:pPr lvl="0" algn="ctr"/>
            <a:r>
              <a:rPr lang="pt-BR" u="sng" dirty="0">
                <a:hlinkClick r:id="rId3"/>
              </a:rPr>
              <a:t>ftp://website.com.br/download.zip</a:t>
            </a:r>
            <a:endParaRPr lang="pt-BR" dirty="0"/>
          </a:p>
          <a:p>
            <a:pPr lvl="0" algn="ctr"/>
            <a:r>
              <a:rPr lang="pt-BR" dirty="0">
                <a:hlinkClick r:id="rId4"/>
              </a:rPr>
              <a:t>mailto:contato@website.com.br</a:t>
            </a:r>
            <a:endParaRPr lang="pt-BR" dirty="0"/>
          </a:p>
          <a:p>
            <a:pPr lvl="0" algn="ctr"/>
            <a:r>
              <a:rPr lang="pt-BR" dirty="0"/>
              <a:t>file:///home/usuario/arquivo.txt</a:t>
            </a:r>
          </a:p>
          <a:p>
            <a:pPr lvl="0" algn="ctr"/>
            <a:r>
              <a:rPr lang="pt-BR" dirty="0" err="1"/>
              <a:t>tel</a:t>
            </a:r>
            <a:r>
              <a:rPr lang="pt-BR" dirty="0"/>
              <a:t>:+5511123456789</a:t>
            </a:r>
          </a:p>
          <a:p>
            <a:pPr lvl="0" algn="ctr"/>
            <a:r>
              <a:rPr lang="pt-BR" u="sng" dirty="0">
                <a:hlinkClick r:id="rId5"/>
              </a:rPr>
              <a:t>https://exemplo.com/recurso?bla=blu#algoaqui</a:t>
            </a:r>
            <a:endParaRPr lang="pt-BR" dirty="0"/>
          </a:p>
          <a:p>
            <a:pPr marL="0" lv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17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75E7E-9AA0-431B-83EA-0964E925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595"/>
          </a:xfrm>
        </p:spPr>
        <p:txBody>
          <a:bodyPr>
            <a:normAutofit/>
          </a:bodyPr>
          <a:lstStyle/>
          <a:p>
            <a:r>
              <a:rPr lang="pt-BR" sz="3200" b="1" dirty="0"/>
              <a:t>Outros exemplos de estrutura do URL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8986ED-F994-4C91-8248-FF666431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11" y="2629283"/>
            <a:ext cx="7353177" cy="386359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3F4F0F-5918-46D9-921D-60D6255A1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49" y="1303720"/>
            <a:ext cx="9099299" cy="19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1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87253-069D-408C-8445-73766998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239" y="628402"/>
            <a:ext cx="2097947" cy="750611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Uri, </a:t>
            </a:r>
            <a:r>
              <a:rPr lang="pt-BR" sz="2800" b="1" dirty="0" err="1"/>
              <a:t>Url</a:t>
            </a:r>
            <a:r>
              <a:rPr lang="pt-BR" sz="2800" b="1" dirty="0"/>
              <a:t> e </a:t>
            </a:r>
            <a:r>
              <a:rPr lang="pt-BR" sz="2800" b="1" dirty="0" err="1"/>
              <a:t>Urn</a:t>
            </a:r>
            <a:endParaRPr lang="pt-BR" sz="2800" b="1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6BF42C-E2B4-4C2F-AEC9-9FAC000A97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26" y="53265"/>
            <a:ext cx="4348117" cy="3375735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6BCDF2B-FA6B-401E-9C6E-0286863B8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83" y="3375735"/>
            <a:ext cx="4348117" cy="3177253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A393F6-23E9-4CC6-9F27-8F02C0C06EAD}"/>
              </a:ext>
            </a:extLst>
          </p:cNvPr>
          <p:cNvSpPr txBox="1"/>
          <p:nvPr/>
        </p:nvSpPr>
        <p:spPr>
          <a:xfrm>
            <a:off x="838200" y="1724113"/>
            <a:ext cx="66860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Uri identificação de documentos com uma curta sequência de números, letras e símbolos. O termo significa no Inglês </a:t>
            </a:r>
            <a:r>
              <a:rPr lang="pt-BR" sz="2000" dirty="0" err="1"/>
              <a:t>Uniform</a:t>
            </a:r>
            <a:r>
              <a:rPr lang="pt-BR" sz="2000" dirty="0"/>
              <a:t>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Identifier</a:t>
            </a:r>
            <a:r>
              <a:rPr lang="pt-BR" sz="2000" dirty="0"/>
              <a:t>– Identificador de Recurso Uniforme.</a:t>
            </a:r>
          </a:p>
          <a:p>
            <a:endParaRPr lang="pt-BR" sz="2000" dirty="0"/>
          </a:p>
          <a:p>
            <a:r>
              <a:rPr lang="pt-BR" sz="2000" dirty="0" err="1"/>
              <a:t>Url</a:t>
            </a:r>
            <a:r>
              <a:rPr lang="pt-BR" sz="2000" dirty="0"/>
              <a:t> significa </a:t>
            </a:r>
            <a:r>
              <a:rPr lang="pt-BR" sz="2000" dirty="0" err="1"/>
              <a:t>Uniform</a:t>
            </a:r>
            <a:r>
              <a:rPr lang="pt-BR" sz="2000" dirty="0"/>
              <a:t>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Locator</a:t>
            </a:r>
            <a:r>
              <a:rPr lang="pt-BR" sz="2000" dirty="0"/>
              <a:t> – Localizador de Recurso Uniforme. </a:t>
            </a:r>
            <a:r>
              <a:rPr lang="pt-BR" sz="2000" b="1" dirty="0"/>
              <a:t>Nesses endereços contém informações sobre como buscar um recurso em sua localização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 err="1"/>
              <a:t>Urn</a:t>
            </a:r>
            <a:r>
              <a:rPr lang="pt-BR" sz="2000" dirty="0"/>
              <a:t> significa </a:t>
            </a:r>
            <a:r>
              <a:rPr lang="pt-BR" sz="2000" dirty="0" err="1"/>
              <a:t>Uniform</a:t>
            </a:r>
            <a:r>
              <a:rPr lang="pt-BR" sz="2000" dirty="0"/>
              <a:t>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Name</a:t>
            </a:r>
            <a:r>
              <a:rPr lang="pt-BR" sz="2000" dirty="0"/>
              <a:t> – Nome de Recurso Uniforme. Ele identifica um recurso na web através de um nome único e persistente, mas não necessariamente ele informa onde o localizar na internet.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46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Hora da Brincadeira Pessoal 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ver se realmente entendemos 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02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hlinkClick r:id="rId2"/>
              </a:rPr>
              <a:t>https://www.hostinger.com.br/tutoriais/o-que-e-ssl-tls-https/</a:t>
            </a:r>
            <a:endParaRPr lang="pt-BR" dirty="0"/>
          </a:p>
          <a:p>
            <a:r>
              <a:rPr lang="pt-BR" dirty="0"/>
              <a:t>TANENBAUM, A. S. </a:t>
            </a:r>
            <a:r>
              <a:rPr lang="pt-BR" b="1" dirty="0"/>
              <a:t>Redes de computadores</a:t>
            </a:r>
            <a:r>
              <a:rPr lang="pt-BR" dirty="0"/>
              <a:t>. 4ed. 2003. Rio de Janeiro: </a:t>
            </a:r>
            <a:r>
              <a:rPr lang="pt-BR" dirty="0" err="1"/>
              <a:t>Elsevier</a:t>
            </a:r>
            <a:r>
              <a:rPr lang="pt-BR" dirty="0"/>
              <a:t> Editora. 2003.</a:t>
            </a:r>
          </a:p>
          <a:p>
            <a:r>
              <a:rPr lang="pt-BR" dirty="0"/>
              <a:t>SITE BLINDADO. </a:t>
            </a:r>
            <a:r>
              <a:rPr lang="pt-BR" b="1" dirty="0"/>
              <a:t>TLS x SSL</a:t>
            </a:r>
            <a:r>
              <a:rPr lang="pt-BR" dirty="0"/>
              <a:t>: quais diferenças desses protocolos?. Disponível em: &lt; http://blog.siteblindado.com/2014/02/07/tls-ssl-diferencas-protocolos/ &gt;. Acessado em: 14 Set. 2017.</a:t>
            </a:r>
          </a:p>
          <a:p>
            <a:r>
              <a:rPr lang="pt-BR" dirty="0"/>
              <a:t>COMODO BR. </a:t>
            </a:r>
            <a:r>
              <a:rPr lang="pt-BR" b="1" dirty="0"/>
              <a:t>O que é SSL?. </a:t>
            </a:r>
            <a:r>
              <a:rPr lang="pt-BR" dirty="0"/>
              <a:t>Disponível em: &lt;http://www.comodobr.com/ssl_o_que_e.php&gt;. Acessado em: 14 Set. 2017.</a:t>
            </a:r>
          </a:p>
          <a:p>
            <a:r>
              <a:rPr lang="pt-BR" dirty="0"/>
              <a:t>WIKIPÉDIA. </a:t>
            </a:r>
            <a:r>
              <a:rPr lang="pt-BR" dirty="0" err="1"/>
              <a:t>Transport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Security. Disponível em: &lt; https://pt.wikipedia.org/wiki/Transport_Layer_Security&gt;. Acessado em: 14 Set. 2017.</a:t>
            </a:r>
          </a:p>
          <a:p>
            <a:r>
              <a:rPr lang="pt-BR" dirty="0"/>
              <a:t>GTA / UFRJ. </a:t>
            </a:r>
            <a:r>
              <a:rPr lang="pt-BR" b="1" dirty="0"/>
              <a:t>SSL x TLS</a:t>
            </a:r>
            <a:r>
              <a:rPr lang="pt-BR" dirty="0"/>
              <a:t>. Disponível em: &lt; https://www.gta.ufrj.br/grad/06_1/ssl/func_tls.htm&gt;. Acessado em: 14 Set. 2017.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66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pt-BR" sz="2400" dirty="0">
                <a:hlinkClick r:id="rId2"/>
              </a:rPr>
              <a:t>https://blog.siteblindado.com/tls-ssl-diferencas-protocolos/</a:t>
            </a:r>
            <a:endParaRPr lang="pt-BR" sz="2400" dirty="0"/>
          </a:p>
          <a:p>
            <a:r>
              <a:rPr lang="pt-BR" sz="2400" dirty="0">
                <a:hlinkClick r:id="rId3"/>
              </a:rPr>
              <a:t>https://ex2.com.br/blog/web-1-0-web-2-0-e-web-3-0-enfim-o-que-e-isso/</a:t>
            </a:r>
          </a:p>
          <a:p>
            <a:r>
              <a:rPr lang="pt-BR" sz="2400" dirty="0">
                <a:hlinkClick r:id="rId4"/>
              </a:rPr>
              <a:t>https://www.significados.com.br/world-</a:t>
            </a:r>
            <a:r>
              <a:rPr lang="pt-BR" sz="2400" dirty="0" err="1">
                <a:hlinkClick r:id="rId4"/>
              </a:rPr>
              <a:t>wide</a:t>
            </a:r>
            <a:r>
              <a:rPr lang="pt-BR" sz="2400" dirty="0">
                <a:hlinkClick r:id="rId4"/>
              </a:rPr>
              <a:t>-web/.</a:t>
            </a:r>
          </a:p>
          <a:p>
            <a:r>
              <a:rPr lang="pt-BR" sz="2400" dirty="0">
                <a:hlinkClick r:id="rId5"/>
              </a:rPr>
              <a:t>https://pt.wikipedia.org/wiki/World_Wide_Web</a:t>
            </a:r>
          </a:p>
          <a:p>
            <a:r>
              <a:rPr lang="pt-BR" sz="2400" dirty="0">
                <a:hlinkClick r:id="rId6"/>
              </a:rPr>
              <a:t>https://www.youtube.com/watch?v=0edRAInT8iw</a:t>
            </a:r>
          </a:p>
          <a:p>
            <a:r>
              <a:rPr lang="pt-BR" sz="2400" dirty="0">
                <a:hlinkClick r:id="rId7"/>
              </a:rPr>
              <a:t>https://pt.wikipedia.org/wiki/Tim_Berners-Lee</a:t>
            </a:r>
          </a:p>
          <a:p>
            <a:r>
              <a:rPr lang="pt-BR" sz="2400" dirty="0">
                <a:hlinkClick r:id="rId8"/>
              </a:rPr>
              <a:t>https://pt.wikipedia.org/wiki/Hiperm%C3%ADdia</a:t>
            </a:r>
          </a:p>
          <a:p>
            <a:r>
              <a:rPr lang="pt-BR" sz="2400" dirty="0">
                <a:hlinkClick r:id="rId9"/>
              </a:rPr>
              <a:t>http://tecnologia.culturamix.com/internet/a-diferenca-entre-web-2-0-e-web-1-0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7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FD7D6-AB89-4318-BB08-30675C63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05" y="622381"/>
            <a:ext cx="3096427" cy="561323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WEB 1.0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36DAB-6445-49CE-B8BE-ACD7AF68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09" y="206237"/>
            <a:ext cx="7099978" cy="3365083"/>
          </a:xfrm>
        </p:spPr>
        <p:txBody>
          <a:bodyPr anchor="ctr">
            <a:normAutofit fontScale="92500" lnSpcReduction="10000"/>
          </a:bodyPr>
          <a:lstStyle/>
          <a:p>
            <a:endParaRPr lang="p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Sites de conteúdo estático com pouca interatividade dos internautas e diversos diretórios de links.</a:t>
            </a:r>
          </a:p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Evoluindo de suas raízes de uso militar e universitário, a internet começou a caminhar e tomar forma diante das necessidades das pessoas. Essa foi a era do e-mail, dos motores de busca simplistas e uma época onde todo site tinha uma seção de links recomendados.</a:t>
            </a:r>
          </a:p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Essa internet foi uma revolução para todos aqueles que dependeram toda a vida de bibliotecas, correios e telefones para trocar informações, aprender ou consultar algo.</a:t>
            </a:r>
          </a:p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Os principais serviços dessa época eram o Altavista, Cadê, Hotmail, DMOZ, Yahoo! e Google.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9F65A-AFB9-471E-BD39-A667B237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79" y="3936584"/>
            <a:ext cx="6894236" cy="21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u="sng" dirty="0">
                <a:hlinkClick r:id="rId2"/>
              </a:rPr>
              <a:t>https://sitechecker.pro/what-is-url/</a:t>
            </a:r>
            <a:endParaRPr lang="pt-BR" dirty="0"/>
          </a:p>
          <a:p>
            <a:r>
              <a:rPr lang="pt-BR" u="sng" dirty="0">
                <a:hlinkClick r:id="rId3"/>
              </a:rPr>
              <a:t>https://gabnunes.com.br/melhores-praticas-para-urls-amigaveis/</a:t>
            </a:r>
            <a:endParaRPr lang="pt-BR" dirty="0"/>
          </a:p>
          <a:p>
            <a:r>
              <a:rPr lang="pt-BR" u="sng" dirty="0">
                <a:hlinkClick r:id="rId4"/>
              </a:rPr>
              <a:t>https://www.quora.com/What-is-the-difference-between-URI-URL-and-URN</a:t>
            </a:r>
            <a:endParaRPr lang="pt-BR" dirty="0"/>
          </a:p>
          <a:p>
            <a:r>
              <a:rPr lang="pt-BR" u="sng" dirty="0">
                <a:hlinkClick r:id="rId5"/>
              </a:rPr>
              <a:t>https://rockcontent.com/blog/url/</a:t>
            </a:r>
            <a:endParaRPr lang="pt-BR" dirty="0"/>
          </a:p>
          <a:p>
            <a:r>
              <a:rPr lang="pt-BR" u="sng" dirty="0">
                <a:hlinkClick r:id="rId6"/>
              </a:rPr>
              <a:t>https://pt.wikipedia.org/wiki/URL</a:t>
            </a:r>
            <a:endParaRPr lang="pt-BR" dirty="0"/>
          </a:p>
          <a:p>
            <a:r>
              <a:rPr lang="pt-BR" u="sng" dirty="0">
                <a:hlinkClick r:id="rId7"/>
              </a:rPr>
              <a:t>https://pt.stackoverflow.com/questions/43224/qual-a-diferen%C3%A7a-entre-url-e-uri</a:t>
            </a:r>
            <a:endParaRPr lang="pt-BR" dirty="0"/>
          </a:p>
          <a:p>
            <a:r>
              <a:rPr lang="pt-BR" u="sng" dirty="0">
                <a:hlinkClick r:id="rId8"/>
              </a:rPr>
              <a:t>https://www.igluonline.com/qual-diferenca-entre-url-uri-e-urn/</a:t>
            </a:r>
            <a:endParaRPr lang="pt-BR" dirty="0"/>
          </a:p>
          <a:p>
            <a:r>
              <a:rPr lang="pt-BR" u="sng" dirty="0">
                <a:hlinkClick r:id="rId9"/>
              </a:rPr>
              <a:t>https://www.youtube.com/watch?v=vpYct2npKD8</a:t>
            </a:r>
            <a:endParaRPr lang="pt-BR" dirty="0"/>
          </a:p>
          <a:p>
            <a:r>
              <a:rPr lang="pt-BR" u="sng" dirty="0">
                <a:hlinkClick r:id="rId10"/>
              </a:rPr>
              <a:t>https://www.quora.com/Is-there-any-relation-between-URI-and-URL</a:t>
            </a:r>
            <a:endParaRPr lang="pt-BR" u="sng" dirty="0"/>
          </a:p>
          <a:p>
            <a:r>
              <a:rPr lang="pt-BR" dirty="0">
                <a:hlinkClick r:id="rId11"/>
              </a:rPr>
              <a:t>https://blog.siteblindado.com/tls-ssl-diferencas-protocolos/</a:t>
            </a:r>
            <a:endParaRPr lang="pt-BR" dirty="0"/>
          </a:p>
          <a:p>
            <a:r>
              <a:rPr lang="pt-BR" dirty="0">
                <a:hlinkClick r:id="rId11"/>
              </a:rPr>
              <a:t>https://blog.siteblindado.com/tls-ssl-diferencas-protocolos/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839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Calibri"/>
                <a:hlinkClick r:id="rId2"/>
              </a:rPr>
              <a:t>https://www.significados.com.br/http/</a:t>
            </a:r>
            <a:endParaRPr lang="pt-BR" dirty="0">
              <a:cs typeface="Calibri"/>
            </a:endParaRPr>
          </a:p>
          <a:p>
            <a:r>
              <a:rPr lang="pt-BR" dirty="0">
                <a:cs typeface="Calibri"/>
                <a:hlinkClick r:id="rId3"/>
              </a:rPr>
              <a:t>https://pt.slideshare.net/tueslasantos/protocolos-de-comunicao-41370040</a:t>
            </a:r>
          </a:p>
          <a:p>
            <a:r>
              <a:rPr lang="pt-BR" dirty="0">
                <a:cs typeface="Calibri"/>
                <a:hlinkClick r:id="rId4"/>
              </a:rPr>
              <a:t>https://pt.wikipedia.org/wiki/Hypertext_Transfer_Protocol</a:t>
            </a:r>
          </a:p>
          <a:p>
            <a:r>
              <a:rPr lang="pt-BR" dirty="0">
                <a:cs typeface="Calibri"/>
                <a:hlinkClick r:id="rId5"/>
              </a:rPr>
              <a:t>https://slideplayer.com.br/slide/1234082/</a:t>
            </a:r>
          </a:p>
          <a:p>
            <a:r>
              <a:rPr lang="pt-BR" dirty="0">
                <a:cs typeface="Calibri"/>
                <a:hlinkClick r:id="rId6"/>
              </a:rPr>
              <a:t>https://imasters.com.br/desenvolvimento/conhecendo-web-por-debaixo-dos-panos</a:t>
            </a:r>
            <a:endParaRPr lang="pt-BR" dirty="0"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37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Carlos</a:t>
            </a:r>
          </a:p>
          <a:p>
            <a:r>
              <a:rPr lang="pt-BR" dirty="0"/>
              <a:t>Eduardo</a:t>
            </a:r>
          </a:p>
          <a:p>
            <a:r>
              <a:rPr lang="pt-BR" dirty="0"/>
              <a:t>Karoline</a:t>
            </a:r>
          </a:p>
          <a:p>
            <a:r>
              <a:rPr lang="pt-BR" dirty="0"/>
              <a:t>Guilherme</a:t>
            </a:r>
          </a:p>
          <a:p>
            <a:r>
              <a:rPr lang="pt-BR" dirty="0"/>
              <a:t>Vinicius</a:t>
            </a:r>
          </a:p>
        </p:txBody>
      </p:sp>
    </p:spTree>
    <p:extLst>
      <p:ext uri="{BB962C8B-B14F-4D97-AF65-F5344CB8AC3E}">
        <p14:creationId xmlns:p14="http://schemas.microsoft.com/office/powerpoint/2010/main" val="269572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B1ED1E-3DB1-4FE6-A807-3BEBC960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06" y="617555"/>
            <a:ext cx="3096427" cy="561323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WEB 2.0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33B35-9B98-492B-8A1A-F453E8A7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479" y="450574"/>
            <a:ext cx="7045434" cy="3429000"/>
          </a:xfrm>
        </p:spPr>
        <p:txBody>
          <a:bodyPr anchor="ctr"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Também chamada de web participativa, foi a revolução dos blogs e chats, das mídias sociais colaborativas, das redes sociais e do conteúdo produzido pelos próprios internautas.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Por meio do YouTube, Facebook,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Flick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Picasa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Wikipédia, e muitas outras redes sociais, todos passaram a ter voz e essa voz passou a ser escutada e respeitada 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sites criados para esse momento da internet já não são estáticos e possuem um layout claramente focado no consumidor e também na usabilidade dos buscadores.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Nesse momento a navegação mobile e uso de aplicativos já tem forte presença no dia-a-dia das pessoas.</a:t>
            </a:r>
          </a:p>
          <a:p>
            <a:endParaRPr lang="pt-BR" sz="13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3124BB-E613-4504-96B5-4F1E9EA7E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05" y="4061061"/>
            <a:ext cx="497667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918A0-376F-45A5-B608-AB24A063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69" y="622381"/>
            <a:ext cx="3096427" cy="561323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WEB 3.0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CBA01-82DA-4C2A-B858-A7ABD88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813" y="308603"/>
            <a:ext cx="7977187" cy="3932473"/>
          </a:xfrm>
        </p:spPr>
        <p:txBody>
          <a:bodyPr anchor="ctr">
            <a:no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Web 3.0 é uma internet que está começando, é  onde temos toda informação de forma organizada para que não somente os humanos possam entender, mas principalmente as máquinas, assim elas podem nos ajudar respondendo pesquisas e perguntas com uma solução concreta, personalizada e ideal.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É uma internet cada vez mais próxima da inteligência artificial. É um uso ainda mais inteligente do conhecimento e conteúdo já disponibilizado online, com sites e aplicações mais inteligentes, experiência personalizada e publicidade baseada nas pesquisas e no comportamento de cada individuo.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Nesse cenário as pessoas estão e estarão conectadas 24 horas por dia nos 7 dias da semana, por meio dos celulares, smartphones,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SmartTV’s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iPod’s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 tablets, carros, videogames , e projetos como iWatch e Google Glass.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06E080-F71A-443F-83D9-EBB61D43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43" y="4241076"/>
            <a:ext cx="4608027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As 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OSI (modelo de referencia);</a:t>
            </a:r>
          </a:p>
          <a:p>
            <a:r>
              <a:rPr lang="pt-BR" dirty="0"/>
              <a:t>Modelo TCP/IP;</a:t>
            </a:r>
          </a:p>
          <a:p>
            <a:r>
              <a:rPr lang="pt-BR" dirty="0"/>
              <a:t>Cada camada atua de forma especifica; </a:t>
            </a:r>
          </a:p>
          <a:p>
            <a:r>
              <a:rPr lang="pt-BR" dirty="0"/>
              <a:t>Camadas encapsulam dados;</a:t>
            </a:r>
          </a:p>
          <a:p>
            <a:r>
              <a:rPr lang="pt-BR" dirty="0"/>
              <a:t>Encapsulamento de baixo para cima.</a:t>
            </a:r>
          </a:p>
        </p:txBody>
      </p:sp>
    </p:spTree>
    <p:extLst>
      <p:ext uri="{BB962C8B-B14F-4D97-AF65-F5344CB8AC3E}">
        <p14:creationId xmlns:p14="http://schemas.microsoft.com/office/powerpoint/2010/main" val="5351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OSI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137"/>
            <a:ext cx="6864222" cy="475024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97" y="817674"/>
            <a:ext cx="4440498" cy="59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OSI </a:t>
            </a:r>
            <a:r>
              <a:rPr lang="pt-BR" b="1" dirty="0" err="1"/>
              <a:t>vs</a:t>
            </a:r>
            <a:r>
              <a:rPr lang="pt-BR" b="1" dirty="0"/>
              <a:t> TCP/IP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76" y="1780425"/>
            <a:ext cx="6988162" cy="4748712"/>
          </a:xfrm>
        </p:spPr>
      </p:pic>
    </p:spTree>
    <p:extLst>
      <p:ext uri="{BB962C8B-B14F-4D97-AF65-F5344CB8AC3E}">
        <p14:creationId xmlns:p14="http://schemas.microsoft.com/office/powerpoint/2010/main" val="73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8A5F6-4602-48E6-8684-DB504C68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cs typeface="Calibri Light"/>
              </a:rPr>
              <a:t>O QUE É HTTP?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BEF34-2B1B-490C-876C-6CC81613A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cs typeface="Calibri"/>
              </a:rPr>
              <a:t>É a sigla de </a:t>
            </a:r>
            <a:r>
              <a:rPr lang="pt-BR" b="1" dirty="0" err="1">
                <a:cs typeface="Calibri"/>
              </a:rPr>
              <a:t>Hyper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Text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Transfer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Protocol</a:t>
            </a:r>
            <a:r>
              <a:rPr lang="pt-BR" dirty="0">
                <a:cs typeface="Calibri"/>
              </a:rPr>
              <a:t> (Protocolo de transferência de Hipertexto);</a:t>
            </a:r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 É um protocolo de comunicação entre sistemas de informação, que permite a transferência de dados entre redes de computadores, principalmente na </a:t>
            </a:r>
            <a:r>
              <a:rPr lang="pt-BR" b="1" dirty="0">
                <a:cs typeface="Calibri"/>
              </a:rPr>
              <a:t>World </a:t>
            </a:r>
            <a:r>
              <a:rPr lang="pt-BR" b="1" dirty="0" err="1">
                <a:cs typeface="Calibri"/>
              </a:rPr>
              <a:t>Wide</a:t>
            </a:r>
            <a:r>
              <a:rPr lang="pt-BR" b="1" dirty="0">
                <a:cs typeface="Calibri"/>
              </a:rPr>
              <a:t> Web</a:t>
            </a:r>
            <a:r>
              <a:rPr lang="pt-BR" dirty="0">
                <a:cs typeface="Calibri"/>
              </a:rPr>
              <a:t> (internet);</a:t>
            </a: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6306AC03-9AA5-4837-808C-FA7D829014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992" y="2644882"/>
            <a:ext cx="4074544" cy="21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1127</Words>
  <Application>Microsoft Office PowerPoint</Application>
  <PresentationFormat>Widescreen</PresentationFormat>
  <Paragraphs>132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EQUIPE 1</vt:lpstr>
      <vt:lpstr>História da Web</vt:lpstr>
      <vt:lpstr>WEB 1.0</vt:lpstr>
      <vt:lpstr>WEB 2.0</vt:lpstr>
      <vt:lpstr>WEB 3.0</vt:lpstr>
      <vt:lpstr>As camadas</vt:lpstr>
      <vt:lpstr>Modelo OSI</vt:lpstr>
      <vt:lpstr>Modelo OSI vs TCP/IP</vt:lpstr>
      <vt:lpstr>O QUE É HTTP?</vt:lpstr>
      <vt:lpstr>VERSÕES E MÉTODOS HTTP</vt:lpstr>
      <vt:lpstr>O QUE É HTTP?</vt:lpstr>
      <vt:lpstr>Apresentação do PowerPoint</vt:lpstr>
      <vt:lpstr>Apresentação do PowerPoint</vt:lpstr>
      <vt:lpstr>O QUE É HTTP?</vt:lpstr>
      <vt:lpstr>TCP/IP</vt:lpstr>
      <vt:lpstr>TCP/IP</vt:lpstr>
      <vt:lpstr>Protocolo HTTPS</vt:lpstr>
      <vt:lpstr>Certificados SSL/TLS</vt:lpstr>
      <vt:lpstr>SLL != TLS</vt:lpstr>
      <vt:lpstr>Estabelecendo Conexão Segura</vt:lpstr>
      <vt:lpstr>Conexão Segura (HTTP vs HTTPS)</vt:lpstr>
      <vt:lpstr>Ferramenta Wireshark</vt:lpstr>
      <vt:lpstr>URLs</vt:lpstr>
      <vt:lpstr>URL significa Uniform Resource Locator – Localizador de Recurso Uniforme  URLs sempre começam com um protocolo (http, ftp etc.) e normalmente possuem informações sobre o nome da rede hospedeira (website.com). Também costumam ter um caminho dentro dos arquivos (/páginas/categoria/artigo.html). URLs podem ter também parâmetros e fragmentos de identificação (?bla=blu, #link etc.).</vt:lpstr>
      <vt:lpstr>Outros exemplos de estrutura do URL</vt:lpstr>
      <vt:lpstr>Uri, Url e Urn</vt:lpstr>
      <vt:lpstr>Hora da Brincadeira Pessoal !!!</vt:lpstr>
      <vt:lpstr>Referências</vt:lpstr>
      <vt:lpstr>Apresentação do PowerPoint</vt:lpstr>
      <vt:lpstr>Apresentação do PowerPoint</vt:lpstr>
      <vt:lpstr>Apresentação do PowerPoint</vt:lpstr>
      <vt:lpstr>Integrantes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1</dc:title>
  <dc:creator>lennon sliva farias</dc:creator>
  <cp:lastModifiedBy>VINICIUS SOUZA VASCONCELOS DOS SANTOS</cp:lastModifiedBy>
  <cp:revision>11</cp:revision>
  <dcterms:created xsi:type="dcterms:W3CDTF">2019-04-29T01:43:25Z</dcterms:created>
  <dcterms:modified xsi:type="dcterms:W3CDTF">2019-04-30T00:07:51Z</dcterms:modified>
</cp:coreProperties>
</file>