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163"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BR" smtClean="0"/>
              <a:t>Clique para editar o título mestre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pt-BR/docs/Web/HTTP/Over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pt-BR/docs/Glossario/Protocolo"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pt-BR/docs/Glossario/TLS" TargetMode="External"/><Relationship Id="rId2" Type="http://schemas.openxmlformats.org/officeDocument/2006/relationships/hyperlink" Target="https://developer.mozilla.org/pt-BR/docs/Glossario/TCP"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pt-BR/docs/Glossary/Cache" TargetMode="External"/><Relationship Id="rId2" Type="http://schemas.openxmlformats.org/officeDocument/2006/relationships/hyperlink" Target="https://developer.mozilla.org/pt-BR/docs/Glossario/Proxy_serve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ctr">
            <a:noAutofit/>
          </a:bodyPr>
          <a:lstStyle/>
          <a:p>
            <a:r>
              <a:rPr lang="pt-BR" sz="8000" dirty="0" err="1" smtClean="0"/>
              <a:t>Http</a:t>
            </a:r>
            <a:endParaRPr lang="pt-BR" sz="8000" dirty="0"/>
          </a:p>
        </p:txBody>
      </p:sp>
      <p:sp>
        <p:nvSpPr>
          <p:cNvPr id="3" name="Subtítulo 2"/>
          <p:cNvSpPr>
            <a:spLocks noGrp="1"/>
          </p:cNvSpPr>
          <p:nvPr>
            <p:ph type="subTitle" idx="1"/>
          </p:nvPr>
        </p:nvSpPr>
        <p:spPr/>
        <p:txBody>
          <a:bodyPr anchor="t">
            <a:normAutofit fontScale="85000" lnSpcReduction="20000"/>
          </a:bodyPr>
          <a:lstStyle/>
          <a:p>
            <a:r>
              <a:rPr lang="pt-BR" sz="2400" dirty="0" smtClean="0"/>
              <a:t>E suas aplicações                  </a:t>
            </a:r>
            <a:r>
              <a:rPr lang="pt-BR" sz="2400" dirty="0">
                <a:hlinkClick r:id="rId2"/>
              </a:rPr>
              <a:t>https://developer.mozilla.org/pt-BR/docs/Web/HTTP/Overview</a:t>
            </a:r>
            <a:endParaRPr lang="pt-BR" sz="2400"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890" y="3648705"/>
            <a:ext cx="4248150" cy="2200275"/>
          </a:xfrm>
          <a:prstGeom prst="rect">
            <a:avLst/>
          </a:prstGeom>
        </p:spPr>
      </p:pic>
    </p:spTree>
    <p:extLst>
      <p:ext uri="{BB962C8B-B14F-4D97-AF65-F5344CB8AC3E}">
        <p14:creationId xmlns:p14="http://schemas.microsoft.com/office/powerpoint/2010/main" val="318420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O que pode ser controlado com </a:t>
            </a:r>
            <a:r>
              <a:rPr lang="pt-BR" dirty="0" err="1" smtClean="0"/>
              <a:t>http</a:t>
            </a:r>
            <a:r>
              <a:rPr lang="pt-BR" dirty="0" smtClean="0"/>
              <a:t>?</a:t>
            </a:r>
            <a:endParaRPr lang="pt-BR" dirty="0"/>
          </a:p>
        </p:txBody>
      </p:sp>
      <p:sp>
        <p:nvSpPr>
          <p:cNvPr id="3" name="Espaço Reservado para Conteúdo 2"/>
          <p:cNvSpPr>
            <a:spLocks noGrp="1"/>
          </p:cNvSpPr>
          <p:nvPr>
            <p:ph idx="1"/>
          </p:nvPr>
        </p:nvSpPr>
        <p:spPr/>
        <p:txBody>
          <a:bodyPr>
            <a:normAutofit/>
          </a:bodyPr>
          <a:lstStyle/>
          <a:p>
            <a:pPr algn="just"/>
            <a:r>
              <a:rPr lang="pt-BR" sz="1600" b="1" dirty="0" smtClean="0"/>
              <a:t>Proxy e tunelamento:  </a:t>
            </a:r>
            <a:r>
              <a:rPr lang="pt-BR" sz="1600" dirty="0" smtClean="0"/>
              <a:t>S</a:t>
            </a:r>
            <a:r>
              <a:rPr lang="pt-BR" dirty="0" smtClean="0"/>
              <a:t>ervidores </a:t>
            </a:r>
            <a:r>
              <a:rPr lang="pt-BR" dirty="0"/>
              <a:t>e/ou clientes estão frequentemente localizados em </a:t>
            </a:r>
            <a:r>
              <a:rPr lang="pt-BR" i="1" dirty="0"/>
              <a:t>intranets</a:t>
            </a:r>
            <a:r>
              <a:rPr lang="pt-BR" dirty="0"/>
              <a:t> e escondem seu verdadeiro endereço IP aos outros. Requisições HTTP recorrem aos </a:t>
            </a:r>
            <a:r>
              <a:rPr lang="pt-BR" i="1" dirty="0"/>
              <a:t>proxies</a:t>
            </a:r>
            <a:r>
              <a:rPr lang="pt-BR" dirty="0"/>
              <a:t> para contornar essa barreira na rede. Mas nem todos os </a:t>
            </a:r>
            <a:r>
              <a:rPr lang="pt-BR" i="1" dirty="0"/>
              <a:t>proxies</a:t>
            </a:r>
            <a:r>
              <a:rPr lang="pt-BR" dirty="0"/>
              <a:t> são </a:t>
            </a:r>
            <a:r>
              <a:rPr lang="pt-BR" i="1" dirty="0"/>
              <a:t>proxies</a:t>
            </a:r>
            <a:r>
              <a:rPr lang="pt-BR" dirty="0"/>
              <a:t> HTTP. O protocolo SOCKS, por exemplo, opera em um nível mais baixo. Outros protocolos, como </a:t>
            </a:r>
            <a:r>
              <a:rPr lang="pt-BR" dirty="0" err="1"/>
              <a:t>ftp</a:t>
            </a:r>
            <a:r>
              <a:rPr lang="pt-BR" dirty="0"/>
              <a:t>, podem ser tratados por esses </a:t>
            </a:r>
            <a:r>
              <a:rPr lang="pt-BR" i="1" dirty="0"/>
              <a:t>proxies</a:t>
            </a:r>
            <a:r>
              <a:rPr lang="pt-BR" dirty="0" smtClean="0"/>
              <a:t>.</a:t>
            </a:r>
          </a:p>
          <a:p>
            <a:pPr algn="just"/>
            <a:r>
              <a:rPr lang="pt-BR" sz="1600" b="1" dirty="0" smtClean="0"/>
              <a:t>Sessões: </a:t>
            </a:r>
            <a:r>
              <a:rPr lang="pt-BR" dirty="0"/>
              <a:t>Usando os </a:t>
            </a:r>
            <a:r>
              <a:rPr lang="pt-BR" i="1" dirty="0"/>
              <a:t>cookies</a:t>
            </a:r>
            <a:r>
              <a:rPr lang="pt-BR" dirty="0"/>
              <a:t> HTTP, permite que você crie vincule às requisições o estado do servidor. Isso cria as sessões, apesar do protocolo HTTP básico não manter estado. Isso é útil não só para os carrinhos de compras de </a:t>
            </a:r>
            <a:r>
              <a:rPr lang="pt-BR" i="1" dirty="0"/>
              <a:t>e-</a:t>
            </a:r>
            <a:r>
              <a:rPr lang="pt-BR" i="1" dirty="0" err="1"/>
              <a:t>commerces</a:t>
            </a:r>
            <a:r>
              <a:rPr lang="pt-BR" dirty="0"/>
              <a:t>, mas também para qualquer site que permita customização das respostas a nível de usuário.</a:t>
            </a:r>
            <a:endParaRPr lang="pt-BR" sz="1600" b="1" dirty="0"/>
          </a:p>
        </p:txBody>
      </p:sp>
    </p:spTree>
    <p:extLst>
      <p:ext uri="{BB962C8B-B14F-4D97-AF65-F5344CB8AC3E}">
        <p14:creationId xmlns:p14="http://schemas.microsoft.com/office/powerpoint/2010/main" val="25977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Fluxo </a:t>
            </a:r>
            <a:r>
              <a:rPr lang="pt-BR" dirty="0" err="1" smtClean="0"/>
              <a:t>http</a:t>
            </a:r>
            <a:endParaRPr lang="pt-BR" dirty="0"/>
          </a:p>
        </p:txBody>
      </p:sp>
      <p:sp>
        <p:nvSpPr>
          <p:cNvPr id="3" name="Espaço Reservado para Conteúdo 2"/>
          <p:cNvSpPr>
            <a:spLocks noGrp="1"/>
          </p:cNvSpPr>
          <p:nvPr>
            <p:ph idx="1"/>
          </p:nvPr>
        </p:nvSpPr>
        <p:spPr/>
        <p:txBody>
          <a:bodyPr/>
          <a:lstStyle/>
          <a:p>
            <a:pPr marL="0" indent="0">
              <a:buNone/>
            </a:pPr>
            <a:r>
              <a:rPr lang="pt-BR" dirty="0"/>
              <a:t>Quando o cliente quer comunicar com um servidor, este sendo um servidor final ou um </a:t>
            </a:r>
            <a:r>
              <a:rPr lang="pt-BR" i="1" dirty="0"/>
              <a:t>proxy</a:t>
            </a:r>
            <a:r>
              <a:rPr lang="pt-BR" dirty="0"/>
              <a:t>, ele realiza os seguintes passos:</a:t>
            </a:r>
          </a:p>
          <a:p>
            <a:pPr marL="342900" indent="-342900">
              <a:buFont typeface="+mj-lt"/>
              <a:buAutoNum type="arabicPeriod"/>
            </a:pPr>
            <a:r>
              <a:rPr lang="pt-BR" dirty="0"/>
              <a:t>Abre uma conexão TCP: A conexão TCP será usada para enviar uma requisição, ou várias, e receber uma resposta. O cliente pode abrir uma nova conexão, reusar uma conexão existente, ou abrir várias conexões aos servidores.</a:t>
            </a:r>
          </a:p>
          <a:p>
            <a:pPr marL="342900" indent="-342900">
              <a:buFont typeface="+mj-lt"/>
              <a:buAutoNum type="arabicPeriod"/>
            </a:pPr>
            <a:r>
              <a:rPr lang="pt-BR" dirty="0"/>
              <a:t>Envia uma mensagem HTTP: mensagens HTTP (antes do HTTP/2.0) são legíveis às pessoas. Com o HTTP/2.0, essas mensagens simples são encapsuladas dentro de quadros (</a:t>
            </a:r>
            <a:r>
              <a:rPr lang="pt-BR" i="1" dirty="0"/>
              <a:t>frames</a:t>
            </a:r>
            <a:r>
              <a:rPr lang="pt-BR" dirty="0"/>
              <a:t>), tornando-as impossíveis de ler diretamente, mas o princípio se mantém o mesmo.</a:t>
            </a:r>
          </a:p>
          <a:p>
            <a:endParaRPr lang="pt-BR" dirty="0"/>
          </a:p>
        </p:txBody>
      </p:sp>
    </p:spTree>
    <p:extLst>
      <p:ext uri="{BB962C8B-B14F-4D97-AF65-F5344CB8AC3E}">
        <p14:creationId xmlns:p14="http://schemas.microsoft.com/office/powerpoint/2010/main" val="128584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err="1" smtClean="0"/>
              <a:t>Http</a:t>
            </a:r>
            <a:r>
              <a:rPr lang="pt-BR" dirty="0" smtClean="0"/>
              <a:t> – o que é?</a:t>
            </a:r>
            <a:endParaRPr lang="pt-BR" dirty="0"/>
          </a:p>
        </p:txBody>
      </p:sp>
      <p:sp>
        <p:nvSpPr>
          <p:cNvPr id="3" name="Espaço Reservado para Conteúdo 2"/>
          <p:cNvSpPr>
            <a:spLocks noGrp="1"/>
          </p:cNvSpPr>
          <p:nvPr>
            <p:ph sz="half" idx="1"/>
          </p:nvPr>
        </p:nvSpPr>
        <p:spPr/>
        <p:txBody>
          <a:bodyPr>
            <a:normAutofit fontScale="92500" lnSpcReduction="20000"/>
          </a:bodyPr>
          <a:lstStyle/>
          <a:p>
            <a:pPr algn="just"/>
            <a:r>
              <a:rPr lang="pt-BR" sz="1700" b="1" dirty="0"/>
              <a:t>HTTP</a:t>
            </a:r>
            <a:r>
              <a:rPr lang="pt-BR" sz="1700" dirty="0"/>
              <a:t> é um protocolo (</a:t>
            </a:r>
            <a:r>
              <a:rPr lang="pt-BR" sz="1700" dirty="0" err="1">
                <a:hlinkClick r:id="rId2" tooltip="protocol: Um protocolo é um sistema de regras que define como o dado é trafegado dentro ou entre computadores. Comunicações entre dispositivos requer que estes concordem com o formato do dado que estiver sendo trafegado. O conjunto de regras que define esse formato é chamado de protocolo."/>
              </a:rPr>
              <a:t>protocol</a:t>
            </a:r>
            <a:r>
              <a:rPr lang="pt-BR" sz="1700" dirty="0"/>
              <a:t>) que permite a obtenção de recursos, tais como documentos HTML. É a base de qualquer troca de dados na Web e um protocolo cliente-servidor, o que significa que as requisições são iniciadas pelo destinatário, geralmente um navegador da Web. Um documento completo é reconstruído a partir dos diferentes </a:t>
            </a:r>
            <a:r>
              <a:rPr lang="pt-BR" sz="1700" dirty="0" err="1"/>
              <a:t>sub-documentos</a:t>
            </a:r>
            <a:r>
              <a:rPr lang="pt-BR" sz="1700" dirty="0"/>
              <a:t> obtidos, como por exemplo texto, descrição do layout, imagens, vídeos, scripts e muito mais.</a:t>
            </a:r>
          </a:p>
          <a:p>
            <a:pPr algn="just"/>
            <a:r>
              <a:rPr lang="pt-BR" sz="1700" dirty="0"/>
              <a:t>Clientes e servidores se comunicam trocando mensagens individuais (em oposição a um fluxo de dados). As mensagens enviadas pelo cliente, geralmente um navegador da Web, são chamadas de </a:t>
            </a:r>
            <a:r>
              <a:rPr lang="pt-BR" sz="1700" b="1" dirty="0"/>
              <a:t>solicitações </a:t>
            </a:r>
            <a:r>
              <a:rPr lang="pt-BR" sz="1700" i="1" dirty="0"/>
              <a:t>(</a:t>
            </a:r>
            <a:r>
              <a:rPr lang="pt-BR" sz="1700" i="1" dirty="0" err="1"/>
              <a:t>requests</a:t>
            </a:r>
            <a:r>
              <a:rPr lang="pt-BR" sz="1700" i="1" dirty="0"/>
              <a:t>)</a:t>
            </a:r>
            <a:r>
              <a:rPr lang="pt-BR" sz="1700" dirty="0"/>
              <a:t>, ou também </a:t>
            </a:r>
            <a:r>
              <a:rPr lang="pt-BR" sz="1700" b="1" dirty="0"/>
              <a:t>requisições</a:t>
            </a:r>
            <a:r>
              <a:rPr lang="pt-BR" sz="1700" dirty="0"/>
              <a:t>, e as mensagens enviadas pelo servidor como resposta são chamadas de </a:t>
            </a:r>
            <a:r>
              <a:rPr lang="pt-BR" sz="1700" b="1" dirty="0"/>
              <a:t>respostas </a:t>
            </a:r>
            <a:r>
              <a:rPr lang="pt-BR" sz="1700" i="1" dirty="0"/>
              <a:t>(responses)</a:t>
            </a:r>
            <a:r>
              <a:rPr lang="pt-BR" sz="1700" dirty="0"/>
              <a:t>.</a:t>
            </a:r>
          </a:p>
          <a:p>
            <a:endParaRPr lang="pt-BR" dirty="0"/>
          </a:p>
        </p:txBody>
      </p:sp>
      <p:pic>
        <p:nvPicPr>
          <p:cNvPr id="8" name="Espaço Reservado para Conteúdo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449186"/>
            <a:ext cx="5422900" cy="3189941"/>
          </a:xfrm>
        </p:spPr>
      </p:pic>
    </p:spTree>
    <p:extLst>
      <p:ext uri="{BB962C8B-B14F-4D97-AF65-F5344CB8AC3E}">
        <p14:creationId xmlns:p14="http://schemas.microsoft.com/office/powerpoint/2010/main" val="411032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Http</a:t>
            </a:r>
            <a:r>
              <a:rPr lang="pt-BR" dirty="0" smtClean="0"/>
              <a:t> – o que é?</a:t>
            </a:r>
            <a:endParaRPr lang="pt-BR" dirty="0"/>
          </a:p>
        </p:txBody>
      </p:sp>
      <p:sp>
        <p:nvSpPr>
          <p:cNvPr id="3" name="Espaço Reservado para Conteúdo 2"/>
          <p:cNvSpPr>
            <a:spLocks noGrp="1"/>
          </p:cNvSpPr>
          <p:nvPr>
            <p:ph sz="half" idx="1"/>
          </p:nvPr>
        </p:nvSpPr>
        <p:spPr/>
        <p:txBody>
          <a:bodyPr>
            <a:normAutofit fontScale="92500" lnSpcReduction="10000"/>
          </a:bodyPr>
          <a:lstStyle/>
          <a:p>
            <a:pPr algn="just"/>
            <a:r>
              <a:rPr lang="pt-BR" dirty="0"/>
              <a:t>Projetado no início da década de 1990, o HTTP é um protocolo extensível que evoluiu ao longo do tempo. É um protocolo de camada de aplicação que é enviado sobre </a:t>
            </a:r>
            <a:r>
              <a:rPr lang="pt-BR" dirty="0">
                <a:hlinkClick r:id="rId2" tooltip="TCP: TCP (Transmission Control Protocol, em português, Protocolo de Controle de Transmissão) é um importante protocolo de rede que permite dois hosts se conectem e troquem dados. TCP garante a entrega de dados e pacotes na mesma ordem que foram enviados. Vint Cerf e Bob Kahn, que na época eram cientistas da DARPA (Defense Advanced Research Projects Agency, em português, Agência de Pesquisas em Projetos Avançados de Defesa), projetaram TCP na década de 1970."/>
              </a:rPr>
              <a:t>TCP</a:t>
            </a:r>
            <a:r>
              <a:rPr lang="pt-BR" dirty="0"/>
              <a:t>, ou em uma conexão TCP criptografada com </a:t>
            </a:r>
            <a:r>
              <a:rPr lang="pt-BR" dirty="0">
                <a:hlinkClick r:id="rId3" tooltip="TLS: Transport Layer Security (TLS), previamente conhecido como Secure Sockets Layer (SSL), é um protocolo usado por aplicativos para se comunicar de forma segura em toda a rede, evitando adulteração e espionagem no email, navegador, mensagens e outros protocolos."/>
              </a:rPr>
              <a:t>TLS</a:t>
            </a:r>
            <a:r>
              <a:rPr lang="pt-BR" dirty="0"/>
              <a:t>, embora qualquer protocolo de transporte confiável possa, teoricamente, ser usado. </a:t>
            </a:r>
          </a:p>
          <a:p>
            <a:pPr algn="just"/>
            <a:r>
              <a:rPr lang="pt-BR" dirty="0"/>
              <a:t>Devido à sua extensibilidade, ele é usado para não apenas buscar documentos de hipertexto, mas também imagens e vídeos ou publicar conteúdo em servidores,  como nos resultados de formulário HTML. O HTTP também pode ser usado para buscar partes de documentos para atualizar páginas da Web sob demanda.</a:t>
            </a:r>
          </a:p>
          <a:p>
            <a:endParaRPr lang="pt-BR" dirty="0"/>
          </a:p>
        </p:txBody>
      </p:sp>
      <p:pic>
        <p:nvPicPr>
          <p:cNvPr id="5" name="Espaço Reservado para Conteúdo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64768" y="2227263"/>
            <a:ext cx="5069514" cy="3633787"/>
          </a:xfrm>
        </p:spPr>
      </p:pic>
    </p:spTree>
    <p:extLst>
      <p:ext uri="{BB962C8B-B14F-4D97-AF65-F5344CB8AC3E}">
        <p14:creationId xmlns:p14="http://schemas.microsoft.com/office/powerpoint/2010/main" val="279435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err="1" smtClean="0"/>
              <a:t>http</a:t>
            </a:r>
            <a:r>
              <a:rPr lang="pt-BR" dirty="0" smtClean="0"/>
              <a:t> – o que é?</a:t>
            </a:r>
            <a:endParaRPr lang="pt-BR" dirty="0"/>
          </a:p>
        </p:txBody>
      </p:sp>
      <p:sp>
        <p:nvSpPr>
          <p:cNvPr id="3" name="Espaço Reservado para Conteúdo 2"/>
          <p:cNvSpPr>
            <a:spLocks noGrp="1"/>
          </p:cNvSpPr>
          <p:nvPr>
            <p:ph idx="1"/>
          </p:nvPr>
        </p:nvSpPr>
        <p:spPr>
          <a:xfrm>
            <a:off x="581191" y="2007968"/>
            <a:ext cx="11029615" cy="3678303"/>
          </a:xfrm>
        </p:spPr>
        <p:txBody>
          <a:bodyPr/>
          <a:lstStyle/>
          <a:p>
            <a:r>
              <a:rPr lang="pt-BR" dirty="0"/>
              <a:t>O HTTP é um protocolo cliente-servidor: as requisições são enviados por uma entidade, o agente-usuário (ou um </a:t>
            </a:r>
            <a:r>
              <a:rPr lang="pt-BR" i="1" dirty="0"/>
              <a:t>proxy</a:t>
            </a:r>
            <a:r>
              <a:rPr lang="pt-BR" dirty="0"/>
              <a:t> em nome dele). A maior parte do tempo, o agente-usuário é um navegador da Web, mas pode ser qualquer coisa, como por exemplo um robô que rastreia a Web para preencher e manter um índice de mecanismo de pesquisa.</a:t>
            </a:r>
          </a:p>
          <a:p>
            <a:r>
              <a:rPr lang="pt-BR" dirty="0"/>
              <a:t>Cada requisição individual é enviada para um servidor, que irá lidar com isso e fornecer um resultado, chamado de </a:t>
            </a:r>
            <a:r>
              <a:rPr lang="pt-BR" i="1" dirty="0"/>
              <a:t>resposta</a:t>
            </a:r>
            <a:r>
              <a:rPr lang="pt-BR" dirty="0"/>
              <a:t>. Entre a solicitação e a resposta existem várias entidades, designadas coletivamente como </a:t>
            </a:r>
            <a:r>
              <a:rPr lang="pt-BR" dirty="0">
                <a:hlinkClick r:id="rId2" tooltip="proxies: Um servidor proxy é um programa intermediário ou computador usado quando navegamos através de diferentes conexões da internet. Eles facilitam o acesso para o conteúdo na rede mundial de computadores. Um proxy intercepta solicitações e exibe respostas; pode encaminhar os pedidos, ou não (por exemplo no caso de um cache), e pode modificá-lo (por exemplo alterando cabeçalhos, no limite entre duas redes)"/>
              </a:rPr>
              <a:t>proxies</a:t>
            </a:r>
            <a:r>
              <a:rPr lang="pt-BR" dirty="0"/>
              <a:t>, que executam operações diferentes e atuam como </a:t>
            </a:r>
            <a:r>
              <a:rPr lang="pt-BR" i="1" dirty="0"/>
              <a:t>gateways </a:t>
            </a:r>
            <a:r>
              <a:rPr lang="pt-BR" dirty="0"/>
              <a:t>(intermediários) ou </a:t>
            </a:r>
            <a:r>
              <a:rPr lang="pt-BR" dirty="0">
                <a:hlinkClick r:id="rId3" tooltip="A definição do termo (caches) ainda não foi escrita; por favor, considere fazer essa contribuição!"/>
              </a:rPr>
              <a:t>caches</a:t>
            </a:r>
            <a:r>
              <a:rPr lang="pt-BR" dirty="0"/>
              <a:t>, por exemplo.</a:t>
            </a:r>
          </a:p>
          <a:p>
            <a:endParaRPr lang="pt-BR" dirty="0"/>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165" y="4925298"/>
            <a:ext cx="6807666" cy="1005540"/>
          </a:xfrm>
          <a:prstGeom prst="rect">
            <a:avLst/>
          </a:prstGeom>
        </p:spPr>
      </p:pic>
    </p:spTree>
    <p:extLst>
      <p:ext uri="{BB962C8B-B14F-4D97-AF65-F5344CB8AC3E}">
        <p14:creationId xmlns:p14="http://schemas.microsoft.com/office/powerpoint/2010/main" val="41376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err="1" smtClean="0"/>
              <a:t>http</a:t>
            </a:r>
            <a:r>
              <a:rPr lang="pt-BR" dirty="0" smtClean="0"/>
              <a:t> – o que é?</a:t>
            </a:r>
            <a:endParaRPr lang="pt-BR" dirty="0"/>
          </a:p>
        </p:txBody>
      </p:sp>
      <p:sp>
        <p:nvSpPr>
          <p:cNvPr id="3" name="Espaço Reservado para Conteúdo 2"/>
          <p:cNvSpPr>
            <a:spLocks noGrp="1"/>
          </p:cNvSpPr>
          <p:nvPr>
            <p:ph idx="1"/>
          </p:nvPr>
        </p:nvSpPr>
        <p:spPr/>
        <p:txBody>
          <a:bodyPr/>
          <a:lstStyle/>
          <a:p>
            <a:pPr algn="just"/>
            <a:r>
              <a:rPr lang="pt-BR" dirty="0"/>
              <a:t>Na realidade, existem muitos outros computadores entre o navegador e o servidor que está tratando a requisição: existem roteadores, modems e muito mais. Graças ao modelo de camadas da Web (</a:t>
            </a:r>
            <a:r>
              <a:rPr lang="pt-BR" i="1" dirty="0" err="1"/>
              <a:t>layers</a:t>
            </a:r>
            <a:r>
              <a:rPr lang="pt-BR" dirty="0"/>
              <a:t>), essas funcionalidades estão escondidas nas camadas de rede e transporte, respectivamente. O HTTP está no topo da camada de aplicação. Apesar de ser importante diagnosticar problemas de conectividade, os </a:t>
            </a:r>
            <a:r>
              <a:rPr lang="pt-BR" dirty="0" err="1"/>
              <a:t>layers</a:t>
            </a:r>
            <a:r>
              <a:rPr lang="pt-BR" dirty="0"/>
              <a:t> abaixo da camada de aplicação são irrelevantes para a descrição do HTTP.</a:t>
            </a:r>
            <a:endParaRPr lang="pt-BR" dirty="0"/>
          </a:p>
        </p:txBody>
      </p:sp>
    </p:spTree>
    <p:extLst>
      <p:ext uri="{BB962C8B-B14F-4D97-AF65-F5344CB8AC3E}">
        <p14:creationId xmlns:p14="http://schemas.microsoft.com/office/powerpoint/2010/main" val="411818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Aspectos básicos do </a:t>
            </a:r>
            <a:r>
              <a:rPr lang="pt-BR" dirty="0" err="1" smtClean="0"/>
              <a:t>http</a:t>
            </a:r>
            <a:endParaRPr lang="pt-BR" dirty="0"/>
          </a:p>
        </p:txBody>
      </p:sp>
      <p:sp>
        <p:nvSpPr>
          <p:cNvPr id="3" name="Espaço Reservado para Conteúdo 2"/>
          <p:cNvSpPr>
            <a:spLocks noGrp="1"/>
          </p:cNvSpPr>
          <p:nvPr>
            <p:ph sz="half" idx="1"/>
          </p:nvPr>
        </p:nvSpPr>
        <p:spPr/>
        <p:txBody>
          <a:bodyPr>
            <a:normAutofit lnSpcReduction="10000"/>
          </a:bodyPr>
          <a:lstStyle/>
          <a:p>
            <a:pPr algn="just"/>
            <a:r>
              <a:rPr lang="pt-BR" sz="1600" b="1" dirty="0" smtClean="0"/>
              <a:t>HTTP É SIMPLES: </a:t>
            </a:r>
            <a:r>
              <a:rPr lang="pt-BR" sz="1600" dirty="0"/>
              <a:t>Mesmo com mais complexidade introduzida no HTTP/2.0 por encapsular mensagens HTTP em quadros (</a:t>
            </a:r>
            <a:r>
              <a:rPr lang="pt-BR" sz="1600" i="1" dirty="0"/>
              <a:t>frames</a:t>
            </a:r>
            <a:r>
              <a:rPr lang="pt-BR" sz="1600" dirty="0"/>
              <a:t>), o HTTP foi projetado para ser simples e legível às pessoas. </a:t>
            </a:r>
            <a:r>
              <a:rPr lang="pt-BR" sz="1600" dirty="0" smtClean="0"/>
              <a:t> As </a:t>
            </a:r>
            <a:r>
              <a:rPr lang="pt-BR" sz="1600" dirty="0"/>
              <a:t>mensagens HTTP podem ser lidas e entendidas por qualquer um, provendo uma maior facilidade para desenvolvimento e testes, e reduzir a complexidade para os estudantes</a:t>
            </a:r>
            <a:r>
              <a:rPr lang="pt-BR" sz="1600" dirty="0" smtClean="0"/>
              <a:t>.</a:t>
            </a:r>
          </a:p>
          <a:p>
            <a:pPr algn="just"/>
            <a:r>
              <a:rPr lang="pt-BR" sz="1600" b="1" dirty="0"/>
              <a:t>HTTP É </a:t>
            </a:r>
            <a:r>
              <a:rPr lang="pt-BR" sz="1600" b="1" dirty="0" smtClean="0"/>
              <a:t>EXTENSÍVEL: </a:t>
            </a:r>
            <a:r>
              <a:rPr lang="pt-BR" dirty="0"/>
              <a:t>Introduzidos no HTTP/1.0, os cabeçalhos HTTP fazem com que este protocolo seja fácil para estender e usá-lo para experimentos. Novas funcionalidades podem até ser introduzidas pelo simples acordo entre um cliente e um servidor sobre a nova semântica de um cabeçalho.</a:t>
            </a:r>
            <a:endParaRPr lang="pt-BR" sz="1600" b="1" dirty="0"/>
          </a:p>
        </p:txBody>
      </p:sp>
      <p:sp>
        <p:nvSpPr>
          <p:cNvPr id="4" name="Espaço Reservado para Conteúdo 3"/>
          <p:cNvSpPr>
            <a:spLocks noGrp="1"/>
          </p:cNvSpPr>
          <p:nvPr>
            <p:ph sz="half" idx="2"/>
          </p:nvPr>
        </p:nvSpPr>
        <p:spPr/>
        <p:txBody>
          <a:bodyPr>
            <a:normAutofit lnSpcReduction="10000"/>
          </a:bodyPr>
          <a:lstStyle/>
          <a:p>
            <a:pPr algn="just"/>
            <a:r>
              <a:rPr lang="pt-BR" sz="1600" b="1" dirty="0"/>
              <a:t>HTTP </a:t>
            </a:r>
            <a:r>
              <a:rPr lang="pt-BR" sz="1600" b="1" dirty="0" smtClean="0"/>
              <a:t>NÃO TEM ESTADO, MAS TEM SESSÕES: </a:t>
            </a:r>
            <a:r>
              <a:rPr lang="pt-BR" sz="1600" dirty="0"/>
              <a:t>HTTP é sem estado: não existe uma relação entre duas requisições sendo feitas através da mesma conexão. Isso traz um problema imediato para usuários que interagem com algumas páginas de forma coerente, por exemplo, usando um carrinho de compras de </a:t>
            </a:r>
            <a:r>
              <a:rPr lang="pt-BR" sz="1600" i="1" dirty="0" smtClean="0"/>
              <a:t>e-</a:t>
            </a:r>
            <a:r>
              <a:rPr lang="pt-BR" sz="1600" i="1" dirty="0" err="1" smtClean="0"/>
              <a:t>commerces</a:t>
            </a:r>
            <a:r>
              <a:rPr lang="pt-BR" sz="1600" dirty="0" smtClean="0"/>
              <a:t>. </a:t>
            </a:r>
          </a:p>
          <a:p>
            <a:pPr algn="just"/>
            <a:r>
              <a:rPr lang="pt-BR" sz="1600" dirty="0" smtClean="0"/>
              <a:t>Mas </a:t>
            </a:r>
            <a:r>
              <a:rPr lang="pt-BR" sz="1600" dirty="0"/>
              <a:t>como o fundamento básico do HTTP é não manter estados, </a:t>
            </a:r>
            <a:r>
              <a:rPr lang="pt-BR" sz="1600" i="1" dirty="0"/>
              <a:t>cookies</a:t>
            </a:r>
            <a:r>
              <a:rPr lang="pt-BR" sz="1600" dirty="0"/>
              <a:t> HTTP permitem que as sessões tenham estados. Usando a extensibilidade dos cabeçalhos, os </a:t>
            </a:r>
            <a:r>
              <a:rPr lang="pt-BR" sz="1600" i="1" dirty="0"/>
              <a:t>cookies</a:t>
            </a:r>
            <a:r>
              <a:rPr lang="pt-BR" sz="1600" dirty="0"/>
              <a:t> são adicionados ao fluxo do HTTP, permitindo que a criação de sessão em cada requisição HTTP compartilhem o mesmo contexto, ou o mesmo estado.</a:t>
            </a:r>
            <a:endParaRPr lang="pt-BR" sz="1600" b="1" dirty="0"/>
          </a:p>
          <a:p>
            <a:endParaRPr lang="pt-BR" dirty="0"/>
          </a:p>
        </p:txBody>
      </p:sp>
    </p:spTree>
    <p:extLst>
      <p:ext uri="{BB962C8B-B14F-4D97-AF65-F5344CB8AC3E}">
        <p14:creationId xmlns:p14="http://schemas.microsoft.com/office/powerpoint/2010/main" val="325480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Aspectos básicos do </a:t>
            </a:r>
            <a:r>
              <a:rPr lang="pt-BR" dirty="0" err="1" smtClean="0"/>
              <a:t>http</a:t>
            </a:r>
            <a:endParaRPr lang="pt-BR" dirty="0"/>
          </a:p>
        </p:txBody>
      </p:sp>
      <p:sp>
        <p:nvSpPr>
          <p:cNvPr id="3" name="Espaço Reservado para Conteúdo 2"/>
          <p:cNvSpPr>
            <a:spLocks noGrp="1"/>
          </p:cNvSpPr>
          <p:nvPr>
            <p:ph idx="1"/>
          </p:nvPr>
        </p:nvSpPr>
        <p:spPr>
          <a:xfrm>
            <a:off x="581193" y="1388851"/>
            <a:ext cx="11029615" cy="4951563"/>
          </a:xfrm>
        </p:spPr>
        <p:txBody>
          <a:bodyPr>
            <a:normAutofit/>
          </a:bodyPr>
          <a:lstStyle/>
          <a:p>
            <a:r>
              <a:rPr lang="pt-BR" sz="1600" b="1" dirty="0" smtClean="0"/>
              <a:t>HTTP E CONEXÕES: </a:t>
            </a:r>
            <a:r>
              <a:rPr lang="pt-BR" sz="1600" dirty="0"/>
              <a:t>Uma conexão é controlada na camada de transporte, e portanto fundamentalmente fora do controle do HTTP. Entretanto o HTTP não requer que o protocolo de transporte utilizado seja baseado em conexões, só requer que seja confiável ou não perca mensagens (sem pelo menos apresentar erros). Dentre os dois protocolos de transporte mais comuns na internet, o TCP é confiável e o UDP não. Portanto, o HTTP utiliza o padrão TCP, que é baseado em conexão, mesmo que nem sempre seja obrigatório o uso de uma conexão</a:t>
            </a:r>
            <a:r>
              <a:rPr lang="pt-BR" sz="1600" dirty="0" smtClean="0"/>
              <a:t>.</a:t>
            </a:r>
          </a:p>
          <a:p>
            <a:r>
              <a:rPr lang="pt-BR" sz="1600" dirty="0"/>
              <a:t>No protocolo HTTP/1.0 uma conexão TCP era aberta para cada par de requisição/resposta trocada, introduzindo duas grandes falhas: abrir uma conexão requer várias viagens de ida/volta de mensagens, e portanto é lento, mas se torna mais eficiente quando mensagens são enviadas em maior número ou maior frequência: "conexões quentes" são mais eficientes que "conexões frias" (que envia poucas mensagens ou com baixa frequência</a:t>
            </a:r>
            <a:r>
              <a:rPr lang="pt-BR" sz="1600" dirty="0" smtClean="0"/>
              <a:t>).</a:t>
            </a:r>
          </a:p>
        </p:txBody>
      </p:sp>
    </p:spTree>
    <p:extLst>
      <p:ext uri="{BB962C8B-B14F-4D97-AF65-F5344CB8AC3E}">
        <p14:creationId xmlns:p14="http://schemas.microsoft.com/office/powerpoint/2010/main" val="12390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Aspectos básicos do </a:t>
            </a:r>
            <a:r>
              <a:rPr lang="pt-BR" dirty="0" err="1" smtClean="0"/>
              <a:t>http</a:t>
            </a:r>
            <a:endParaRPr lang="pt-BR" dirty="0"/>
          </a:p>
        </p:txBody>
      </p:sp>
      <p:sp>
        <p:nvSpPr>
          <p:cNvPr id="3" name="Espaço Reservado para Conteúdo 2"/>
          <p:cNvSpPr>
            <a:spLocks noGrp="1"/>
          </p:cNvSpPr>
          <p:nvPr>
            <p:ph idx="1"/>
          </p:nvPr>
        </p:nvSpPr>
        <p:spPr>
          <a:xfrm>
            <a:off x="581193" y="2380891"/>
            <a:ext cx="11029615" cy="3648974"/>
          </a:xfrm>
        </p:spPr>
        <p:txBody>
          <a:bodyPr>
            <a:normAutofit/>
          </a:bodyPr>
          <a:lstStyle/>
          <a:p>
            <a:pPr algn="just"/>
            <a:r>
              <a:rPr lang="pt-BR" sz="1600" b="1" dirty="0" smtClean="0"/>
              <a:t>HTTP E CONEXÕES: </a:t>
            </a:r>
            <a:r>
              <a:rPr lang="pt-BR" sz="1600" dirty="0" smtClean="0"/>
              <a:t>Para </a:t>
            </a:r>
            <a:r>
              <a:rPr lang="pt-BR" sz="1600" dirty="0"/>
              <a:t>contornar essas falhas, o protocolo HTTP/1.1 introduziu o conceito de linhas de produção (ou </a:t>
            </a:r>
            <a:r>
              <a:rPr lang="pt-BR" sz="1600" i="1" dirty="0" err="1"/>
              <a:t>pipelining</a:t>
            </a:r>
            <a:r>
              <a:rPr lang="pt-BR" sz="1600" dirty="0"/>
              <a:t>) — que se provou difícil de ser implementado — e conexões persistentes: as conexões </a:t>
            </a:r>
            <a:r>
              <a:rPr lang="pt-BR" sz="1600" dirty="0" err="1"/>
              <a:t>TCPs</a:t>
            </a:r>
            <a:r>
              <a:rPr lang="pt-BR" sz="1600" dirty="0"/>
              <a:t> feitas embaixo, podem ser parcialmente controladas usando o cabeçalho HTTP connection. O HTTP/2.0 foi mais além, multiplexando várias mensagens através de uma única conexão, ajudando a manter a conexão mais quente, e mais eficiente</a:t>
            </a:r>
            <a:r>
              <a:rPr lang="pt-BR" sz="1600" dirty="0" smtClean="0"/>
              <a:t>.</a:t>
            </a:r>
          </a:p>
          <a:p>
            <a:pPr algn="just"/>
            <a:r>
              <a:rPr lang="pt-BR" dirty="0"/>
              <a:t>Experimentos estão sendo feitos para projetar um protocolo de transporte mais adequado para o HTTP. Por exemplo, a Google está fazendo testes com o </a:t>
            </a:r>
            <a:r>
              <a:rPr lang="pt-BR" dirty="0" smtClean="0"/>
              <a:t>QUIC</a:t>
            </a:r>
            <a:r>
              <a:rPr lang="pt-BR" dirty="0"/>
              <a:t> que é construído sobre o UDP para prover um protocolo de transporte mais confiável e eficiente.</a:t>
            </a:r>
            <a:endParaRPr lang="pt-BR" sz="1400" b="1" dirty="0"/>
          </a:p>
          <a:p>
            <a:pPr algn="just"/>
            <a:endParaRPr lang="pt-BR" sz="1600" dirty="0" smtClean="0"/>
          </a:p>
        </p:txBody>
      </p:sp>
    </p:spTree>
    <p:extLst>
      <p:ext uri="{BB962C8B-B14F-4D97-AF65-F5344CB8AC3E}">
        <p14:creationId xmlns:p14="http://schemas.microsoft.com/office/powerpoint/2010/main" val="125287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pt-BR" dirty="0" smtClean="0"/>
              <a:t>O que pode ser controlado com </a:t>
            </a:r>
            <a:r>
              <a:rPr lang="pt-BR" dirty="0" err="1" smtClean="0"/>
              <a:t>http</a:t>
            </a:r>
            <a:r>
              <a:rPr lang="pt-BR" dirty="0" smtClean="0"/>
              <a:t>?</a:t>
            </a:r>
            <a:endParaRPr lang="pt-BR" dirty="0"/>
          </a:p>
        </p:txBody>
      </p:sp>
      <p:sp>
        <p:nvSpPr>
          <p:cNvPr id="3" name="Espaço Reservado para Conteúdo 2"/>
          <p:cNvSpPr>
            <a:spLocks noGrp="1"/>
          </p:cNvSpPr>
          <p:nvPr>
            <p:ph sz="half" idx="1"/>
          </p:nvPr>
        </p:nvSpPr>
        <p:spPr/>
        <p:txBody>
          <a:bodyPr>
            <a:normAutofit/>
          </a:bodyPr>
          <a:lstStyle/>
          <a:p>
            <a:pPr marL="0" indent="0" algn="just">
              <a:buNone/>
            </a:pPr>
            <a:r>
              <a:rPr lang="pt-BR" sz="1600" dirty="0"/>
              <a:t>A natureza extensível do HTTP tem permitido mais controle e funcionalidade para a internet, ao longo do tempo. Cache e autenticação são funcionalidades suportadas desde o início da história do HTTP. A habilidade de relaxar as restrições na origem, em contraste, foi adicionada nos anos 2010s</a:t>
            </a:r>
            <a:r>
              <a:rPr lang="pt-BR" sz="1600" dirty="0" smtClean="0"/>
              <a:t>.</a:t>
            </a:r>
          </a:p>
          <a:p>
            <a:pPr marL="0" indent="0" algn="just">
              <a:buNone/>
            </a:pPr>
            <a:endParaRPr lang="pt-BR" sz="1600" dirty="0" smtClean="0"/>
          </a:p>
          <a:p>
            <a:pPr algn="just"/>
            <a:r>
              <a:rPr lang="pt-BR" sz="1600" b="1" dirty="0" smtClean="0"/>
              <a:t>Cache: </a:t>
            </a:r>
            <a:r>
              <a:rPr lang="pt-BR" sz="1600" dirty="0"/>
              <a:t>A forma como documentos são cacheados pode ser controlada pelo HTTP. O servidor pode instruir </a:t>
            </a:r>
            <a:r>
              <a:rPr lang="pt-BR" sz="1600" i="1" dirty="0"/>
              <a:t>proxies</a:t>
            </a:r>
            <a:r>
              <a:rPr lang="pt-BR" sz="1600" dirty="0"/>
              <a:t>, e clientes, ao que cachear e por quanto tempo. </a:t>
            </a:r>
          </a:p>
          <a:p>
            <a:pPr algn="just"/>
            <a:endParaRPr lang="pt-BR" sz="1600" dirty="0"/>
          </a:p>
        </p:txBody>
      </p:sp>
      <p:sp>
        <p:nvSpPr>
          <p:cNvPr id="4" name="Espaço Reservado para Conteúdo 3"/>
          <p:cNvSpPr>
            <a:spLocks noGrp="1"/>
          </p:cNvSpPr>
          <p:nvPr>
            <p:ph sz="half" idx="2"/>
          </p:nvPr>
        </p:nvSpPr>
        <p:spPr/>
        <p:txBody>
          <a:bodyPr>
            <a:normAutofit/>
          </a:bodyPr>
          <a:lstStyle/>
          <a:p>
            <a:pPr algn="just"/>
            <a:r>
              <a:rPr lang="pt-BR" sz="1600" b="1" dirty="0"/>
              <a:t>Relaxamento das restrições na </a:t>
            </a:r>
            <a:r>
              <a:rPr lang="pt-BR" sz="1600" b="1" dirty="0" smtClean="0"/>
              <a:t>origem: </a:t>
            </a:r>
            <a:r>
              <a:rPr lang="pt-BR" sz="1600" dirty="0"/>
              <a:t>Para prevenir bisbilhoteiros e outros invasores de privacidade, os navegadores reforçam estritamente a separação dos sites Web. Somente páginas de </a:t>
            </a:r>
            <a:r>
              <a:rPr lang="pt-BR" sz="1600" b="1" dirty="0"/>
              <a:t>mesma origem</a:t>
            </a:r>
            <a:r>
              <a:rPr lang="pt-BR" sz="1600" dirty="0"/>
              <a:t> podem acessar todas as informações de uma página Web</a:t>
            </a:r>
            <a:r>
              <a:rPr lang="pt-BR" sz="1600" dirty="0" smtClean="0"/>
              <a:t>.</a:t>
            </a:r>
          </a:p>
          <a:p>
            <a:pPr algn="just"/>
            <a:r>
              <a:rPr lang="pt-BR" sz="1600" b="1" dirty="0" smtClean="0"/>
              <a:t>Autenticação:  </a:t>
            </a:r>
            <a:r>
              <a:rPr lang="pt-BR" dirty="0"/>
              <a:t>Algumas páginas podem ser protegidas para que apenas usuários específicos possam acessá-la</a:t>
            </a:r>
            <a:r>
              <a:rPr lang="pt-BR" dirty="0" smtClean="0"/>
              <a:t>. </a:t>
            </a:r>
            <a:r>
              <a:rPr lang="pt-BR" dirty="0"/>
              <a:t>Autenticação básica pode ser provida pelo HTTP, usando tanto o cabeçalho </a:t>
            </a:r>
            <a:r>
              <a:rPr lang="pt-BR" dirty="0" smtClean="0"/>
              <a:t>WWW-</a:t>
            </a:r>
            <a:r>
              <a:rPr lang="pt-BR" dirty="0" err="1" smtClean="0"/>
              <a:t>Authenticate</a:t>
            </a:r>
            <a:r>
              <a:rPr lang="pt-BR" dirty="0" smtClean="0"/>
              <a:t> </a:t>
            </a:r>
            <a:r>
              <a:rPr lang="pt-BR" dirty="0"/>
              <a:t>e similares, quanto configurando uma sessão específica usando cookies HTTP.</a:t>
            </a:r>
            <a:endParaRPr lang="pt-BR" sz="1600" b="1" dirty="0"/>
          </a:p>
        </p:txBody>
      </p:sp>
    </p:spTree>
    <p:extLst>
      <p:ext uri="{BB962C8B-B14F-4D97-AF65-F5344CB8AC3E}">
        <p14:creationId xmlns:p14="http://schemas.microsoft.com/office/powerpoint/2010/main" val="210496976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68</TotalTime>
  <Words>520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Gill Sans MT</vt:lpstr>
      <vt:lpstr>Wingdings 2</vt:lpstr>
      <vt:lpstr>Dividendo</vt:lpstr>
      <vt:lpstr>Http</vt:lpstr>
      <vt:lpstr>Http – o que é?</vt:lpstr>
      <vt:lpstr>Http – o que é?</vt:lpstr>
      <vt:lpstr>http – o que é?</vt:lpstr>
      <vt:lpstr>http – o que é?</vt:lpstr>
      <vt:lpstr>Aspectos básicos do http</vt:lpstr>
      <vt:lpstr>Aspectos básicos do http</vt:lpstr>
      <vt:lpstr>Aspectos básicos do http</vt:lpstr>
      <vt:lpstr>O que pode ser controlado com http?</vt:lpstr>
      <vt:lpstr>O que pode ser controlado com http?</vt:lpstr>
      <vt:lpstr>Fluxo http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KAROLINE DE SOUZA FALCAO</dc:creator>
  <cp:lastModifiedBy>KAROLINE DE SOUZA FALCAO</cp:lastModifiedBy>
  <cp:revision>13</cp:revision>
  <dcterms:created xsi:type="dcterms:W3CDTF">2019-04-23T00:14:13Z</dcterms:created>
  <dcterms:modified xsi:type="dcterms:W3CDTF">2019-04-23T01:22:43Z</dcterms:modified>
</cp:coreProperties>
</file>