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9" r:id="rId5"/>
  </p:sldMasterIdLst>
  <p:notesMasterIdLst>
    <p:notesMasterId r:id="rId33"/>
  </p:notesMasterIdLst>
  <p:handoutMasterIdLst>
    <p:handoutMasterId r:id="rId34"/>
  </p:handoutMasterIdLst>
  <p:sldIdLst>
    <p:sldId id="271" r:id="rId6"/>
    <p:sldId id="272" r:id="rId7"/>
    <p:sldId id="329" r:id="rId8"/>
    <p:sldId id="277" r:id="rId9"/>
    <p:sldId id="335" r:id="rId10"/>
    <p:sldId id="337" r:id="rId11"/>
    <p:sldId id="313" r:id="rId12"/>
    <p:sldId id="339" r:id="rId13"/>
    <p:sldId id="342" r:id="rId14"/>
    <p:sldId id="341" r:id="rId15"/>
    <p:sldId id="340" r:id="rId16"/>
    <p:sldId id="314" r:id="rId17"/>
    <p:sldId id="315" r:id="rId18"/>
    <p:sldId id="338" r:id="rId19"/>
    <p:sldId id="289" r:id="rId20"/>
    <p:sldId id="316" r:id="rId21"/>
    <p:sldId id="320" r:id="rId22"/>
    <p:sldId id="343" r:id="rId23"/>
    <p:sldId id="344" r:id="rId24"/>
    <p:sldId id="331" r:id="rId25"/>
    <p:sldId id="332" r:id="rId26"/>
    <p:sldId id="334" r:id="rId27"/>
    <p:sldId id="346" r:id="rId28"/>
    <p:sldId id="345" r:id="rId29"/>
    <p:sldId id="347" r:id="rId30"/>
    <p:sldId id="286" r:id="rId31"/>
    <p:sldId id="26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d="{1CD46168-002B-44A9-B88F-CFC04E910443}">
          <p14:sldIdLst>
            <p14:sldId id="271"/>
          </p14:sldIdLst>
        </p14:section>
        <p14:section name="Course Intro (Deck 1 Only)" id="{552DAC1B-EB3C-4200-90A8-9EF881225FA0}">
          <p14:sldIdLst>
            <p14:sldId id="272"/>
            <p14:sldId id="329"/>
          </p14:sldIdLst>
        </p14:section>
        <p14:section name="Module" id="{F752BF7D-B949-49F5-BAD3-8E9C680033BA}">
          <p14:sldIdLst/>
        </p14:section>
        <p14:section name="Introducing Modules" id="{86685C7F-16EF-46FD-B02D-AFD6166D30DB}">
          <p14:sldIdLst>
            <p14:sldId id="277"/>
            <p14:sldId id="335"/>
            <p14:sldId id="337"/>
          </p14:sldIdLst>
        </p14:section>
        <p14:section name="Quick Review" id="{6824E6F4-EDC3-42AC-89F9-FAA2F7C2AADD}">
          <p14:sldIdLst>
            <p14:sldId id="313"/>
            <p14:sldId id="339"/>
            <p14:sldId id="342"/>
            <p14:sldId id="341"/>
            <p14:sldId id="340"/>
            <p14:sldId id="314"/>
            <p14:sldId id="315"/>
          </p14:sldIdLst>
        </p14:section>
        <p14:section name="Functions and Objects" id="{48582895-8D07-453D-8820-97B9D513CD28}">
          <p14:sldIdLst>
            <p14:sldId id="338"/>
            <p14:sldId id="289"/>
            <p14:sldId id="316"/>
            <p14:sldId id="320"/>
            <p14:sldId id="343"/>
            <p14:sldId id="344"/>
          </p14:sldIdLst>
        </p14:section>
        <p14:section name="Intro to jQuery" id="{2AA925C7-D0ED-47A1-9C0A-14F44116799C}">
          <p14:sldIdLst>
            <p14:sldId id="331"/>
            <p14:sldId id="332"/>
            <p14:sldId id="334"/>
            <p14:sldId id="346"/>
            <p14:sldId id="345"/>
            <p14:sldId id="347"/>
          </p14:sldIdLst>
        </p14:section>
        <p14:section name="Anonymous Functions" id="{3E75E8C3-6D19-4C22-907E-C6FAD2EB3E07}">
          <p14:sldIdLst/>
        </p14:section>
        <p14:section name="Summary" id="{4292E653-E0D1-474E-9B1E-023385F76563}">
          <p14:sldIdLst>
            <p14:sldId id="286"/>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1F497D"/>
    <a:srgbClr val="1A8505"/>
    <a:srgbClr val="F5FCAE"/>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01" autoAdjust="0"/>
    <p:restoredTop sz="67628" autoAdjust="0"/>
  </p:normalViewPr>
  <p:slideViewPr>
    <p:cSldViewPr snapToGrid="0">
      <p:cViewPr varScale="1">
        <p:scale>
          <a:sx n="70" d="100"/>
          <a:sy n="70" d="100"/>
        </p:scale>
        <p:origin x="568" y="192"/>
      </p:cViewPr>
      <p:guideLst/>
    </p:cSldViewPr>
  </p:slideViewPr>
  <p:notesTextViewPr>
    <p:cViewPr>
      <p:scale>
        <a:sx n="1" d="1"/>
        <a:sy n="1" d="1"/>
      </p:scale>
      <p:origin x="0" y="0"/>
    </p:cViewPr>
  </p:notesTextViewPr>
  <p:sorterViewPr>
    <p:cViewPr>
      <p:scale>
        <a:sx n="100" d="100"/>
        <a:sy n="100" d="100"/>
      </p:scale>
      <p:origin x="0" y="-2088"/>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3/22/16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3/22/16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 will be presenting</a:t>
            </a:r>
            <a:r>
              <a:rPr lang="en-US" baseline="0" dirty="0" smtClean="0"/>
              <a:t> my demos in command line and running everything with node</a:t>
            </a:r>
          </a:p>
          <a:p>
            <a:endParaRPr lang="en-US" baseline="0" dirty="0" smtClean="0"/>
          </a:p>
          <a:p>
            <a:r>
              <a:rPr lang="en-US" baseline="0" dirty="0" smtClean="0"/>
              <a:t>If you don’t know what node is… it is pretty much a server that executes JavaScript and runs really fast. It allows back end developers to code in JS and is very good with I/O heavy apps… I don’t want to touch too much into it.. But if you want more info and some guidance.. Check out my blog! I just made a new post that will explain things a bit better and get you started if you </a:t>
            </a:r>
            <a:r>
              <a:rPr lang="en-US" baseline="0" smtClean="0"/>
              <a:t>are interested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1180973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6793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1535437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30214481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famous event handler is the click() function.</a:t>
            </a:r>
            <a:r>
              <a:rPr lang="en-US" baseline="0" dirty="0" smtClean="0"/>
              <a:t> Commonly used for buttons!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2946934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Syntax for</a:t>
            </a:r>
            <a:r>
              <a:rPr lang="en-US" baseline="0" dirty="0" smtClean="0"/>
              <a:t> jQuery: dollar sign, selector and then action</a:t>
            </a:r>
          </a:p>
          <a:p>
            <a:endParaRPr lang="en-US" baseline="0" dirty="0" smtClean="0"/>
          </a:p>
          <a:p>
            <a:r>
              <a:rPr lang="en-US" baseline="0" dirty="0" smtClean="0"/>
              <a:t>The action can open up and include the function keyword for </a:t>
            </a:r>
            <a:r>
              <a:rPr lang="en-US" baseline="0" smtClean="0"/>
              <a:t>special </a:t>
            </a:r>
            <a:endParaRPr lang="en-US" baseline="0" dirty="0" smtClean="0"/>
          </a:p>
          <a:p>
            <a:r>
              <a:rPr lang="en-US" dirty="0" smtClean="0"/>
              <a:t>The hide function is exactly what it says. It will hide the</a:t>
            </a:r>
            <a:r>
              <a:rPr lang="en-US" baseline="0" dirty="0" smtClean="0"/>
              <a:t> element of choice.</a:t>
            </a:r>
          </a:p>
          <a:p>
            <a:endParaRPr lang="en-US" baseline="0" dirty="0" smtClean="0"/>
          </a:p>
          <a:p>
            <a:r>
              <a:rPr lang="en-US" baseline="0" dirty="0" smtClean="0"/>
              <a:t>The selectors are all based on types of html elements. If you can use it as a CSS selector, most likely you can use it in jQuery. You can get as specific as you want to with selectors.. Down to all the first items in an unordered list</a:t>
            </a:r>
          </a:p>
          <a:p>
            <a:endParaRPr lang="en-US" baseline="0" dirty="0" smtClean="0"/>
          </a:p>
          <a:p>
            <a:endParaRPr lang="en-US" baseline="0" dirty="0" smtClean="0"/>
          </a:p>
          <a:p>
            <a:endParaRPr lang="en-US" baseline="0" dirty="0" smtClean="0"/>
          </a:p>
          <a:p>
            <a:r>
              <a:rPr lang="en-US" baseline="0" dirty="0" smtClean="0"/>
              <a:t>This will be used to hide the current html element</a:t>
            </a:r>
          </a:p>
          <a:p>
            <a:r>
              <a:rPr lang="en-US" baseline="0" dirty="0" smtClean="0"/>
              <a:t>P will hide all elements with the paragraph tag</a:t>
            </a:r>
          </a:p>
          <a:p>
            <a:r>
              <a:rPr lang="en-US" baseline="0" dirty="0" smtClean="0"/>
              <a:t>And .test will hide elements where class=“test”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FD207A-07DF-40AD-A916-9872E089CE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3112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a:p>
        </p:txBody>
      </p:sp>
    </p:spTree>
    <p:extLst>
      <p:ext uri="{BB962C8B-B14F-4D97-AF65-F5344CB8AC3E}">
        <p14:creationId xmlns:p14="http://schemas.microsoft.com/office/powerpoint/2010/main" val="73956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3167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962098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26</a:t>
            </a:fld>
            <a:endParaRPr lang="en-US" dirty="0"/>
          </a:p>
        </p:txBody>
      </p:sp>
    </p:spTree>
    <p:extLst>
      <p:ext uri="{BB962C8B-B14F-4D97-AF65-F5344CB8AC3E}">
        <p14:creationId xmlns:p14="http://schemas.microsoft.com/office/powerpoint/2010/main" val="3328470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FD207A-07DF-40AD-A916-9872E089CE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5495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261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31185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1750918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0233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1593367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76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11636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60938100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86198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399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303160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2498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67800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895793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277465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222554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51454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93888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377724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31594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9505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017767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67353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842211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522712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626333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814711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0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381886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682864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04210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123829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11768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286721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917662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6615756"/>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698807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2"/>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861306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1"/>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058330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95900161"/>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8615681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90301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29916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5001817"/>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8037719"/>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6553520"/>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014635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15833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83068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5.xml"/><Relationship Id="rId21" Type="http://schemas.openxmlformats.org/officeDocument/2006/relationships/slideLayout" Target="../slideLayouts/slideLayout36.xml"/><Relationship Id="rId22" Type="http://schemas.openxmlformats.org/officeDocument/2006/relationships/slideLayout" Target="../slideLayouts/slideLayout37.xml"/><Relationship Id="rId23" Type="http://schemas.openxmlformats.org/officeDocument/2006/relationships/slideLayout" Target="../slideLayouts/slideLayout38.xml"/><Relationship Id="rId24" Type="http://schemas.openxmlformats.org/officeDocument/2006/relationships/slideLayout" Target="../slideLayouts/slideLayout39.xml"/><Relationship Id="rId25" Type="http://schemas.openxmlformats.org/officeDocument/2006/relationships/slideLayout" Target="../slideLayouts/slideLayout40.xml"/><Relationship Id="rId26" Type="http://schemas.openxmlformats.org/officeDocument/2006/relationships/slideLayout" Target="../slideLayouts/slideLayout41.xml"/><Relationship Id="rId27" Type="http://schemas.openxmlformats.org/officeDocument/2006/relationships/slideLayout" Target="../slideLayouts/slideLayout42.xml"/><Relationship Id="rId28" Type="http://schemas.openxmlformats.org/officeDocument/2006/relationships/slideLayout" Target="../slideLayouts/slideLayout43.xml"/><Relationship Id="rId29" Type="http://schemas.openxmlformats.org/officeDocument/2006/relationships/slideLayout" Target="../slideLayouts/slideLayout44.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30" Type="http://schemas.openxmlformats.org/officeDocument/2006/relationships/slideLayout" Target="../slideLayouts/slideLayout45.xml"/><Relationship Id="rId31" Type="http://schemas.openxmlformats.org/officeDocument/2006/relationships/slideLayout" Target="../slideLayouts/slideLayout46.xml"/><Relationship Id="rId32" Type="http://schemas.openxmlformats.org/officeDocument/2006/relationships/slideLayout" Target="../slideLayouts/slideLayout47.xml"/><Relationship Id="rId9" Type="http://schemas.openxmlformats.org/officeDocument/2006/relationships/slideLayout" Target="../slideLayouts/slideLayout24.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33" Type="http://schemas.openxmlformats.org/officeDocument/2006/relationships/slideLayout" Target="../slideLayouts/slideLayout48.xml"/><Relationship Id="rId34" Type="http://schemas.openxmlformats.org/officeDocument/2006/relationships/slideLayout" Target="../slideLayouts/slideLayout49.xml"/><Relationship Id="rId35" Type="http://schemas.openxmlformats.org/officeDocument/2006/relationships/slideLayout" Target="../slideLayouts/slideLayout50.xml"/><Relationship Id="rId36" Type="http://schemas.openxmlformats.org/officeDocument/2006/relationships/slideLayout" Target="../slideLayouts/slideLayout51.xml"/><Relationship Id="rId10" Type="http://schemas.openxmlformats.org/officeDocument/2006/relationships/slideLayout" Target="../slideLayouts/slideLayout25.xml"/><Relationship Id="rId11" Type="http://schemas.openxmlformats.org/officeDocument/2006/relationships/slideLayout" Target="../slideLayouts/slideLayout26.xml"/><Relationship Id="rId12" Type="http://schemas.openxmlformats.org/officeDocument/2006/relationships/slideLayout" Target="../slideLayouts/slideLayout27.xml"/><Relationship Id="rId13" Type="http://schemas.openxmlformats.org/officeDocument/2006/relationships/slideLayout" Target="../slideLayouts/slideLayout28.xml"/><Relationship Id="rId14" Type="http://schemas.openxmlformats.org/officeDocument/2006/relationships/slideLayout" Target="../slideLayouts/slideLayout29.xml"/><Relationship Id="rId15" Type="http://schemas.openxmlformats.org/officeDocument/2006/relationships/slideLayout" Target="../slideLayouts/slideLayout30.xml"/><Relationship Id="rId16" Type="http://schemas.openxmlformats.org/officeDocument/2006/relationships/slideLayout" Target="../slideLayouts/slideLayout31.xml"/><Relationship Id="rId17" Type="http://schemas.openxmlformats.org/officeDocument/2006/relationships/slideLayout" Target="../slideLayouts/slideLayout32.xml"/><Relationship Id="rId18" Type="http://schemas.openxmlformats.org/officeDocument/2006/relationships/slideLayout" Target="../slideLayouts/slideLayout33.xml"/><Relationship Id="rId19" Type="http://schemas.openxmlformats.org/officeDocument/2006/relationships/slideLayout" Target="../slideLayouts/slideLayout34.xml"/><Relationship Id="rId37" Type="http://schemas.openxmlformats.org/officeDocument/2006/relationships/slideLayout" Target="../slideLayouts/slideLayout52.xml"/><Relationship Id="rId3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77" r:id="rId3"/>
    <p:sldLayoutId id="2147483667" r:id="rId4"/>
    <p:sldLayoutId id="2147483675" r:id="rId5"/>
    <p:sldLayoutId id="2147483663" r:id="rId6"/>
    <p:sldLayoutId id="2147483673" r:id="rId7"/>
    <p:sldLayoutId id="2147483664" r:id="rId8"/>
    <p:sldLayoutId id="2147483678" r:id="rId9"/>
    <p:sldLayoutId id="2147483665" r:id="rId10"/>
    <p:sldLayoutId id="2147483666" r:id="rId11"/>
    <p:sldLayoutId id="2147483668" r:id="rId12"/>
    <p:sldLayoutId id="2147483672" r:id="rId13"/>
    <p:sldLayoutId id="2147483674" r:id="rId14"/>
    <p:sldLayoutId id="2147483669" r:id="rId15"/>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694944"/>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179730899"/>
      </p:ext>
    </p:extLst>
  </p:cSld>
  <p:clrMap bg1="lt1" tx1="dk1" bg2="lt2" tx2="dk2" accent1="accent1" accent2="accent2" accent3="accent3" accent4="accent4" accent5="accent5" accent6="accent6" hlink="hlink" folHlink="folHlink"/>
  <p:sldLayoutIdLst>
    <p:sldLayoutId id="2147483695" r:id="rId1"/>
    <p:sldLayoutId id="2147483681" r:id="rId2"/>
    <p:sldLayoutId id="2147483716" r:id="rId3"/>
    <p:sldLayoutId id="2147483711" r:id="rId4"/>
    <p:sldLayoutId id="2147483703" r:id="rId5"/>
    <p:sldLayoutId id="2147483701" r:id="rId6"/>
    <p:sldLayoutId id="2147483683" r:id="rId7"/>
    <p:sldLayoutId id="2147483720" r:id="rId8"/>
    <p:sldLayoutId id="2147483718" r:id="rId9"/>
    <p:sldLayoutId id="2147483715" r:id="rId10"/>
    <p:sldLayoutId id="2147483710" r:id="rId11"/>
    <p:sldLayoutId id="2147483705" r:id="rId12"/>
    <p:sldLayoutId id="2147483699" r:id="rId13"/>
    <p:sldLayoutId id="2147483698" r:id="rId14"/>
    <p:sldLayoutId id="2147483697" r:id="rId15"/>
    <p:sldLayoutId id="2147483722" r:id="rId16"/>
    <p:sldLayoutId id="2147483721" r:id="rId17"/>
    <p:sldLayoutId id="2147483719" r:id="rId18"/>
    <p:sldLayoutId id="2147483717" r:id="rId19"/>
    <p:sldLayoutId id="2147483714" r:id="rId20"/>
    <p:sldLayoutId id="2147483713" r:id="rId21"/>
    <p:sldLayoutId id="2147483712" r:id="rId22"/>
    <p:sldLayoutId id="2147483709" r:id="rId23"/>
    <p:sldLayoutId id="2147483707" r:id="rId24"/>
    <p:sldLayoutId id="2147483704" r:id="rId25"/>
    <p:sldLayoutId id="2147483702" r:id="rId26"/>
    <p:sldLayoutId id="2147483700" r:id="rId27"/>
    <p:sldLayoutId id="2147483696" r:id="rId28"/>
    <p:sldLayoutId id="2147483687" r:id="rId29"/>
    <p:sldLayoutId id="2147483688" r:id="rId30"/>
    <p:sldLayoutId id="2147483689" r:id="rId31"/>
    <p:sldLayoutId id="2147483690" r:id="rId32"/>
    <p:sldLayoutId id="2147483691" r:id="rId33"/>
    <p:sldLayoutId id="2147483692" r:id="rId34"/>
    <p:sldLayoutId id="2147483708" r:id="rId35"/>
    <p:sldLayoutId id="2147483706" r:id="rId36"/>
    <p:sldLayoutId id="2147483723" r:id="rId37"/>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1.wdp"/><Relationship Id="rId1" Type="http://schemas.openxmlformats.org/officeDocument/2006/relationships/slideLayout" Target="../slideLayouts/slideLayout4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93270" y="5132437"/>
            <a:ext cx="10176025" cy="1460779"/>
          </a:xfrm>
        </p:spPr>
        <p:txBody>
          <a:bodyPr/>
          <a:lstStyle/>
          <a:p>
            <a:r>
              <a:rPr lang="en-US" dirty="0" smtClean="0"/>
              <a:t>Gabrielle Crevecoeur | </a:t>
            </a:r>
            <a:r>
              <a:rPr lang="en-US" smtClean="0"/>
              <a:t>Open Source Technical </a:t>
            </a:r>
            <a:r>
              <a:rPr lang="en-US" dirty="0" smtClean="0"/>
              <a:t>Evangelist at </a:t>
            </a:r>
            <a:r>
              <a:rPr lang="en-US" dirty="0" smtClean="0"/>
              <a:t>Microsoft</a:t>
            </a:r>
            <a:endParaRPr lang="en-US" dirty="0" smtClean="0">
              <a:solidFill>
                <a:srgbClr val="FF0000"/>
              </a:solidFill>
            </a:endParaRPr>
          </a:p>
        </p:txBody>
      </p:sp>
      <p:sp>
        <p:nvSpPr>
          <p:cNvPr id="2" name="Title 1"/>
          <p:cNvSpPr>
            <a:spLocks noGrp="1"/>
          </p:cNvSpPr>
          <p:nvPr>
            <p:ph type="ctrTitle"/>
          </p:nvPr>
        </p:nvSpPr>
        <p:spPr>
          <a:xfrm>
            <a:off x="193271" y="2401114"/>
            <a:ext cx="8579886" cy="2603307"/>
          </a:xfrm>
        </p:spPr>
        <p:txBody>
          <a:bodyPr/>
          <a:lstStyle/>
          <a:p>
            <a:r>
              <a:rPr lang="en-US" sz="4000" dirty="0" smtClean="0"/>
              <a:t>Intro To JavaScript</a:t>
            </a:r>
            <a:endParaRPr lang="en-US" sz="4000" dirty="0"/>
          </a:p>
        </p:txBody>
      </p:sp>
      <p:sp>
        <p:nvSpPr>
          <p:cNvPr id="7" name="Title 1"/>
          <p:cNvSpPr txBox="1">
            <a:spLocks/>
          </p:cNvSpPr>
          <p:nvPr/>
        </p:nvSpPr>
        <p:spPr>
          <a:xfrm>
            <a:off x="193271" y="0"/>
            <a:ext cx="2316480" cy="1846693"/>
          </a:xfrm>
          <a:prstGeom prst="rect">
            <a:avLst/>
          </a:prstGeom>
          <a:solidFill>
            <a:schemeClr val="bg1"/>
          </a:solidFill>
          <a:effectLst/>
        </p:spPr>
        <p:txBody>
          <a:bodyPr vert="horz" lIns="137160" tIns="137160" rIns="91409" bIns="137160" rtlCol="0" anchor="b" anchorCtr="0">
            <a:noAutofit/>
          </a:bodyPr>
          <a:lstStyle>
            <a:lvl1pPr algn="l" defTabSz="914088" rtl="0" eaLnBrk="1" latinLnBrk="0" hangingPunct="1">
              <a:lnSpc>
                <a:spcPct val="80000"/>
              </a:lnSpc>
              <a:spcBef>
                <a:spcPct val="0"/>
              </a:spcBef>
              <a:buNone/>
              <a:defRPr lang="en-US" sz="4800" kern="0" dirty="0">
                <a:ln w="3175">
                  <a:noFill/>
                </a:ln>
                <a:gradFill flip="none" rotWithShape="1">
                  <a:gsLst>
                    <a:gs pos="4583">
                      <a:srgbClr val="FFFFFF"/>
                    </a:gs>
                    <a:gs pos="100000">
                      <a:srgbClr val="FFFFFF"/>
                    </a:gs>
                  </a:gsLst>
                  <a:lin ang="5400000" scaled="0"/>
                  <a:tileRect/>
                </a:gradFill>
                <a:latin typeface="Segoe UI Light" panose="020B0502040204020203" pitchFamily="34" charset="0"/>
                <a:ea typeface="Segoe UI Light" panose="020B0502040204020203" pitchFamily="34" charset="0"/>
                <a:cs typeface="Segoe UI Light" panose="020B0502040204020203" pitchFamily="34" charset="0"/>
              </a:defRPr>
            </a:lvl1pPr>
          </a:lstStyle>
          <a:p>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Playing with variables</a:t>
            </a:r>
            <a:r>
              <a:rPr lang="en-US" dirty="0" smtClean="0"/>
              <a:t/>
            </a:r>
            <a:br>
              <a:rPr lang="en-US" dirty="0" smtClean="0"/>
            </a:br>
            <a:endParaRPr lang="en-US" dirty="0"/>
          </a:p>
        </p:txBody>
      </p:sp>
    </p:spTree>
    <p:extLst>
      <p:ext uri="{BB962C8B-B14F-4D97-AF65-F5344CB8AC3E}">
        <p14:creationId xmlns:p14="http://schemas.microsoft.com/office/powerpoint/2010/main" val="886849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Scoping of Variables</a:t>
            </a:r>
            <a:endParaRPr lang="en-US" dirty="0"/>
          </a:p>
        </p:txBody>
      </p:sp>
      <p:sp>
        <p:nvSpPr>
          <p:cNvPr id="3" name="Content Placeholder 2"/>
          <p:cNvSpPr>
            <a:spLocks noGrp="1"/>
          </p:cNvSpPr>
          <p:nvPr>
            <p:ph sz="quarter" idx="10"/>
          </p:nvPr>
        </p:nvSpPr>
        <p:spPr/>
        <p:txBody>
          <a:bodyPr/>
          <a:lstStyle/>
          <a:p>
            <a:r>
              <a:rPr lang="en-US" dirty="0" smtClean="0"/>
              <a:t>Variables in JavaScript are either considered to be local or global</a:t>
            </a:r>
          </a:p>
          <a:p>
            <a:r>
              <a:rPr lang="en-US" b="1" dirty="0"/>
              <a:t>Local Variable Scope: </a:t>
            </a:r>
            <a:r>
              <a:rPr lang="en-US" dirty="0"/>
              <a:t>local variables can only be created in a function. </a:t>
            </a:r>
            <a:endParaRPr lang="en-US" dirty="0" smtClean="0"/>
          </a:p>
          <a:p>
            <a:r>
              <a:rPr lang="en-US" dirty="0" smtClean="0"/>
              <a:t>There is no such thing as block-level scope variables</a:t>
            </a:r>
          </a:p>
          <a:p>
            <a:pPr lvl="1"/>
            <a:r>
              <a:rPr lang="en-US" dirty="0"/>
              <a:t>Any variables created in any other block of code (code surrounded by curly brackets) will be considered </a:t>
            </a:r>
            <a:r>
              <a:rPr lang="en-US" dirty="0" smtClean="0"/>
              <a:t>global</a:t>
            </a:r>
          </a:p>
          <a:p>
            <a:pPr lvl="1"/>
            <a:r>
              <a:rPr lang="en-US" dirty="0" smtClean="0"/>
              <a:t>Example: variables that are a part of an if statement is not local to the if statement, it is considered a global variable</a:t>
            </a:r>
            <a:endParaRPr lang="en-US" dirty="0"/>
          </a:p>
        </p:txBody>
      </p:sp>
    </p:spTree>
    <p:extLst>
      <p:ext uri="{BB962C8B-B14F-4D97-AF65-F5344CB8AC3E}">
        <p14:creationId xmlns:p14="http://schemas.microsoft.com/office/powerpoint/2010/main" val="2114626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Global Variable Scope</a:t>
            </a:r>
          </a:p>
          <a:p>
            <a:r>
              <a:rPr lang="en-US" sz="2000" dirty="0" smtClean="0"/>
              <a:t>As you can see the color variable in the if statement is global and though it is declared as a new variable in the if statement, it is not considered local because it is not in an function.</a:t>
            </a:r>
          </a:p>
        </p:txBody>
      </p:sp>
      <p:sp>
        <p:nvSpPr>
          <p:cNvPr id="5" name="Text Placeholder 4"/>
          <p:cNvSpPr>
            <a:spLocks noGrp="1"/>
          </p:cNvSpPr>
          <p:nvPr>
            <p:ph type="body" sz="quarter" idx="11"/>
          </p:nvPr>
        </p:nvSpPr>
        <p:spPr>
          <a:xfrm>
            <a:off x="60779" y="145824"/>
            <a:ext cx="11753850" cy="3708400"/>
          </a:xfrm>
        </p:spPr>
        <p:txBody>
          <a:bodyPr/>
          <a:lstStyle/>
          <a:p>
            <a:r>
              <a:rPr lang="en-US" dirty="0" err="1">
                <a:solidFill>
                  <a:schemeClr val="accent1"/>
                </a:solidFill>
              </a:rPr>
              <a:t>var</a:t>
            </a:r>
            <a:r>
              <a:rPr lang="en-US" dirty="0"/>
              <a:t> color = </a:t>
            </a:r>
            <a:r>
              <a:rPr lang="en-US" dirty="0">
                <a:solidFill>
                  <a:schemeClr val="accent6">
                    <a:lumMod val="60000"/>
                    <a:lumOff val="40000"/>
                  </a:schemeClr>
                </a:solidFill>
              </a:rPr>
              <a:t>"</a:t>
            </a:r>
            <a:r>
              <a:rPr lang="en-US" dirty="0" smtClean="0">
                <a:solidFill>
                  <a:schemeClr val="accent6">
                    <a:lumMod val="60000"/>
                    <a:lumOff val="40000"/>
                  </a:schemeClr>
                </a:solidFill>
              </a:rPr>
              <a:t>blue"</a:t>
            </a:r>
            <a:r>
              <a:rPr lang="en-US" dirty="0" smtClean="0"/>
              <a:t>;</a:t>
            </a:r>
            <a:endParaRPr lang="en-US" dirty="0"/>
          </a:p>
          <a:p>
            <a:r>
              <a:rPr lang="en-US" dirty="0"/>
              <a:t> </a:t>
            </a:r>
          </a:p>
          <a:p>
            <a:r>
              <a:rPr lang="en-US" dirty="0" smtClean="0">
                <a:solidFill>
                  <a:schemeClr val="accent1"/>
                </a:solidFill>
              </a:rPr>
              <a:t>if</a:t>
            </a:r>
            <a:r>
              <a:rPr lang="en-US" dirty="0" smtClean="0"/>
              <a:t>(color){ </a:t>
            </a:r>
            <a:endParaRPr lang="en-US" dirty="0"/>
          </a:p>
          <a:p>
            <a:r>
              <a:rPr lang="en-US" dirty="0"/>
              <a:t>		</a:t>
            </a:r>
            <a:r>
              <a:rPr lang="en-US" dirty="0" err="1" smtClean="0">
                <a:solidFill>
                  <a:schemeClr val="tx2">
                    <a:lumMod val="60000"/>
                    <a:lumOff val="40000"/>
                  </a:schemeClr>
                </a:solidFill>
              </a:rPr>
              <a:t>var</a:t>
            </a:r>
            <a:r>
              <a:rPr lang="en-US" dirty="0" smtClean="0"/>
              <a:t> color </a:t>
            </a:r>
            <a:r>
              <a:rPr lang="en-US" dirty="0"/>
              <a:t>= </a:t>
            </a:r>
            <a:r>
              <a:rPr lang="en-US" dirty="0">
                <a:solidFill>
                  <a:schemeClr val="accent6">
                    <a:lumMod val="60000"/>
                    <a:lumOff val="40000"/>
                  </a:schemeClr>
                </a:solidFill>
              </a:rPr>
              <a:t>"</a:t>
            </a:r>
            <a:r>
              <a:rPr lang="en-US" dirty="0" smtClean="0">
                <a:solidFill>
                  <a:schemeClr val="accent6">
                    <a:lumMod val="60000"/>
                    <a:lumOff val="40000"/>
                  </a:schemeClr>
                </a:solidFill>
              </a:rPr>
              <a:t>purple" </a:t>
            </a:r>
            <a:r>
              <a:rPr lang="en-US" dirty="0" smtClean="0"/>
              <a:t>; </a:t>
            </a:r>
            <a:r>
              <a:rPr lang="en-US" dirty="0">
                <a:solidFill>
                  <a:srgbClr val="1A8505"/>
                </a:solidFill>
              </a:rPr>
              <a:t>// this is a </a:t>
            </a:r>
            <a:r>
              <a:rPr lang="en-US" dirty="0" smtClean="0">
                <a:solidFill>
                  <a:srgbClr val="1A8505"/>
                </a:solidFill>
              </a:rPr>
              <a:t>global variable, so color</a:t>
            </a:r>
          </a:p>
          <a:p>
            <a:r>
              <a:rPr lang="en-US" dirty="0">
                <a:solidFill>
                  <a:srgbClr val="1A8505"/>
                </a:solidFill>
              </a:rPr>
              <a:t> </a:t>
            </a:r>
            <a:r>
              <a:rPr lang="en-US" dirty="0" smtClean="0">
                <a:solidFill>
                  <a:srgbClr val="1A8505"/>
                </a:solidFill>
              </a:rPr>
              <a:t>                             // will be changed to purple</a:t>
            </a:r>
            <a:endParaRPr lang="en-US" dirty="0">
              <a:solidFill>
                <a:srgbClr val="1A8505"/>
              </a:solidFill>
            </a:endParaRPr>
          </a:p>
          <a:p>
            <a:r>
              <a:rPr lang="en-US" dirty="0"/>
              <a:t>		console.log(color);  </a:t>
            </a:r>
            <a:r>
              <a:rPr lang="en-US" dirty="0">
                <a:solidFill>
                  <a:srgbClr val="1A8505"/>
                </a:solidFill>
              </a:rPr>
              <a:t>// this statement will print purple</a:t>
            </a:r>
          </a:p>
          <a:p>
            <a:r>
              <a:rPr lang="en-US" dirty="0"/>
              <a:t>}</a:t>
            </a:r>
          </a:p>
          <a:p>
            <a:r>
              <a:rPr lang="en-US" dirty="0"/>
              <a:t> </a:t>
            </a:r>
          </a:p>
          <a:p>
            <a:r>
              <a:rPr lang="en-US" dirty="0"/>
              <a:t>console.log(color);</a:t>
            </a:r>
            <a:r>
              <a:rPr lang="en-US" dirty="0">
                <a:solidFill>
                  <a:srgbClr val="1A8505"/>
                </a:solidFill>
              </a:rPr>
              <a:t> //this statement will print </a:t>
            </a:r>
            <a:r>
              <a:rPr lang="en-US" dirty="0" smtClean="0">
                <a:solidFill>
                  <a:srgbClr val="1A8505"/>
                </a:solidFill>
              </a:rPr>
              <a:t>purple</a:t>
            </a:r>
            <a:endParaRPr lang="en-US" dirty="0">
              <a:solidFill>
                <a:srgbClr val="1A8505"/>
              </a:solidFill>
            </a:endParaRPr>
          </a:p>
        </p:txBody>
      </p:sp>
    </p:spTree>
    <p:extLst>
      <p:ext uri="{BB962C8B-B14F-4D97-AF65-F5344CB8AC3E}">
        <p14:creationId xmlns:p14="http://schemas.microsoft.com/office/powerpoint/2010/main" val="1973395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Local Variable Scope</a:t>
            </a:r>
          </a:p>
          <a:p>
            <a:r>
              <a:rPr lang="en-US" sz="2000" dirty="0" smtClean="0"/>
              <a:t>As you can see the local color variable is labeled as purple, and is only purple within the </a:t>
            </a:r>
            <a:r>
              <a:rPr lang="en-US" sz="2000" dirty="0" err="1" smtClean="0"/>
              <a:t>printColor</a:t>
            </a:r>
            <a:r>
              <a:rPr lang="en-US" sz="2000" dirty="0" smtClean="0"/>
              <a:t> function.</a:t>
            </a:r>
          </a:p>
          <a:p>
            <a:r>
              <a:rPr lang="en-US" sz="2000" dirty="0" smtClean="0"/>
              <a:t>Though both the local and global variable have the same name, the local variable will take precedence over the global variable in the </a:t>
            </a:r>
            <a:r>
              <a:rPr lang="en-US" sz="2000" dirty="0" err="1" smtClean="0"/>
              <a:t>printColor</a:t>
            </a:r>
            <a:r>
              <a:rPr lang="en-US" sz="2000" dirty="0" smtClean="0"/>
              <a:t> function</a:t>
            </a:r>
          </a:p>
        </p:txBody>
      </p:sp>
      <p:sp>
        <p:nvSpPr>
          <p:cNvPr id="5" name="Text Placeholder 4"/>
          <p:cNvSpPr>
            <a:spLocks noGrp="1"/>
          </p:cNvSpPr>
          <p:nvPr>
            <p:ph type="body" sz="quarter" idx="11"/>
          </p:nvPr>
        </p:nvSpPr>
        <p:spPr>
          <a:xfrm>
            <a:off x="60779" y="145824"/>
            <a:ext cx="11753850" cy="3708400"/>
          </a:xfrm>
        </p:spPr>
        <p:txBody>
          <a:bodyPr/>
          <a:lstStyle/>
          <a:p>
            <a:r>
              <a:rPr lang="en-US" dirty="0" err="1">
                <a:solidFill>
                  <a:schemeClr val="accent1"/>
                </a:solidFill>
              </a:rPr>
              <a:t>var</a:t>
            </a:r>
            <a:r>
              <a:rPr lang="en-US" dirty="0"/>
              <a:t> color = </a:t>
            </a:r>
            <a:r>
              <a:rPr lang="en-US" dirty="0">
                <a:solidFill>
                  <a:schemeClr val="accent6">
                    <a:lumMod val="60000"/>
                    <a:lumOff val="40000"/>
                  </a:schemeClr>
                </a:solidFill>
              </a:rPr>
              <a:t>"</a:t>
            </a:r>
            <a:r>
              <a:rPr lang="en-US" dirty="0" smtClean="0">
                <a:solidFill>
                  <a:schemeClr val="accent6">
                    <a:lumMod val="60000"/>
                    <a:lumOff val="40000"/>
                  </a:schemeClr>
                </a:solidFill>
              </a:rPr>
              <a:t>blue"</a:t>
            </a:r>
            <a:r>
              <a:rPr lang="en-US" dirty="0" smtClean="0"/>
              <a:t>;</a:t>
            </a:r>
            <a:endParaRPr lang="en-US" dirty="0"/>
          </a:p>
          <a:p>
            <a:r>
              <a:rPr lang="en-US" dirty="0"/>
              <a:t> </a:t>
            </a:r>
          </a:p>
          <a:p>
            <a:r>
              <a:rPr lang="en-US" dirty="0">
                <a:solidFill>
                  <a:schemeClr val="accent1"/>
                </a:solidFill>
              </a:rPr>
              <a:t>function</a:t>
            </a:r>
            <a:r>
              <a:rPr lang="en-US" dirty="0"/>
              <a:t> </a:t>
            </a:r>
            <a:r>
              <a:rPr lang="en-US" dirty="0" err="1"/>
              <a:t>printColor</a:t>
            </a:r>
            <a:r>
              <a:rPr lang="en-US" dirty="0"/>
              <a:t>(){ </a:t>
            </a:r>
          </a:p>
          <a:p>
            <a:r>
              <a:rPr lang="en-US" dirty="0"/>
              <a:t>		</a:t>
            </a:r>
            <a:r>
              <a:rPr lang="en-US" dirty="0" err="1">
                <a:solidFill>
                  <a:schemeClr val="accent1"/>
                </a:solidFill>
              </a:rPr>
              <a:t>var</a:t>
            </a:r>
            <a:r>
              <a:rPr lang="en-US" dirty="0"/>
              <a:t> color = </a:t>
            </a:r>
            <a:r>
              <a:rPr lang="en-US" dirty="0">
                <a:solidFill>
                  <a:schemeClr val="accent6">
                    <a:lumMod val="60000"/>
                    <a:lumOff val="40000"/>
                  </a:schemeClr>
                </a:solidFill>
              </a:rPr>
              <a:t>"</a:t>
            </a:r>
            <a:r>
              <a:rPr lang="en-US" dirty="0" smtClean="0">
                <a:solidFill>
                  <a:schemeClr val="accent6">
                    <a:lumMod val="60000"/>
                    <a:lumOff val="40000"/>
                  </a:schemeClr>
                </a:solidFill>
              </a:rPr>
              <a:t>purple" </a:t>
            </a:r>
            <a:r>
              <a:rPr lang="en-US" dirty="0" smtClean="0"/>
              <a:t>; </a:t>
            </a:r>
            <a:r>
              <a:rPr lang="en-US" dirty="0">
                <a:solidFill>
                  <a:srgbClr val="1A8505"/>
                </a:solidFill>
              </a:rPr>
              <a:t>// this is a local variable</a:t>
            </a:r>
          </a:p>
          <a:p>
            <a:r>
              <a:rPr lang="en-US" dirty="0"/>
              <a:t>		console.log(color);  </a:t>
            </a:r>
            <a:r>
              <a:rPr lang="en-US" dirty="0">
                <a:solidFill>
                  <a:srgbClr val="1A8505"/>
                </a:solidFill>
              </a:rPr>
              <a:t>// this statement will print purple</a:t>
            </a:r>
          </a:p>
          <a:p>
            <a:r>
              <a:rPr lang="en-US" dirty="0"/>
              <a:t>}</a:t>
            </a:r>
          </a:p>
          <a:p>
            <a:endParaRPr lang="en-US" dirty="0" smtClean="0"/>
          </a:p>
          <a:p>
            <a:r>
              <a:rPr lang="en-US" dirty="0" err="1" smtClean="0"/>
              <a:t>printColor</a:t>
            </a:r>
            <a:r>
              <a:rPr lang="en-US" dirty="0" smtClean="0"/>
              <a:t>();</a:t>
            </a:r>
            <a:endParaRPr lang="en-US" dirty="0"/>
          </a:p>
          <a:p>
            <a:r>
              <a:rPr lang="en-US" dirty="0"/>
              <a:t>console.log(color);</a:t>
            </a:r>
            <a:r>
              <a:rPr lang="en-US" dirty="0">
                <a:solidFill>
                  <a:srgbClr val="1A8505"/>
                </a:solidFill>
              </a:rPr>
              <a:t> //this statement will print blue</a:t>
            </a:r>
          </a:p>
        </p:txBody>
      </p:sp>
    </p:spTree>
    <p:extLst>
      <p:ext uri="{BB962C8B-B14F-4D97-AF65-F5344CB8AC3E}">
        <p14:creationId xmlns:p14="http://schemas.microsoft.com/office/powerpoint/2010/main" val="1752520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rgbClr val="86C40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Functions...</a:t>
            </a:r>
            <a:endParaRPr lang="en-US" dirty="0"/>
          </a:p>
        </p:txBody>
      </p:sp>
    </p:spTree>
    <p:extLst>
      <p:ext uri="{BB962C8B-B14F-4D97-AF65-F5344CB8AC3E}">
        <p14:creationId xmlns:p14="http://schemas.microsoft.com/office/powerpoint/2010/main" val="16799907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Functions in JavaScript</a:t>
            </a:r>
            <a:endParaRPr lang="en-US" dirty="0"/>
          </a:p>
        </p:txBody>
      </p:sp>
      <p:sp>
        <p:nvSpPr>
          <p:cNvPr id="5" name="Content Placeholder 4"/>
          <p:cNvSpPr>
            <a:spLocks noGrp="1"/>
          </p:cNvSpPr>
          <p:nvPr>
            <p:ph sz="quarter" idx="10"/>
          </p:nvPr>
        </p:nvSpPr>
        <p:spPr/>
        <p:txBody>
          <a:bodyPr/>
          <a:lstStyle/>
          <a:p>
            <a:r>
              <a:rPr lang="en-US" dirty="0"/>
              <a:t>Just like functions in other languages, functions in JavaScript </a:t>
            </a:r>
            <a:r>
              <a:rPr lang="en-US" dirty="0" smtClean="0"/>
              <a:t>are a </a:t>
            </a:r>
            <a:r>
              <a:rPr lang="en-US" dirty="0"/>
              <a:t>block of code used to perform a particular task</a:t>
            </a:r>
            <a:r>
              <a:rPr lang="en-US" dirty="0" smtClean="0"/>
              <a:t>.</a:t>
            </a:r>
            <a:endParaRPr lang="en-US" dirty="0"/>
          </a:p>
          <a:p>
            <a:r>
              <a:rPr lang="en-US" dirty="0"/>
              <a:t>A function is defined with the </a:t>
            </a:r>
            <a:r>
              <a:rPr lang="en-US" b="1" i="1" dirty="0"/>
              <a:t>function</a:t>
            </a:r>
            <a:r>
              <a:rPr lang="en-US" dirty="0"/>
              <a:t> keyword, followed by the name of the function and then a pair of parentheses, which will contain the parameters</a:t>
            </a:r>
          </a:p>
          <a:p>
            <a:r>
              <a:rPr lang="en-US" dirty="0" smtClean="0"/>
              <a:t>Functions in JavaScript have other capabilities that they do not have in other object oriented languages</a:t>
            </a:r>
          </a:p>
          <a:p>
            <a:pPr marL="0" indent="0">
              <a:buNone/>
            </a:pPr>
            <a:endParaRPr lang="en-US" dirty="0" smtClean="0"/>
          </a:p>
        </p:txBody>
      </p:sp>
    </p:spTree>
    <p:extLst>
      <p:ext uri="{BB962C8B-B14F-4D97-AF65-F5344CB8AC3E}">
        <p14:creationId xmlns:p14="http://schemas.microsoft.com/office/powerpoint/2010/main" val="18121084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function in JavaScript</a:t>
            </a:r>
            <a:br>
              <a:rPr lang="en-US" dirty="0" smtClean="0"/>
            </a:br>
            <a:endParaRPr lang="en-US" dirty="0"/>
          </a:p>
        </p:txBody>
      </p:sp>
    </p:spTree>
    <p:extLst>
      <p:ext uri="{BB962C8B-B14F-4D97-AF65-F5344CB8AC3E}">
        <p14:creationId xmlns:p14="http://schemas.microsoft.com/office/powerpoint/2010/main" val="1413041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92500" lnSpcReduction="10000"/>
          </a:bodyPr>
          <a:lstStyle/>
          <a:p>
            <a:r>
              <a:rPr lang="en-US" dirty="0" smtClean="0"/>
              <a:t>Self Invoking Functions:</a:t>
            </a:r>
          </a:p>
          <a:p>
            <a:r>
              <a:rPr lang="en-US" sz="2400" dirty="0" smtClean="0"/>
              <a:t>- A </a:t>
            </a:r>
            <a:r>
              <a:rPr lang="en-US" sz="2400" dirty="0"/>
              <a:t>special type of function that can be created within JavaScript</a:t>
            </a:r>
          </a:p>
          <a:p>
            <a:r>
              <a:rPr lang="en-US" sz="2400" dirty="0" smtClean="0"/>
              <a:t>- These functions run automatically. No call to the function needed. </a:t>
            </a:r>
          </a:p>
          <a:p>
            <a:r>
              <a:rPr lang="en-US" sz="2400" dirty="0" smtClean="0"/>
              <a:t>- They can be anonymous or not.</a:t>
            </a:r>
            <a:endParaRPr lang="en-US" sz="2400" dirty="0"/>
          </a:p>
          <a:p>
            <a:r>
              <a:rPr lang="en-US" dirty="0"/>
              <a:t> </a:t>
            </a:r>
          </a:p>
        </p:txBody>
      </p:sp>
      <p:sp>
        <p:nvSpPr>
          <p:cNvPr id="6" name="Text Placeholder 5"/>
          <p:cNvSpPr>
            <a:spLocks noGrp="1"/>
          </p:cNvSpPr>
          <p:nvPr>
            <p:ph type="body" sz="quarter" idx="11"/>
          </p:nvPr>
        </p:nvSpPr>
        <p:spPr/>
        <p:txBody>
          <a:bodyPr/>
          <a:lstStyle/>
          <a:p>
            <a:r>
              <a:rPr lang="en-US" dirty="0"/>
              <a:t>((</a:t>
            </a:r>
            <a:r>
              <a:rPr lang="en-US" dirty="0" smtClean="0">
                <a:solidFill>
                  <a:schemeClr val="tx2">
                    <a:lumMod val="60000"/>
                    <a:lumOff val="40000"/>
                  </a:schemeClr>
                </a:solidFill>
              </a:rPr>
              <a:t>function </a:t>
            </a:r>
            <a:r>
              <a:rPr lang="en-US" dirty="0" err="1" smtClean="0"/>
              <a:t>selfPrint</a:t>
            </a:r>
            <a:r>
              <a:rPr lang="en-US" dirty="0" smtClean="0"/>
              <a:t>(){</a:t>
            </a:r>
            <a:endParaRPr lang="en-US" dirty="0"/>
          </a:p>
          <a:p>
            <a:r>
              <a:rPr lang="en-US" dirty="0"/>
              <a:t>	</a:t>
            </a:r>
            <a:r>
              <a:rPr lang="en-US" dirty="0" smtClean="0"/>
              <a:t>console.log(</a:t>
            </a:r>
            <a:r>
              <a:rPr lang="en-US" dirty="0" smtClean="0">
                <a:solidFill>
                  <a:schemeClr val="accent6"/>
                </a:solidFill>
              </a:rPr>
              <a:t>"This function will automatically print this statement"</a:t>
            </a:r>
            <a:r>
              <a:rPr lang="en-US" dirty="0" smtClean="0"/>
              <a:t>);</a:t>
            </a:r>
            <a:endParaRPr lang="en-US" dirty="0"/>
          </a:p>
          <a:p>
            <a:r>
              <a:rPr lang="en-US" dirty="0" smtClean="0"/>
              <a:t>})());</a:t>
            </a:r>
          </a:p>
          <a:p>
            <a:endParaRPr lang="en-US" dirty="0"/>
          </a:p>
          <a:p>
            <a:r>
              <a:rPr lang="en-US" dirty="0" smtClean="0">
                <a:solidFill>
                  <a:srgbClr val="1A8505"/>
                </a:solidFill>
              </a:rPr>
              <a:t>// Be sure to wrap the function in parentheses and add another pair of parentheses at the end of the function</a:t>
            </a:r>
            <a:endParaRPr lang="en-US" dirty="0"/>
          </a:p>
          <a:p>
            <a:endParaRPr lang="en-US" dirty="0"/>
          </a:p>
        </p:txBody>
      </p:sp>
    </p:spTree>
    <p:extLst>
      <p:ext uri="{BB962C8B-B14F-4D97-AF65-F5344CB8AC3E}">
        <p14:creationId xmlns:p14="http://schemas.microsoft.com/office/powerpoint/2010/main" val="4292875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92100" y="3466407"/>
            <a:ext cx="10058907" cy="1485524"/>
          </a:xfrm>
        </p:spPr>
        <p:txBody>
          <a:bodyPr/>
          <a:lstStyle/>
          <a:p>
            <a:pPr marL="914400" indent="-914400"/>
            <a:r>
              <a:rPr lang="en-US" dirty="0" smtClean="0"/>
              <a:t>Does JavaScript have built in methods ?…</a:t>
            </a:r>
            <a:endParaRPr lang="en-US" dirty="0"/>
          </a:p>
        </p:txBody>
      </p:sp>
    </p:spTree>
    <p:extLst>
      <p:ext uri="{BB962C8B-B14F-4D97-AF65-F5344CB8AC3E}">
        <p14:creationId xmlns:p14="http://schemas.microsoft.com/office/powerpoint/2010/main" val="4344833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JavaScript Methods</a:t>
            </a:r>
            <a:endParaRPr lang="en-US" dirty="0"/>
          </a:p>
        </p:txBody>
      </p:sp>
    </p:spTree>
    <p:extLst>
      <p:ext uri="{BB962C8B-B14F-4D97-AF65-F5344CB8AC3E}">
        <p14:creationId xmlns:p14="http://schemas.microsoft.com/office/powerpoint/2010/main" val="1179054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a:t>
            </a:r>
            <a:r>
              <a:rPr lang="en-US" dirty="0" smtClean="0"/>
              <a:t>Gabrielle Crevecoeur|@</a:t>
            </a:r>
            <a:r>
              <a:rPr lang="en-US" dirty="0" err="1" smtClean="0"/>
              <a:t>nowayshecodes</a:t>
            </a:r>
            <a:endParaRPr lang="en-US" dirty="0"/>
          </a:p>
        </p:txBody>
      </p:sp>
      <p:sp>
        <p:nvSpPr>
          <p:cNvPr id="6" name="Content Placeholder 6"/>
          <p:cNvSpPr>
            <a:spLocks noGrp="1"/>
          </p:cNvSpPr>
          <p:nvPr>
            <p:ph sz="quarter" idx="10"/>
          </p:nvPr>
        </p:nvSpPr>
        <p:spPr>
          <a:xfrm>
            <a:off x="379514" y="1943100"/>
            <a:ext cx="7878638" cy="3663478"/>
          </a:xfrm>
        </p:spPr>
        <p:txBody>
          <a:bodyPr/>
          <a:lstStyle/>
          <a:p>
            <a:pPr marL="0" indent="0">
              <a:buNone/>
            </a:pPr>
            <a:r>
              <a:rPr lang="en-US" dirty="0" smtClean="0"/>
              <a:t>Technical </a:t>
            </a:r>
            <a:r>
              <a:rPr lang="en-US" dirty="0"/>
              <a:t>Evangelist at Microsoft</a:t>
            </a:r>
          </a:p>
          <a:p>
            <a:pPr marL="0" indent="0">
              <a:buNone/>
            </a:pPr>
            <a:r>
              <a:rPr lang="en-US" dirty="0"/>
              <a:t>Florida State Seminole, Blogger, Coder, and  Web dev lover </a:t>
            </a:r>
          </a:p>
          <a:p>
            <a:pPr marL="0" indent="0">
              <a:buNone/>
            </a:pPr>
            <a:r>
              <a:rPr lang="en-US" dirty="0"/>
              <a:t>Website: </a:t>
            </a:r>
            <a:r>
              <a:rPr lang="en-US" dirty="0">
                <a:solidFill>
                  <a:srgbClr val="0070C0"/>
                </a:solidFill>
              </a:rPr>
              <a:t>nowayshecodes.com</a:t>
            </a:r>
          </a:p>
        </p:txBody>
      </p:sp>
      <p:pic>
        <p:nvPicPr>
          <p:cNvPr id="7" name="Picture 6"/>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Effect>
                      <a14:brightnessContrast contrast="41000"/>
                    </a14:imgEffect>
                  </a14:imgLayer>
                </a14:imgProps>
              </a:ext>
              <a:ext uri="{28A0092B-C50C-407E-A947-70E740481C1C}">
                <a14:useLocalDpi xmlns:a14="http://schemas.microsoft.com/office/drawing/2010/main" val="0"/>
              </a:ext>
            </a:extLst>
          </a:blip>
          <a:srcRect l="9800" r="7705"/>
          <a:stretch/>
        </p:blipFill>
        <p:spPr>
          <a:xfrm>
            <a:off x="8844688" y="1519829"/>
            <a:ext cx="2286000" cy="225501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rgbClr val="86C400"/>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Intro to jQuery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52544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jQuery	</a:t>
            </a:r>
            <a:endParaRPr lang="en-US" dirty="0"/>
          </a:p>
        </p:txBody>
      </p:sp>
      <p:sp>
        <p:nvSpPr>
          <p:cNvPr id="5" name="Content Placeholder 4"/>
          <p:cNvSpPr>
            <a:spLocks noGrp="1"/>
          </p:cNvSpPr>
          <p:nvPr>
            <p:ph sz="quarter" idx="10"/>
          </p:nvPr>
        </p:nvSpPr>
        <p:spPr/>
        <p:txBody>
          <a:bodyPr/>
          <a:lstStyle/>
          <a:p>
            <a:r>
              <a:rPr lang="en-US" dirty="0" smtClean="0"/>
              <a:t>The “write less, do more” JavaScript library</a:t>
            </a:r>
          </a:p>
          <a:p>
            <a:endParaRPr lang="en-US" dirty="0"/>
          </a:p>
          <a:p>
            <a:r>
              <a:rPr lang="en-US" dirty="0" smtClean="0"/>
              <a:t>Used to simplify tasks of JavaScript by writing less code</a:t>
            </a:r>
          </a:p>
          <a:p>
            <a:endParaRPr lang="en-US" dirty="0"/>
          </a:p>
          <a:p>
            <a:r>
              <a:rPr lang="en-US" dirty="0" smtClean="0"/>
              <a:t>Used for event handling and animations</a:t>
            </a:r>
            <a:endParaRPr lang="en-US" dirty="0"/>
          </a:p>
        </p:txBody>
      </p:sp>
    </p:spTree>
    <p:extLst>
      <p:ext uri="{BB962C8B-B14F-4D97-AF65-F5344CB8AC3E}">
        <p14:creationId xmlns:p14="http://schemas.microsoft.com/office/powerpoint/2010/main" val="501031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92500" lnSpcReduction="10000"/>
          </a:bodyPr>
          <a:lstStyle/>
          <a:p>
            <a:r>
              <a:rPr lang="en-US" dirty="0" smtClean="0"/>
              <a:t>Syntax: The basis is to select a HTML elements and perform some action on the element</a:t>
            </a:r>
          </a:p>
          <a:p>
            <a:r>
              <a:rPr lang="en-US" dirty="0" smtClean="0"/>
              <a:t>$ sign defines/accesses jQuery</a:t>
            </a:r>
          </a:p>
          <a:p>
            <a:r>
              <a:rPr lang="en-US" dirty="0" smtClean="0"/>
              <a:t>(selector) is used to find the element of choice</a:t>
            </a:r>
          </a:p>
          <a:p>
            <a:r>
              <a:rPr lang="en-US" dirty="0" smtClean="0"/>
              <a:t>.action( ) is performed on the element</a:t>
            </a:r>
            <a:endParaRPr lang="en-US" dirty="0"/>
          </a:p>
        </p:txBody>
      </p:sp>
      <p:sp>
        <p:nvSpPr>
          <p:cNvPr id="6" name="Text Placeholder 5"/>
          <p:cNvSpPr>
            <a:spLocks noGrp="1"/>
          </p:cNvSpPr>
          <p:nvPr>
            <p:ph type="body" sz="quarter" idx="11"/>
          </p:nvPr>
        </p:nvSpPr>
        <p:spPr>
          <a:xfrm>
            <a:off x="215900" y="153988"/>
            <a:ext cx="11753850" cy="3656012"/>
          </a:xfrm>
        </p:spPr>
        <p:txBody>
          <a:bodyPr/>
          <a:lstStyle/>
          <a:p>
            <a:r>
              <a:rPr lang="en-US" dirty="0" smtClean="0"/>
              <a:t>&lt;</a:t>
            </a:r>
            <a:r>
              <a:rPr lang="en-US" dirty="0" smtClean="0">
                <a:solidFill>
                  <a:schemeClr val="accent1"/>
                </a:solidFill>
              </a:rPr>
              <a:t>script</a:t>
            </a:r>
            <a:r>
              <a:rPr lang="en-US" dirty="0" smtClean="0"/>
              <a:t>&gt;</a:t>
            </a:r>
          </a:p>
          <a:p>
            <a:endParaRPr lang="en-US" dirty="0" smtClean="0"/>
          </a:p>
          <a:p>
            <a:r>
              <a:rPr lang="en-US" dirty="0"/>
              <a:t>	</a:t>
            </a:r>
            <a:r>
              <a:rPr lang="en-US" dirty="0" smtClean="0"/>
              <a:t>$(</a:t>
            </a:r>
            <a:r>
              <a:rPr lang="en-US" dirty="0" smtClean="0">
                <a:solidFill>
                  <a:schemeClr val="accent1"/>
                </a:solidFill>
              </a:rPr>
              <a:t>this</a:t>
            </a:r>
            <a:r>
              <a:rPr lang="en-US" dirty="0" smtClean="0"/>
              <a:t>).hide();</a:t>
            </a:r>
          </a:p>
          <a:p>
            <a:r>
              <a:rPr lang="en-US" dirty="0"/>
              <a:t>	</a:t>
            </a:r>
            <a:endParaRPr lang="en-US" dirty="0" smtClean="0"/>
          </a:p>
          <a:p>
            <a:r>
              <a:rPr lang="en-US" dirty="0"/>
              <a:t>	</a:t>
            </a:r>
            <a:r>
              <a:rPr lang="en-US" dirty="0" smtClean="0"/>
              <a:t>$(</a:t>
            </a:r>
            <a:r>
              <a:rPr lang="en-US" dirty="0">
                <a:solidFill>
                  <a:schemeClr val="accent6"/>
                </a:solidFill>
              </a:rPr>
              <a:t>"</a:t>
            </a:r>
            <a:r>
              <a:rPr lang="en-US" dirty="0" smtClean="0">
                <a:solidFill>
                  <a:schemeClr val="accent6"/>
                </a:solidFill>
              </a:rPr>
              <a:t>p</a:t>
            </a:r>
            <a:r>
              <a:rPr lang="en-US" dirty="0">
                <a:solidFill>
                  <a:schemeClr val="accent6"/>
                </a:solidFill>
              </a:rPr>
              <a:t>"</a:t>
            </a:r>
            <a:r>
              <a:rPr lang="en-US" dirty="0" smtClean="0"/>
              <a:t>).hide();</a:t>
            </a:r>
          </a:p>
          <a:p>
            <a:endParaRPr lang="en-US" dirty="0"/>
          </a:p>
          <a:p>
            <a:r>
              <a:rPr lang="en-US" dirty="0" smtClean="0"/>
              <a:t>	$(</a:t>
            </a:r>
            <a:r>
              <a:rPr lang="en-US" dirty="0">
                <a:solidFill>
                  <a:schemeClr val="accent6"/>
                </a:solidFill>
              </a:rPr>
              <a:t>".test"</a:t>
            </a:r>
            <a:r>
              <a:rPr lang="en-US" dirty="0" smtClean="0"/>
              <a:t>).hide();</a:t>
            </a:r>
          </a:p>
          <a:p>
            <a:endParaRPr lang="en-US" dirty="0" smtClean="0"/>
          </a:p>
          <a:p>
            <a:r>
              <a:rPr lang="en-US" dirty="0" smtClean="0"/>
              <a:t>&lt;/</a:t>
            </a:r>
            <a:r>
              <a:rPr lang="en-US" dirty="0" smtClean="0">
                <a:solidFill>
                  <a:schemeClr val="accent1"/>
                </a:solidFill>
              </a:rPr>
              <a:t>script</a:t>
            </a:r>
            <a:r>
              <a:rPr lang="en-US" dirty="0" smtClean="0"/>
              <a:t>&gt;</a:t>
            </a:r>
            <a:endParaRPr lang="en-US" dirty="0"/>
          </a:p>
        </p:txBody>
      </p:sp>
    </p:spTree>
    <p:extLst>
      <p:ext uri="{BB962C8B-B14F-4D97-AF65-F5344CB8AC3E}">
        <p14:creationId xmlns:p14="http://schemas.microsoft.com/office/powerpoint/2010/main" val="3769223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Example</a:t>
            </a:r>
            <a:endParaRPr lang="en-US" dirty="0"/>
          </a:p>
        </p:txBody>
      </p:sp>
    </p:spTree>
    <p:extLst>
      <p:ext uri="{BB962C8B-B14F-4D97-AF65-F5344CB8AC3E}">
        <p14:creationId xmlns:p14="http://schemas.microsoft.com/office/powerpoint/2010/main" val="799353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rgbClr val="86C40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JavaScript and Chrome</a:t>
            </a:r>
            <a:endParaRPr lang="en-US" dirty="0"/>
          </a:p>
        </p:txBody>
      </p:sp>
    </p:spTree>
    <p:extLst>
      <p:ext uri="{BB962C8B-B14F-4D97-AF65-F5344CB8AC3E}">
        <p14:creationId xmlns:p14="http://schemas.microsoft.com/office/powerpoint/2010/main" val="15199999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Something Fun!</a:t>
            </a:r>
            <a:endParaRPr lang="en-US" dirty="0"/>
          </a:p>
        </p:txBody>
      </p:sp>
    </p:spTree>
    <p:extLst>
      <p:ext uri="{BB962C8B-B14F-4D97-AF65-F5344CB8AC3E}">
        <p14:creationId xmlns:p14="http://schemas.microsoft.com/office/powerpoint/2010/main" val="612729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7" name="Content Placeholder 6"/>
          <p:cNvSpPr>
            <a:spLocks noGrp="1"/>
          </p:cNvSpPr>
          <p:nvPr>
            <p:ph sz="quarter" idx="10"/>
          </p:nvPr>
        </p:nvSpPr>
        <p:spPr/>
        <p:txBody>
          <a:bodyPr>
            <a:normAutofit/>
          </a:bodyPr>
          <a:lstStyle/>
          <a:p>
            <a:r>
              <a:rPr lang="en-GB" dirty="0" smtClean="0"/>
              <a:t>Variables</a:t>
            </a:r>
            <a:endParaRPr lang="en-GB" dirty="0"/>
          </a:p>
          <a:p>
            <a:r>
              <a:rPr lang="en-GB" dirty="0" smtClean="0"/>
              <a:t>Basics: Printing to the console, printing to the web</a:t>
            </a:r>
            <a:endParaRPr lang="en-GB" dirty="0"/>
          </a:p>
          <a:p>
            <a:r>
              <a:rPr lang="en-GB" dirty="0" smtClean="0"/>
              <a:t>Creating Functions</a:t>
            </a:r>
          </a:p>
          <a:p>
            <a:r>
              <a:rPr lang="en-GB" smtClean="0"/>
              <a:t>Using jQuery</a:t>
            </a:r>
            <a:endParaRPr lang="en-GB" dirty="0"/>
          </a:p>
        </p:txBody>
      </p:sp>
    </p:spTree>
    <p:extLst>
      <p:ext uri="{BB962C8B-B14F-4D97-AF65-F5344CB8AC3E}">
        <p14:creationId xmlns:p14="http://schemas.microsoft.com/office/powerpoint/2010/main" val="9343327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About you</a:t>
            </a:r>
            <a:endParaRPr lang="en-US" dirty="0"/>
          </a:p>
        </p:txBody>
      </p:sp>
      <p:sp>
        <p:nvSpPr>
          <p:cNvPr id="5" name="Content Placeholder 4"/>
          <p:cNvSpPr>
            <a:spLocks noGrp="1"/>
          </p:cNvSpPr>
          <p:nvPr>
            <p:ph sz="quarter" idx="10"/>
          </p:nvPr>
        </p:nvSpPr>
        <p:spPr/>
        <p:txBody>
          <a:bodyPr/>
          <a:lstStyle/>
          <a:p>
            <a:r>
              <a:rPr lang="en-US" dirty="0" smtClean="0"/>
              <a:t>Experienced </a:t>
            </a:r>
            <a:r>
              <a:rPr lang="en-US" dirty="0" smtClean="0"/>
              <a:t>developer ?</a:t>
            </a:r>
            <a:endParaRPr lang="en-US" dirty="0" smtClean="0"/>
          </a:p>
          <a:p>
            <a:pPr lvl="1"/>
            <a:r>
              <a:rPr lang="en-US" dirty="0" smtClean="0"/>
              <a:t>Already familiar with a curly brace language</a:t>
            </a:r>
          </a:p>
          <a:p>
            <a:pPr lvl="1"/>
            <a:r>
              <a:rPr lang="en-US" dirty="0" smtClean="0"/>
              <a:t>Doesn’t need to see another </a:t>
            </a:r>
            <a:r>
              <a:rPr lang="en-US" b="1" dirty="0" smtClean="0"/>
              <a:t>if</a:t>
            </a:r>
            <a:r>
              <a:rPr lang="en-US" dirty="0" smtClean="0"/>
              <a:t> demo</a:t>
            </a:r>
          </a:p>
          <a:p>
            <a:r>
              <a:rPr lang="en-US" dirty="0" smtClean="0"/>
              <a:t>Adding JavaScript to your </a:t>
            </a:r>
            <a:r>
              <a:rPr lang="en-US" dirty="0" smtClean="0"/>
              <a:t>toolbox?</a:t>
            </a:r>
            <a:endParaRPr lang="en-US" dirty="0" smtClean="0"/>
          </a:p>
          <a:p>
            <a:pPr lvl="1"/>
            <a:r>
              <a:rPr lang="en-US" dirty="0" smtClean="0"/>
              <a:t>Can’t figure out where the class keyword is</a:t>
            </a:r>
          </a:p>
          <a:p>
            <a:pPr lvl="1"/>
            <a:r>
              <a:rPr lang="en-US" dirty="0" smtClean="0"/>
              <a:t>Need to see what features are available</a:t>
            </a:r>
          </a:p>
          <a:p>
            <a:pPr lvl="1"/>
            <a:r>
              <a:rPr lang="en-US" dirty="0" smtClean="0"/>
              <a:t>Seeking easier ways to do </a:t>
            </a:r>
            <a:r>
              <a:rPr lang="en-US" dirty="0" smtClean="0"/>
              <a:t>things</a:t>
            </a:r>
          </a:p>
          <a:p>
            <a:r>
              <a:rPr lang="en-US" dirty="0" smtClean="0"/>
              <a:t>Brand new to programming?</a:t>
            </a:r>
          </a:p>
          <a:p>
            <a:pPr lvl="1"/>
            <a:r>
              <a:rPr lang="en-US" dirty="0" smtClean="0"/>
              <a:t>Want to start with something common?</a:t>
            </a:r>
          </a:p>
          <a:p>
            <a:pPr lvl="1"/>
            <a:endParaRPr lang="en-US" dirty="0"/>
          </a:p>
          <a:p>
            <a:pPr marL="457046" lvl="1" indent="0">
              <a:buNone/>
            </a:pPr>
            <a:endParaRPr lang="en-US" dirty="0"/>
          </a:p>
        </p:txBody>
      </p:sp>
    </p:spTree>
    <p:extLst>
      <p:ext uri="{BB962C8B-B14F-4D97-AF65-F5344CB8AC3E}">
        <p14:creationId xmlns:p14="http://schemas.microsoft.com/office/powerpoint/2010/main" val="4241039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rgbClr val="86C40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Lets Get Started….</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a:t>
            </a:r>
            <a:endParaRPr lang="en-US" dirty="0"/>
          </a:p>
        </p:txBody>
      </p:sp>
      <p:sp>
        <p:nvSpPr>
          <p:cNvPr id="3" name="Content Placeholder 2"/>
          <p:cNvSpPr>
            <a:spLocks noGrp="1"/>
          </p:cNvSpPr>
          <p:nvPr>
            <p:ph sz="quarter" idx="10"/>
          </p:nvPr>
        </p:nvSpPr>
        <p:spPr/>
        <p:txBody>
          <a:bodyPr/>
          <a:lstStyle/>
          <a:p>
            <a:r>
              <a:rPr lang="en-US" dirty="0" smtClean="0"/>
              <a:t>JavaScript is </a:t>
            </a:r>
            <a:r>
              <a:rPr lang="en-US" dirty="0" smtClean="0"/>
              <a:t>known a </a:t>
            </a:r>
            <a:r>
              <a:rPr lang="en-US" dirty="0" smtClean="0"/>
              <a:t>programming language of the </a:t>
            </a:r>
            <a:r>
              <a:rPr lang="en-US" dirty="0" smtClean="0"/>
              <a:t>Web… (but now there are other ways)</a:t>
            </a:r>
            <a:endParaRPr lang="en-US" dirty="0" smtClean="0"/>
          </a:p>
          <a:p>
            <a:endParaRPr lang="en-US" dirty="0"/>
          </a:p>
          <a:p>
            <a:r>
              <a:rPr lang="en-US" dirty="0" smtClean="0"/>
              <a:t>It is a dynamic scripting language that supports prototype based object construction</a:t>
            </a:r>
          </a:p>
          <a:p>
            <a:endParaRPr lang="en-US" dirty="0"/>
          </a:p>
          <a:p>
            <a:r>
              <a:rPr lang="en-US" dirty="0" smtClean="0"/>
              <a:t>Many of the basic syntax and language constructs are similar to Java and C++</a:t>
            </a:r>
            <a:endParaRPr lang="en-US" dirty="0"/>
          </a:p>
        </p:txBody>
      </p:sp>
    </p:spTree>
    <p:extLst>
      <p:ext uri="{BB962C8B-B14F-4D97-AF65-F5344CB8AC3E}">
        <p14:creationId xmlns:p14="http://schemas.microsoft.com/office/powerpoint/2010/main" val="442332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a:bodyPr>
          <a:lstStyle/>
          <a:p>
            <a:r>
              <a:rPr lang="en-US" dirty="0" smtClean="0"/>
              <a:t>Getting JavaScript onto your Webpage</a:t>
            </a:r>
            <a:endParaRPr lang="en-US" dirty="0"/>
          </a:p>
          <a:p>
            <a:pPr marL="514350" indent="-514350">
              <a:buAutoNum type="arabicPeriod"/>
            </a:pPr>
            <a:r>
              <a:rPr lang="en-US" dirty="0" smtClean="0"/>
              <a:t>Write it right on the HTML page</a:t>
            </a:r>
          </a:p>
          <a:p>
            <a:pPr marL="514350" indent="-514350">
              <a:buAutoNum type="arabicPeriod"/>
            </a:pPr>
            <a:r>
              <a:rPr lang="en-US" dirty="0" smtClean="0"/>
              <a:t>Import the JavaScript </a:t>
            </a:r>
            <a:r>
              <a:rPr lang="en-US" dirty="0" smtClean="0"/>
              <a:t>file</a:t>
            </a:r>
          </a:p>
          <a:p>
            <a:r>
              <a:rPr lang="en-US" dirty="0" smtClean="0"/>
              <a:t>What about not on the web?</a:t>
            </a:r>
            <a:endParaRPr lang="en-US" dirty="0"/>
          </a:p>
        </p:txBody>
      </p:sp>
      <p:sp>
        <p:nvSpPr>
          <p:cNvPr id="6" name="Text Placeholder 5"/>
          <p:cNvSpPr>
            <a:spLocks noGrp="1"/>
          </p:cNvSpPr>
          <p:nvPr>
            <p:ph type="body" sz="quarter" idx="11"/>
          </p:nvPr>
        </p:nvSpPr>
        <p:spPr>
          <a:xfrm>
            <a:off x="215900" y="153988"/>
            <a:ext cx="11753850" cy="3656012"/>
          </a:xfrm>
        </p:spPr>
        <p:txBody>
          <a:bodyPr/>
          <a:lstStyle/>
          <a:p>
            <a:r>
              <a:rPr lang="en-US" dirty="0" smtClean="0"/>
              <a:t>&lt;</a:t>
            </a:r>
            <a:r>
              <a:rPr lang="en-US" dirty="0" smtClean="0">
                <a:solidFill>
                  <a:schemeClr val="accent1"/>
                </a:solidFill>
              </a:rPr>
              <a:t>script</a:t>
            </a:r>
            <a:r>
              <a:rPr lang="en-US" dirty="0" smtClean="0"/>
              <a:t>&gt;</a:t>
            </a:r>
          </a:p>
          <a:p>
            <a:r>
              <a:rPr lang="en-US" dirty="0"/>
              <a:t>	</a:t>
            </a:r>
            <a:r>
              <a:rPr lang="en-US" dirty="0">
                <a:solidFill>
                  <a:srgbClr val="1A8505"/>
                </a:solidFill>
              </a:rPr>
              <a:t> // </a:t>
            </a:r>
            <a:r>
              <a:rPr lang="en-US" dirty="0" smtClean="0">
                <a:solidFill>
                  <a:srgbClr val="1A8505"/>
                </a:solidFill>
              </a:rPr>
              <a:t>JavaScript goes here</a:t>
            </a:r>
            <a:endParaRPr lang="en-US" dirty="0" smtClean="0"/>
          </a:p>
          <a:p>
            <a:r>
              <a:rPr lang="en-US" dirty="0" smtClean="0"/>
              <a:t>&lt;/</a:t>
            </a:r>
            <a:r>
              <a:rPr lang="en-US" dirty="0" smtClean="0">
                <a:solidFill>
                  <a:schemeClr val="accent1"/>
                </a:solidFill>
              </a:rPr>
              <a:t>script</a:t>
            </a:r>
            <a:r>
              <a:rPr lang="en-US" dirty="0" smtClean="0"/>
              <a:t>&gt;</a:t>
            </a:r>
          </a:p>
          <a:p>
            <a:endParaRPr lang="en-US" dirty="0"/>
          </a:p>
          <a:p>
            <a:r>
              <a:rPr lang="en-US" dirty="0" smtClean="0">
                <a:solidFill>
                  <a:srgbClr val="1A8505"/>
                </a:solidFill>
              </a:rPr>
              <a:t>&lt;!------- Or -------</a:t>
            </a:r>
            <a:r>
              <a:rPr lang="en-US" dirty="0" smtClean="0">
                <a:solidFill>
                  <a:srgbClr val="1A8505"/>
                </a:solidFill>
                <a:sym typeface="Wingdings" panose="05000000000000000000" pitchFamily="2" charset="2"/>
              </a:rPr>
              <a:t></a:t>
            </a:r>
            <a:endParaRPr lang="en-US" dirty="0"/>
          </a:p>
          <a:p>
            <a:endParaRPr lang="en-US" smtClean="0"/>
          </a:p>
          <a:p>
            <a:endParaRPr lang="en-US" dirty="0" smtClean="0"/>
          </a:p>
          <a:p>
            <a:r>
              <a:rPr lang="en-US" dirty="0" smtClean="0"/>
              <a:t>&lt;</a:t>
            </a:r>
            <a:r>
              <a:rPr lang="en-US" dirty="0" smtClean="0">
                <a:solidFill>
                  <a:schemeClr val="accent1"/>
                </a:solidFill>
              </a:rPr>
              <a:t>script </a:t>
            </a:r>
            <a:r>
              <a:rPr lang="en-US" dirty="0" err="1" smtClean="0">
                <a:solidFill>
                  <a:schemeClr val="tx2">
                    <a:lumMod val="40000"/>
                    <a:lumOff val="60000"/>
                  </a:schemeClr>
                </a:solidFill>
              </a:rPr>
              <a:t>src</a:t>
            </a:r>
            <a:r>
              <a:rPr lang="en-US" dirty="0" smtClean="0"/>
              <a:t>=</a:t>
            </a:r>
            <a:r>
              <a:rPr lang="en-US" dirty="0" smtClean="0">
                <a:solidFill>
                  <a:schemeClr val="accent6"/>
                </a:solidFill>
              </a:rPr>
              <a:t>"sampleScript.js" </a:t>
            </a:r>
            <a:r>
              <a:rPr lang="en-US" dirty="0" smtClean="0"/>
              <a:t>&gt;&lt;/</a:t>
            </a:r>
            <a:r>
              <a:rPr lang="en-US" dirty="0" smtClean="0">
                <a:solidFill>
                  <a:schemeClr val="accent1"/>
                </a:solidFill>
              </a:rPr>
              <a:t>script</a:t>
            </a:r>
            <a:r>
              <a:rPr lang="en-US" dirty="0"/>
              <a:t>&gt;</a:t>
            </a:r>
          </a:p>
          <a:p>
            <a:endParaRPr lang="en-US" dirty="0"/>
          </a:p>
        </p:txBody>
      </p:sp>
    </p:spTree>
    <p:extLst>
      <p:ext uri="{BB962C8B-B14F-4D97-AF65-F5344CB8AC3E}">
        <p14:creationId xmlns:p14="http://schemas.microsoft.com/office/powerpoint/2010/main" val="2227789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sz="quarter" idx="10"/>
          </p:nvPr>
        </p:nvSpPr>
        <p:spPr/>
        <p:txBody>
          <a:bodyPr/>
          <a:lstStyle/>
          <a:p>
            <a:r>
              <a:rPr lang="en-US" dirty="0" smtClean="0"/>
              <a:t>The same meaning as with other programming languages</a:t>
            </a:r>
            <a:endParaRPr lang="en-US" dirty="0" smtClean="0"/>
          </a:p>
          <a:p>
            <a:r>
              <a:rPr lang="en-US" dirty="0" smtClean="0"/>
              <a:t>Keyword: </a:t>
            </a:r>
            <a:r>
              <a:rPr lang="en-US" i="1" dirty="0" err="1" smtClean="0"/>
              <a:t>var</a:t>
            </a:r>
            <a:endParaRPr lang="en-US" dirty="0" smtClean="0"/>
          </a:p>
          <a:p>
            <a:r>
              <a:rPr lang="en-US" dirty="0" smtClean="0"/>
              <a:t>Declare now; type later</a:t>
            </a:r>
          </a:p>
          <a:p>
            <a:pPr lvl="1"/>
            <a:r>
              <a:rPr lang="en-US" dirty="0" smtClean="0"/>
              <a:t>You do not determine the type of a variable when you declare it.</a:t>
            </a:r>
          </a:p>
          <a:p>
            <a:pPr lvl="1"/>
            <a:r>
              <a:rPr lang="en-US" dirty="0" smtClean="0"/>
              <a:t>You can change the type of the variable at any time</a:t>
            </a:r>
          </a:p>
          <a:p>
            <a:pPr lvl="1"/>
            <a:r>
              <a:rPr lang="en-US" i="1" dirty="0" err="1" smtClean="0"/>
              <a:t>Var</a:t>
            </a:r>
            <a:r>
              <a:rPr lang="en-US" i="1" dirty="0" smtClean="0"/>
              <a:t> </a:t>
            </a:r>
            <a:r>
              <a:rPr lang="en-US" dirty="0" smtClean="0"/>
              <a:t>is used to declare all types:</a:t>
            </a:r>
          </a:p>
          <a:p>
            <a:pPr lvl="2"/>
            <a:r>
              <a:rPr lang="en-US" dirty="0" smtClean="0"/>
              <a:t>Strings</a:t>
            </a:r>
          </a:p>
          <a:p>
            <a:pPr lvl="2"/>
            <a:r>
              <a:rPr lang="en-US" dirty="0" smtClean="0"/>
              <a:t>Numbers (whether it is a </a:t>
            </a:r>
            <a:r>
              <a:rPr lang="en-US" dirty="0" err="1" smtClean="0"/>
              <a:t>int</a:t>
            </a:r>
            <a:r>
              <a:rPr lang="en-US" dirty="0" smtClean="0"/>
              <a:t> or double)</a:t>
            </a:r>
          </a:p>
          <a:p>
            <a:pPr lvl="2"/>
            <a:r>
              <a:rPr lang="en-US" dirty="0" smtClean="0"/>
              <a:t>Booleans</a:t>
            </a:r>
          </a:p>
          <a:p>
            <a:pPr lvl="2"/>
            <a:r>
              <a:rPr lang="en-US" dirty="0" smtClean="0"/>
              <a:t>Arrays</a:t>
            </a:r>
          </a:p>
          <a:p>
            <a:pPr lvl="2"/>
            <a:r>
              <a:rPr lang="en-US" dirty="0" smtClean="0"/>
              <a:t>Objects</a:t>
            </a:r>
          </a:p>
          <a:p>
            <a:pPr lvl="2"/>
            <a:endParaRPr lang="en-US" i="1" dirty="0"/>
          </a:p>
        </p:txBody>
      </p:sp>
    </p:spTree>
    <p:extLst>
      <p:ext uri="{BB962C8B-B14F-4D97-AF65-F5344CB8AC3E}">
        <p14:creationId xmlns:p14="http://schemas.microsoft.com/office/powerpoint/2010/main" val="1047138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1F497D"/>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What is </a:t>
            </a:r>
            <a:r>
              <a:rPr lang="en-US" dirty="0" err="1" smtClean="0"/>
              <a:t>console.log</a:t>
            </a:r>
            <a:r>
              <a:rPr lang="en-US" dirty="0" smtClean="0"/>
              <a:t>()?...</a:t>
            </a:r>
            <a:endParaRPr lang="en-US" dirty="0"/>
          </a:p>
        </p:txBody>
      </p:sp>
    </p:spTree>
    <p:extLst>
      <p:ext uri="{BB962C8B-B14F-4D97-AF65-F5344CB8AC3E}">
        <p14:creationId xmlns:p14="http://schemas.microsoft.com/office/powerpoint/2010/main" val="15754505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1F497D"/>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How do you print to a web page?</a:t>
            </a:r>
            <a:endParaRPr lang="en-US" dirty="0"/>
          </a:p>
        </p:txBody>
      </p:sp>
    </p:spTree>
    <p:extLst>
      <p:ext uri="{BB962C8B-B14F-4D97-AF65-F5344CB8AC3E}">
        <p14:creationId xmlns:p14="http://schemas.microsoft.com/office/powerpoint/2010/main" val="20704793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3b40c7f62b06f9f0cd473a069af3a91f">
  <xsd:schema xmlns:xsd="http://www.w3.org/2001/XMLSchema" xmlns:xs="http://www.w3.org/2001/XMLSchema" xmlns:p="http://schemas.microsoft.com/office/2006/metadata/properties" xmlns:ns3="e5a13ba8-98e3-4f23-a221-7ac9824aa662" targetNamespace="http://schemas.microsoft.com/office/2006/metadata/properties" ma:root="true" ma:fieldsID="4327d685be69599737fa0038b3ab671f"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DABDB566-B5C0-42A7-A33C-2648D176B9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schemas.microsoft.com/office/infopath/2007/PartnerControls"/>
    <ds:schemaRef ds:uri="e5a13ba8-98e3-4f23-a221-7ac9824aa66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5787</TotalTime>
  <Words>923</Words>
  <Application>Microsoft Macintosh PowerPoint</Application>
  <PresentationFormat>Widescreen</PresentationFormat>
  <Paragraphs>160</Paragraphs>
  <Slides>27</Slides>
  <Notes>19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Calibri</vt:lpstr>
      <vt:lpstr>Consolas</vt:lpstr>
      <vt:lpstr>Segoe</vt:lpstr>
      <vt:lpstr>Segoe UI</vt:lpstr>
      <vt:lpstr>Segoe UI Light</vt:lpstr>
      <vt:lpstr>Wingdings</vt:lpstr>
      <vt:lpstr>Arial</vt:lpstr>
      <vt:lpstr>1_Office Theme</vt:lpstr>
      <vt:lpstr>2_Office Theme</vt:lpstr>
      <vt:lpstr>Intro To JavaScript</vt:lpstr>
      <vt:lpstr>Meet Gabrielle Crevecoeur|@nowayshecodes</vt:lpstr>
      <vt:lpstr>About you</vt:lpstr>
      <vt:lpstr>PowerPoint Presentation</vt:lpstr>
      <vt:lpstr>JavaScript</vt:lpstr>
      <vt:lpstr>PowerPoint Presentation</vt:lpstr>
      <vt:lpstr>Variables</vt:lpstr>
      <vt:lpstr>PowerPoint Presentation</vt:lpstr>
      <vt:lpstr>PowerPoint Presentation</vt:lpstr>
      <vt:lpstr>Playing with variables </vt:lpstr>
      <vt:lpstr>Scoping of Variables</vt:lpstr>
      <vt:lpstr>PowerPoint Presentation</vt:lpstr>
      <vt:lpstr>PowerPoint Presentation</vt:lpstr>
      <vt:lpstr>PowerPoint Presentation</vt:lpstr>
      <vt:lpstr>Functions in JavaScript</vt:lpstr>
      <vt:lpstr>Creating a function in JavaScript </vt:lpstr>
      <vt:lpstr>PowerPoint Presentation</vt:lpstr>
      <vt:lpstr>PowerPoint Presentation</vt:lpstr>
      <vt:lpstr>Popular JavaScript Methods</vt:lpstr>
      <vt:lpstr>PowerPoint Presentation</vt:lpstr>
      <vt:lpstr>jQuery </vt:lpstr>
      <vt:lpstr>PowerPoint Presentation</vt:lpstr>
      <vt:lpstr>jQuery Example</vt:lpstr>
      <vt:lpstr>PowerPoint Presentation</vt:lpstr>
      <vt:lpstr>Something Fun!</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Gabrielle Crevecoeur</cp:lastModifiedBy>
  <cp:revision>233</cp:revision>
  <dcterms:created xsi:type="dcterms:W3CDTF">2013-02-15T23:12:42Z</dcterms:created>
  <dcterms:modified xsi:type="dcterms:W3CDTF">2016-03-23T00:18:00Z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