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39"/>
  </p:notesMasterIdLst>
  <p:sldIdLst>
    <p:sldId id="256" r:id="rId3"/>
    <p:sldId id="287" r:id="rId4"/>
    <p:sldId id="257" r:id="rId5"/>
    <p:sldId id="258" r:id="rId6"/>
    <p:sldId id="259" r:id="rId7"/>
    <p:sldId id="260" r:id="rId8"/>
    <p:sldId id="270" r:id="rId9"/>
    <p:sldId id="271" r:id="rId10"/>
    <p:sldId id="272" r:id="rId11"/>
    <p:sldId id="273" r:id="rId12"/>
    <p:sldId id="288" r:id="rId13"/>
    <p:sldId id="289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61" r:id="rId26"/>
    <p:sldId id="290" r:id="rId27"/>
    <p:sldId id="291" r:id="rId28"/>
    <p:sldId id="262" r:id="rId29"/>
    <p:sldId id="292" r:id="rId30"/>
    <p:sldId id="293" r:id="rId31"/>
    <p:sldId id="263" r:id="rId32"/>
    <p:sldId id="264" r:id="rId33"/>
    <p:sldId id="265" r:id="rId34"/>
    <p:sldId id="266" r:id="rId35"/>
    <p:sldId id="267" r:id="rId36"/>
    <p:sldId id="268" r:id="rId37"/>
    <p:sldId id="269" r:id="rId38"/>
  </p:sldIdLst>
  <p:sldSz cx="9144000" cy="5143500" type="screen16x9"/>
  <p:notesSz cx="6858000" cy="9144000"/>
  <p:embeddedFontLst>
    <p:embeddedFont>
      <p:font typeface="Comfortaa" panose="020B0604020202020204" charset="0"/>
      <p:regular r:id="rId40"/>
      <p:bold r:id="rId41"/>
    </p:embeddedFont>
    <p:embeddedFont>
      <p:font typeface="Consolas" panose="020B0609020204030204" pitchFamily="49" charset="0"/>
      <p:regular r:id="rId42"/>
      <p:bold r:id="rId43"/>
      <p:italic r:id="rId44"/>
      <p:boldItalic r:id="rId45"/>
    </p:embeddedFont>
    <p:embeddedFont>
      <p:font typeface="Lato" panose="020B0604020202020204" charset="0"/>
      <p:regular r:id="rId46"/>
      <p:bold r:id="rId47"/>
      <p:italic r:id="rId48"/>
      <p:boldItalic r:id="rId49"/>
    </p:embeddedFont>
    <p:embeddedFont>
      <p:font typeface="Lobster" panose="020B0604020202020204" charset="0"/>
      <p:regular r:id="rId50"/>
    </p:embeddedFont>
    <p:embeddedFont>
      <p:font typeface="Raleway" panose="020B0604020202020204" charset="0"/>
      <p:regular r:id="rId51"/>
      <p:bold r:id="rId52"/>
      <p:italic r:id="rId53"/>
      <p:boldItalic r:id="rId54"/>
    </p:embeddedFont>
    <p:embeddedFont>
      <p:font typeface="Trebuchet MS" panose="020B0603020202020204" pitchFamily="34" charset="0"/>
      <p:regular r:id="rId55"/>
      <p:bold r:id="rId56"/>
      <p:italic r:id="rId57"/>
      <p:boldItalic r:id="rId58"/>
    </p:embeddedFont>
    <p:embeddedFont>
      <p:font typeface="Ubuntu" panose="020B0604020202020204" charset="0"/>
      <p:regular r:id="rId59"/>
      <p:bold r:id="rId60"/>
      <p:italic r:id="rId61"/>
      <p:boldItalic r:id="rId62"/>
    </p:embeddedFont>
    <p:embeddedFont>
      <p:font typeface="Wingdings 3" panose="05040102010807070707" pitchFamily="18" charset="2"/>
      <p:regular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5F4794-480B-43B1-8C3B-AA8BFC955A0F}">
  <a:tblStyle styleId="{575F4794-480B-43B1-8C3B-AA8BFC955A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font" Target="fonts/font16.fntdata"/><Relationship Id="rId63" Type="http://schemas.openxmlformats.org/officeDocument/2006/relationships/font" Target="fonts/font24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font" Target="fonts/font19.fntdata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0.fntdata"/><Relationship Id="rId57" Type="http://schemas.openxmlformats.org/officeDocument/2006/relationships/font" Target="fonts/font18.fntdata"/><Relationship Id="rId61" Type="http://schemas.openxmlformats.org/officeDocument/2006/relationships/font" Target="fonts/font2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font" Target="fonts/font21.fntdata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font" Target="fonts/font17.fntdata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font" Target="fonts/font12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7.fntdata"/><Relationship Id="rId59" Type="http://schemas.openxmlformats.org/officeDocument/2006/relationships/font" Target="fonts/font20.fntdata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62" Type="http://schemas.openxmlformats.org/officeDocument/2006/relationships/font" Target="fonts/font23.fntdata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76C7A7-4B03-4DFA-AAE0-81AA95CCB09E}" type="doc">
      <dgm:prSet loTypeId="urn:microsoft.com/office/officeart/2005/8/layout/cycle3" loCatId="cycle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EB99831-ED7C-4BAC-BD45-715542B94FEA}">
      <dgm:prSet/>
      <dgm:spPr/>
      <dgm:t>
        <a:bodyPr/>
        <a:lstStyle/>
        <a:p>
          <a:r>
            <a:rPr lang="en-US"/>
            <a:t>Controle do histórico;</a:t>
          </a:r>
        </a:p>
      </dgm:t>
    </dgm:pt>
    <dgm:pt modelId="{52713D14-758A-4D6B-B134-DC40E871FE94}" type="parTrans" cxnId="{4C9938C1-3363-49B0-99AA-E5D7269B6279}">
      <dgm:prSet/>
      <dgm:spPr/>
      <dgm:t>
        <a:bodyPr/>
        <a:lstStyle/>
        <a:p>
          <a:endParaRPr lang="en-US"/>
        </a:p>
      </dgm:t>
    </dgm:pt>
    <dgm:pt modelId="{0ACB1A6D-ED60-411F-92DA-EAED268B0E11}" type="sibTrans" cxnId="{4C9938C1-3363-49B0-99AA-E5D7269B6279}">
      <dgm:prSet/>
      <dgm:spPr/>
      <dgm:t>
        <a:bodyPr/>
        <a:lstStyle/>
        <a:p>
          <a:endParaRPr lang="en-US"/>
        </a:p>
      </dgm:t>
    </dgm:pt>
    <dgm:pt modelId="{A6D7D428-691E-4F78-B03A-4CB8286028AE}">
      <dgm:prSet/>
      <dgm:spPr/>
      <dgm:t>
        <a:bodyPr/>
        <a:lstStyle/>
        <a:p>
          <a:r>
            <a:rPr lang="en-US"/>
            <a:t>Trabalho em equipe;</a:t>
          </a:r>
        </a:p>
      </dgm:t>
    </dgm:pt>
    <dgm:pt modelId="{24FEC6F9-5ED1-473F-A26F-16C7A70322B1}" type="parTrans" cxnId="{ED688B0B-7522-4066-8FA0-43C25C679662}">
      <dgm:prSet/>
      <dgm:spPr/>
      <dgm:t>
        <a:bodyPr/>
        <a:lstStyle/>
        <a:p>
          <a:endParaRPr lang="en-US"/>
        </a:p>
      </dgm:t>
    </dgm:pt>
    <dgm:pt modelId="{5ECDA616-13EB-4AC5-9CC0-78E322DC1715}" type="sibTrans" cxnId="{ED688B0B-7522-4066-8FA0-43C25C679662}">
      <dgm:prSet/>
      <dgm:spPr/>
      <dgm:t>
        <a:bodyPr/>
        <a:lstStyle/>
        <a:p>
          <a:endParaRPr lang="en-US"/>
        </a:p>
      </dgm:t>
    </dgm:pt>
    <dgm:pt modelId="{C8BE2870-CE54-4F93-B0C9-9C772B168B4C}">
      <dgm:prSet/>
      <dgm:spPr/>
      <dgm:t>
        <a:bodyPr/>
        <a:lstStyle/>
        <a:p>
          <a:r>
            <a:rPr lang="en-US"/>
            <a:t>Marcação e resgate de versões estáveis;</a:t>
          </a:r>
        </a:p>
      </dgm:t>
    </dgm:pt>
    <dgm:pt modelId="{E99A2A80-CB66-4A05-AEE1-CE98C7FDACA9}" type="parTrans" cxnId="{0F5C91A3-C291-4E35-9FF2-CDACB8FC7C75}">
      <dgm:prSet/>
      <dgm:spPr/>
      <dgm:t>
        <a:bodyPr/>
        <a:lstStyle/>
        <a:p>
          <a:endParaRPr lang="en-US"/>
        </a:p>
      </dgm:t>
    </dgm:pt>
    <dgm:pt modelId="{931CF2DD-FFF3-402D-8E16-4258B515460B}" type="sibTrans" cxnId="{0F5C91A3-C291-4E35-9FF2-CDACB8FC7C75}">
      <dgm:prSet/>
      <dgm:spPr/>
      <dgm:t>
        <a:bodyPr/>
        <a:lstStyle/>
        <a:p>
          <a:endParaRPr lang="en-US"/>
        </a:p>
      </dgm:t>
    </dgm:pt>
    <dgm:pt modelId="{85246820-C325-4815-A6D8-1B258C55724D}">
      <dgm:prSet/>
      <dgm:spPr/>
      <dgm:t>
        <a:bodyPr/>
        <a:lstStyle/>
        <a:p>
          <a:r>
            <a:rPr lang="en-US"/>
            <a:t>Ramificação do projeto;</a:t>
          </a:r>
        </a:p>
      </dgm:t>
    </dgm:pt>
    <dgm:pt modelId="{F23BCA19-AA82-4D93-B24A-981851D73103}" type="parTrans" cxnId="{3882AEF0-26F2-4521-8D54-3A686E40654F}">
      <dgm:prSet/>
      <dgm:spPr/>
      <dgm:t>
        <a:bodyPr/>
        <a:lstStyle/>
        <a:p>
          <a:endParaRPr lang="en-US"/>
        </a:p>
      </dgm:t>
    </dgm:pt>
    <dgm:pt modelId="{10400751-2C4C-4979-8B40-4E4454DF298D}" type="sibTrans" cxnId="{3882AEF0-26F2-4521-8D54-3A686E40654F}">
      <dgm:prSet/>
      <dgm:spPr/>
      <dgm:t>
        <a:bodyPr/>
        <a:lstStyle/>
        <a:p>
          <a:endParaRPr lang="en-US"/>
        </a:p>
      </dgm:t>
    </dgm:pt>
    <dgm:pt modelId="{A4CC14C9-D102-42FC-9421-7F78CD3308EE}" type="pres">
      <dgm:prSet presAssocID="{E276C7A7-4B03-4DFA-AAE0-81AA95CCB09E}" presName="Name0" presStyleCnt="0">
        <dgm:presLayoutVars>
          <dgm:dir/>
          <dgm:resizeHandles val="exact"/>
        </dgm:presLayoutVars>
      </dgm:prSet>
      <dgm:spPr/>
    </dgm:pt>
    <dgm:pt modelId="{38D19B16-C48C-43CC-AEB1-7955C62DD381}" type="pres">
      <dgm:prSet presAssocID="{E276C7A7-4B03-4DFA-AAE0-81AA95CCB09E}" presName="cycle" presStyleCnt="0"/>
      <dgm:spPr/>
    </dgm:pt>
    <dgm:pt modelId="{1247B6F3-728F-4FA5-8873-CC87459A3B89}" type="pres">
      <dgm:prSet presAssocID="{AEB99831-ED7C-4BAC-BD45-715542B94FEA}" presName="nodeFirstNode" presStyleLbl="node1" presStyleIdx="0" presStyleCnt="4">
        <dgm:presLayoutVars>
          <dgm:bulletEnabled val="1"/>
        </dgm:presLayoutVars>
      </dgm:prSet>
      <dgm:spPr/>
    </dgm:pt>
    <dgm:pt modelId="{3274BB99-8898-4311-AFE4-40D793A859CD}" type="pres">
      <dgm:prSet presAssocID="{0ACB1A6D-ED60-411F-92DA-EAED268B0E11}" presName="sibTransFirstNode" presStyleLbl="bgShp" presStyleIdx="0" presStyleCnt="1"/>
      <dgm:spPr/>
    </dgm:pt>
    <dgm:pt modelId="{826DBB94-F2E1-4EC7-98AB-47B7DAD2EF5D}" type="pres">
      <dgm:prSet presAssocID="{A6D7D428-691E-4F78-B03A-4CB8286028AE}" presName="nodeFollowingNodes" presStyleLbl="node1" presStyleIdx="1" presStyleCnt="4">
        <dgm:presLayoutVars>
          <dgm:bulletEnabled val="1"/>
        </dgm:presLayoutVars>
      </dgm:prSet>
      <dgm:spPr/>
    </dgm:pt>
    <dgm:pt modelId="{17361370-1777-49C3-BAB2-B933CB1053A6}" type="pres">
      <dgm:prSet presAssocID="{C8BE2870-CE54-4F93-B0C9-9C772B168B4C}" presName="nodeFollowingNodes" presStyleLbl="node1" presStyleIdx="2" presStyleCnt="4">
        <dgm:presLayoutVars>
          <dgm:bulletEnabled val="1"/>
        </dgm:presLayoutVars>
      </dgm:prSet>
      <dgm:spPr/>
    </dgm:pt>
    <dgm:pt modelId="{09645D8E-620B-40FB-9A4A-D6B93684AA0A}" type="pres">
      <dgm:prSet presAssocID="{85246820-C325-4815-A6D8-1B258C55724D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ED688B0B-7522-4066-8FA0-43C25C679662}" srcId="{E276C7A7-4B03-4DFA-AAE0-81AA95CCB09E}" destId="{A6D7D428-691E-4F78-B03A-4CB8286028AE}" srcOrd="1" destOrd="0" parTransId="{24FEC6F9-5ED1-473F-A26F-16C7A70322B1}" sibTransId="{5ECDA616-13EB-4AC5-9CC0-78E322DC1715}"/>
    <dgm:cxn modelId="{EC32C320-CBB1-4DF9-BAD3-2DE9F14EED51}" type="presOf" srcId="{A6D7D428-691E-4F78-B03A-4CB8286028AE}" destId="{826DBB94-F2E1-4EC7-98AB-47B7DAD2EF5D}" srcOrd="0" destOrd="0" presId="urn:microsoft.com/office/officeart/2005/8/layout/cycle3"/>
    <dgm:cxn modelId="{71F08D4C-C326-4630-B04C-DC499CB47CD0}" type="presOf" srcId="{E276C7A7-4B03-4DFA-AAE0-81AA95CCB09E}" destId="{A4CC14C9-D102-42FC-9421-7F78CD3308EE}" srcOrd="0" destOrd="0" presId="urn:microsoft.com/office/officeart/2005/8/layout/cycle3"/>
    <dgm:cxn modelId="{522CBE4E-22B9-4E9D-A810-BB07D31184FF}" type="presOf" srcId="{C8BE2870-CE54-4F93-B0C9-9C772B168B4C}" destId="{17361370-1777-49C3-BAB2-B933CB1053A6}" srcOrd="0" destOrd="0" presId="urn:microsoft.com/office/officeart/2005/8/layout/cycle3"/>
    <dgm:cxn modelId="{0F5C91A3-C291-4E35-9FF2-CDACB8FC7C75}" srcId="{E276C7A7-4B03-4DFA-AAE0-81AA95CCB09E}" destId="{C8BE2870-CE54-4F93-B0C9-9C772B168B4C}" srcOrd="2" destOrd="0" parTransId="{E99A2A80-CB66-4A05-AEE1-CE98C7FDACA9}" sibTransId="{931CF2DD-FFF3-402D-8E16-4258B515460B}"/>
    <dgm:cxn modelId="{4C9938C1-3363-49B0-99AA-E5D7269B6279}" srcId="{E276C7A7-4B03-4DFA-AAE0-81AA95CCB09E}" destId="{AEB99831-ED7C-4BAC-BD45-715542B94FEA}" srcOrd="0" destOrd="0" parTransId="{52713D14-758A-4D6B-B134-DC40E871FE94}" sibTransId="{0ACB1A6D-ED60-411F-92DA-EAED268B0E11}"/>
    <dgm:cxn modelId="{9DB5A7C3-EAF9-4300-8C73-DA16CAC30765}" type="presOf" srcId="{85246820-C325-4815-A6D8-1B258C55724D}" destId="{09645D8E-620B-40FB-9A4A-D6B93684AA0A}" srcOrd="0" destOrd="0" presId="urn:microsoft.com/office/officeart/2005/8/layout/cycle3"/>
    <dgm:cxn modelId="{C87044CB-1158-4E9C-A3D0-ACDCDD022B1A}" type="presOf" srcId="{AEB99831-ED7C-4BAC-BD45-715542B94FEA}" destId="{1247B6F3-728F-4FA5-8873-CC87459A3B89}" srcOrd="0" destOrd="0" presId="urn:microsoft.com/office/officeart/2005/8/layout/cycle3"/>
    <dgm:cxn modelId="{E269A3DA-025D-4FB9-9A69-37F6EF3CD13B}" type="presOf" srcId="{0ACB1A6D-ED60-411F-92DA-EAED268B0E11}" destId="{3274BB99-8898-4311-AFE4-40D793A859CD}" srcOrd="0" destOrd="0" presId="urn:microsoft.com/office/officeart/2005/8/layout/cycle3"/>
    <dgm:cxn modelId="{3882AEF0-26F2-4521-8D54-3A686E40654F}" srcId="{E276C7A7-4B03-4DFA-AAE0-81AA95CCB09E}" destId="{85246820-C325-4815-A6D8-1B258C55724D}" srcOrd="3" destOrd="0" parTransId="{F23BCA19-AA82-4D93-B24A-981851D73103}" sibTransId="{10400751-2C4C-4979-8B40-4E4454DF298D}"/>
    <dgm:cxn modelId="{B6B6DF54-C9CB-4FF9-BD8C-01540C988A61}" type="presParOf" srcId="{A4CC14C9-D102-42FC-9421-7F78CD3308EE}" destId="{38D19B16-C48C-43CC-AEB1-7955C62DD381}" srcOrd="0" destOrd="0" presId="urn:microsoft.com/office/officeart/2005/8/layout/cycle3"/>
    <dgm:cxn modelId="{E3C6164A-BCB5-45C4-8C0A-731342274E24}" type="presParOf" srcId="{38D19B16-C48C-43CC-AEB1-7955C62DD381}" destId="{1247B6F3-728F-4FA5-8873-CC87459A3B89}" srcOrd="0" destOrd="0" presId="urn:microsoft.com/office/officeart/2005/8/layout/cycle3"/>
    <dgm:cxn modelId="{099D5CF1-7F3B-4190-A444-FA1BF951BCE8}" type="presParOf" srcId="{38D19B16-C48C-43CC-AEB1-7955C62DD381}" destId="{3274BB99-8898-4311-AFE4-40D793A859CD}" srcOrd="1" destOrd="0" presId="urn:microsoft.com/office/officeart/2005/8/layout/cycle3"/>
    <dgm:cxn modelId="{8D8DAFA2-C299-46C9-AD77-3E57EE134CF6}" type="presParOf" srcId="{38D19B16-C48C-43CC-AEB1-7955C62DD381}" destId="{826DBB94-F2E1-4EC7-98AB-47B7DAD2EF5D}" srcOrd="2" destOrd="0" presId="urn:microsoft.com/office/officeart/2005/8/layout/cycle3"/>
    <dgm:cxn modelId="{1BD3F3D4-E115-4469-AAEB-B3A454FAF1B9}" type="presParOf" srcId="{38D19B16-C48C-43CC-AEB1-7955C62DD381}" destId="{17361370-1777-49C3-BAB2-B933CB1053A6}" srcOrd="3" destOrd="0" presId="urn:microsoft.com/office/officeart/2005/8/layout/cycle3"/>
    <dgm:cxn modelId="{F679DA3D-4F06-4E4F-A754-8F57C7627912}" type="presParOf" srcId="{38D19B16-C48C-43CC-AEB1-7955C62DD381}" destId="{09645D8E-620B-40FB-9A4A-D6B93684AA0A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8A6405-0F78-4B6A-A798-F9CB7642902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FA5E58F-F3C4-4C6A-A942-A62589B888C1}">
      <dgm:prSet/>
      <dgm:spPr/>
      <dgm:t>
        <a:bodyPr/>
        <a:lstStyle/>
        <a:p>
          <a:r>
            <a:rPr lang="pt-BR"/>
            <a:t>As classes são usadas para criar novas estruturas de dados definidas pelo usuário que contêm informações arbitrárias sobre algo.</a:t>
          </a:r>
          <a:endParaRPr lang="en-US"/>
        </a:p>
      </dgm:t>
    </dgm:pt>
    <dgm:pt modelId="{01F0789B-D590-4692-83CE-19D226523B42}" type="parTrans" cxnId="{11DA3D84-6509-4669-A610-960687424765}">
      <dgm:prSet/>
      <dgm:spPr/>
      <dgm:t>
        <a:bodyPr/>
        <a:lstStyle/>
        <a:p>
          <a:endParaRPr lang="en-US"/>
        </a:p>
      </dgm:t>
    </dgm:pt>
    <dgm:pt modelId="{DA8B76BC-9D48-4244-AA15-68E5E0650A85}" type="sibTrans" cxnId="{11DA3D84-6509-4669-A610-960687424765}">
      <dgm:prSet/>
      <dgm:spPr/>
      <dgm:t>
        <a:bodyPr/>
        <a:lstStyle/>
        <a:p>
          <a:endParaRPr lang="en-US"/>
        </a:p>
      </dgm:t>
    </dgm:pt>
    <dgm:pt modelId="{34E4DDB6-9C5E-40BD-B967-E3409B19E5C6}">
      <dgm:prSet/>
      <dgm:spPr/>
      <dgm:t>
        <a:bodyPr/>
        <a:lstStyle/>
        <a:p>
          <a:r>
            <a:rPr lang="pt-BR"/>
            <a:t>É importante notar que uma classe apenas fornece estrutura - é um modelo de como algo deve ser definido, mas na verdade não fornece nenhum conteúdo real em si.</a:t>
          </a:r>
          <a:endParaRPr lang="en-US"/>
        </a:p>
      </dgm:t>
    </dgm:pt>
    <dgm:pt modelId="{DD8A95E2-82CA-49DF-9AC8-1B31B82F85FF}" type="parTrans" cxnId="{9125A42F-3F5A-44CC-987C-47AB2603AFDC}">
      <dgm:prSet/>
      <dgm:spPr/>
      <dgm:t>
        <a:bodyPr/>
        <a:lstStyle/>
        <a:p>
          <a:endParaRPr lang="en-US"/>
        </a:p>
      </dgm:t>
    </dgm:pt>
    <dgm:pt modelId="{BB1CE136-738C-4F95-BA45-FE59D3DC5EE9}" type="sibTrans" cxnId="{9125A42F-3F5A-44CC-987C-47AB2603AFDC}">
      <dgm:prSet/>
      <dgm:spPr/>
      <dgm:t>
        <a:bodyPr/>
        <a:lstStyle/>
        <a:p>
          <a:endParaRPr lang="en-US"/>
        </a:p>
      </dgm:t>
    </dgm:pt>
    <dgm:pt modelId="{BBBDC72C-5A1B-4FA6-8E74-E43E46F3C421}" type="pres">
      <dgm:prSet presAssocID="{F38A6405-0F78-4B6A-A798-F9CB7642902F}" presName="root" presStyleCnt="0">
        <dgm:presLayoutVars>
          <dgm:dir/>
          <dgm:resizeHandles val="exact"/>
        </dgm:presLayoutVars>
      </dgm:prSet>
      <dgm:spPr/>
    </dgm:pt>
    <dgm:pt modelId="{A73CA8EC-FC15-4AE1-AEAA-51A6D7495240}" type="pres">
      <dgm:prSet presAssocID="{AFA5E58F-F3C4-4C6A-A942-A62589B888C1}" presName="compNode" presStyleCnt="0"/>
      <dgm:spPr/>
    </dgm:pt>
    <dgm:pt modelId="{733E302B-CF54-40BB-AD0B-D29F1EA3CCAD}" type="pres">
      <dgm:prSet presAssocID="{AFA5E58F-F3C4-4C6A-A942-A62589B888C1}" presName="bgRect" presStyleLbl="bgShp" presStyleIdx="0" presStyleCnt="2"/>
      <dgm:spPr/>
    </dgm:pt>
    <dgm:pt modelId="{41D62F6F-BB4A-4F82-A919-B2942EDFFD4D}" type="pres">
      <dgm:prSet presAssocID="{AFA5E58F-F3C4-4C6A-A942-A62589B888C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D06803F-611F-452D-AF9D-E1B6CEB41091}" type="pres">
      <dgm:prSet presAssocID="{AFA5E58F-F3C4-4C6A-A942-A62589B888C1}" presName="spaceRect" presStyleCnt="0"/>
      <dgm:spPr/>
    </dgm:pt>
    <dgm:pt modelId="{18D6535D-D642-4B53-9FAC-D4A237737AB7}" type="pres">
      <dgm:prSet presAssocID="{AFA5E58F-F3C4-4C6A-A942-A62589B888C1}" presName="parTx" presStyleLbl="revTx" presStyleIdx="0" presStyleCnt="2">
        <dgm:presLayoutVars>
          <dgm:chMax val="0"/>
          <dgm:chPref val="0"/>
        </dgm:presLayoutVars>
      </dgm:prSet>
      <dgm:spPr/>
    </dgm:pt>
    <dgm:pt modelId="{720AB78B-19F4-4471-BC37-0D8629EF3EB2}" type="pres">
      <dgm:prSet presAssocID="{DA8B76BC-9D48-4244-AA15-68E5E0650A85}" presName="sibTrans" presStyleCnt="0"/>
      <dgm:spPr/>
    </dgm:pt>
    <dgm:pt modelId="{F6D902DA-F4A2-4CD1-814F-2D41CCB74911}" type="pres">
      <dgm:prSet presAssocID="{34E4DDB6-9C5E-40BD-B967-E3409B19E5C6}" presName="compNode" presStyleCnt="0"/>
      <dgm:spPr/>
    </dgm:pt>
    <dgm:pt modelId="{99E63079-AE80-4BDB-8DE6-BE4414135004}" type="pres">
      <dgm:prSet presAssocID="{34E4DDB6-9C5E-40BD-B967-E3409B19E5C6}" presName="bgRect" presStyleLbl="bgShp" presStyleIdx="1" presStyleCnt="2"/>
      <dgm:spPr/>
    </dgm:pt>
    <dgm:pt modelId="{965DBA72-7FB8-41E0-BBDD-940970595071}" type="pres">
      <dgm:prSet presAssocID="{34E4DDB6-9C5E-40BD-B967-E3409B19E5C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0157F78-F6E2-437F-AA68-FD0A18225185}" type="pres">
      <dgm:prSet presAssocID="{34E4DDB6-9C5E-40BD-B967-E3409B19E5C6}" presName="spaceRect" presStyleCnt="0"/>
      <dgm:spPr/>
    </dgm:pt>
    <dgm:pt modelId="{CC77187E-D7F2-43CF-9D76-2959D49B3780}" type="pres">
      <dgm:prSet presAssocID="{34E4DDB6-9C5E-40BD-B967-E3409B19E5C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125A42F-3F5A-44CC-987C-47AB2603AFDC}" srcId="{F38A6405-0F78-4B6A-A798-F9CB7642902F}" destId="{34E4DDB6-9C5E-40BD-B967-E3409B19E5C6}" srcOrd="1" destOrd="0" parTransId="{DD8A95E2-82CA-49DF-9AC8-1B31B82F85FF}" sibTransId="{BB1CE136-738C-4F95-BA45-FE59D3DC5EE9}"/>
    <dgm:cxn modelId="{370C4A4F-BFEC-4C96-A677-726A50641119}" type="presOf" srcId="{34E4DDB6-9C5E-40BD-B967-E3409B19E5C6}" destId="{CC77187E-D7F2-43CF-9D76-2959D49B3780}" srcOrd="0" destOrd="0" presId="urn:microsoft.com/office/officeart/2018/2/layout/IconVerticalSolidList"/>
    <dgm:cxn modelId="{11DA3D84-6509-4669-A610-960687424765}" srcId="{F38A6405-0F78-4B6A-A798-F9CB7642902F}" destId="{AFA5E58F-F3C4-4C6A-A942-A62589B888C1}" srcOrd="0" destOrd="0" parTransId="{01F0789B-D590-4692-83CE-19D226523B42}" sibTransId="{DA8B76BC-9D48-4244-AA15-68E5E0650A85}"/>
    <dgm:cxn modelId="{24AC9E8E-B067-4555-8A83-E6E6EFF03824}" type="presOf" srcId="{F38A6405-0F78-4B6A-A798-F9CB7642902F}" destId="{BBBDC72C-5A1B-4FA6-8E74-E43E46F3C421}" srcOrd="0" destOrd="0" presId="urn:microsoft.com/office/officeart/2018/2/layout/IconVerticalSolidList"/>
    <dgm:cxn modelId="{BE6A63B3-A6BB-4E30-92DF-D8F952B05120}" type="presOf" srcId="{AFA5E58F-F3C4-4C6A-A942-A62589B888C1}" destId="{18D6535D-D642-4B53-9FAC-D4A237737AB7}" srcOrd="0" destOrd="0" presId="urn:microsoft.com/office/officeart/2018/2/layout/IconVerticalSolidList"/>
    <dgm:cxn modelId="{F33518B9-254A-46DF-A06A-06CB91177C4A}" type="presParOf" srcId="{BBBDC72C-5A1B-4FA6-8E74-E43E46F3C421}" destId="{A73CA8EC-FC15-4AE1-AEAA-51A6D7495240}" srcOrd="0" destOrd="0" presId="urn:microsoft.com/office/officeart/2018/2/layout/IconVerticalSolidList"/>
    <dgm:cxn modelId="{9177B0CE-BC70-40ED-B95A-0EBFE7283627}" type="presParOf" srcId="{A73CA8EC-FC15-4AE1-AEAA-51A6D7495240}" destId="{733E302B-CF54-40BB-AD0B-D29F1EA3CCAD}" srcOrd="0" destOrd="0" presId="urn:microsoft.com/office/officeart/2018/2/layout/IconVerticalSolidList"/>
    <dgm:cxn modelId="{1455E132-0E31-47AB-884E-159B3BAB0FBA}" type="presParOf" srcId="{A73CA8EC-FC15-4AE1-AEAA-51A6D7495240}" destId="{41D62F6F-BB4A-4F82-A919-B2942EDFFD4D}" srcOrd="1" destOrd="0" presId="urn:microsoft.com/office/officeart/2018/2/layout/IconVerticalSolidList"/>
    <dgm:cxn modelId="{2356A728-9AAC-4870-A881-9A9D7D2B2581}" type="presParOf" srcId="{A73CA8EC-FC15-4AE1-AEAA-51A6D7495240}" destId="{DD06803F-611F-452D-AF9D-E1B6CEB41091}" srcOrd="2" destOrd="0" presId="urn:microsoft.com/office/officeart/2018/2/layout/IconVerticalSolidList"/>
    <dgm:cxn modelId="{B1C4C8BE-DB90-4022-B224-C8EF42D4E4DA}" type="presParOf" srcId="{A73CA8EC-FC15-4AE1-AEAA-51A6D7495240}" destId="{18D6535D-D642-4B53-9FAC-D4A237737AB7}" srcOrd="3" destOrd="0" presId="urn:microsoft.com/office/officeart/2018/2/layout/IconVerticalSolidList"/>
    <dgm:cxn modelId="{BDD9B4F6-751A-466D-B3D0-33B7EEEB24BC}" type="presParOf" srcId="{BBBDC72C-5A1B-4FA6-8E74-E43E46F3C421}" destId="{720AB78B-19F4-4471-BC37-0D8629EF3EB2}" srcOrd="1" destOrd="0" presId="urn:microsoft.com/office/officeart/2018/2/layout/IconVerticalSolidList"/>
    <dgm:cxn modelId="{80CA281A-D6F0-4A69-B4F4-A11DC334FC49}" type="presParOf" srcId="{BBBDC72C-5A1B-4FA6-8E74-E43E46F3C421}" destId="{F6D902DA-F4A2-4CD1-814F-2D41CCB74911}" srcOrd="2" destOrd="0" presId="urn:microsoft.com/office/officeart/2018/2/layout/IconVerticalSolidList"/>
    <dgm:cxn modelId="{7E3457B1-A415-48D2-920F-08836FA4C74B}" type="presParOf" srcId="{F6D902DA-F4A2-4CD1-814F-2D41CCB74911}" destId="{99E63079-AE80-4BDB-8DE6-BE4414135004}" srcOrd="0" destOrd="0" presId="urn:microsoft.com/office/officeart/2018/2/layout/IconVerticalSolidList"/>
    <dgm:cxn modelId="{47E0E3A7-3F1E-495F-9E5E-1BAF7AF170AD}" type="presParOf" srcId="{F6D902DA-F4A2-4CD1-814F-2D41CCB74911}" destId="{965DBA72-7FB8-41E0-BBDD-940970595071}" srcOrd="1" destOrd="0" presId="urn:microsoft.com/office/officeart/2018/2/layout/IconVerticalSolidList"/>
    <dgm:cxn modelId="{D9C297C7-B491-4B51-B31E-F8D4549143AB}" type="presParOf" srcId="{F6D902DA-F4A2-4CD1-814F-2D41CCB74911}" destId="{A0157F78-F6E2-437F-AA68-FD0A18225185}" srcOrd="2" destOrd="0" presId="urn:microsoft.com/office/officeart/2018/2/layout/IconVerticalSolidList"/>
    <dgm:cxn modelId="{7B53EEF8-C42D-4DF1-BDE8-12D183842D07}" type="presParOf" srcId="{F6D902DA-F4A2-4CD1-814F-2D41CCB74911}" destId="{CC77187E-D7F2-43CF-9D76-2959D49B37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4BB99-8898-4311-AFE4-40D793A859CD}">
      <dsp:nvSpPr>
        <dsp:cNvPr id="0" name=""/>
        <dsp:cNvSpPr/>
      </dsp:nvSpPr>
      <dsp:spPr>
        <a:xfrm>
          <a:off x="672822" y="-56094"/>
          <a:ext cx="3625957" cy="3625957"/>
        </a:xfrm>
        <a:prstGeom prst="circularArrow">
          <a:avLst>
            <a:gd name="adj1" fmla="val 4668"/>
            <a:gd name="adj2" fmla="val 272909"/>
            <a:gd name="adj3" fmla="val 13085506"/>
            <a:gd name="adj4" fmla="val 17860101"/>
            <a:gd name="adj5" fmla="val 484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47B6F3-728F-4FA5-8873-CC87459A3B89}">
      <dsp:nvSpPr>
        <dsp:cNvPr id="0" name=""/>
        <dsp:cNvSpPr/>
      </dsp:nvSpPr>
      <dsp:spPr>
        <a:xfrm>
          <a:off x="1358208" y="1587"/>
          <a:ext cx="2255185" cy="112759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Controle do histórico;</a:t>
          </a:r>
        </a:p>
      </dsp:txBody>
      <dsp:txXfrm>
        <a:off x="1413253" y="56632"/>
        <a:ext cx="2145095" cy="1017502"/>
      </dsp:txXfrm>
    </dsp:sp>
    <dsp:sp modelId="{826DBB94-F2E1-4EC7-98AB-47B7DAD2EF5D}">
      <dsp:nvSpPr>
        <dsp:cNvPr id="0" name=""/>
        <dsp:cNvSpPr/>
      </dsp:nvSpPr>
      <dsp:spPr>
        <a:xfrm>
          <a:off x="2660168" y="1303546"/>
          <a:ext cx="2255185" cy="1127592"/>
        </a:xfrm>
        <a:prstGeom prst="roundRect">
          <a:avLst/>
        </a:prstGeom>
        <a:solidFill>
          <a:schemeClr val="accent2">
            <a:hueOff val="483613"/>
            <a:satOff val="10925"/>
            <a:lumOff val="-39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Trabalho em equipe;</a:t>
          </a:r>
        </a:p>
      </dsp:txBody>
      <dsp:txXfrm>
        <a:off x="2715213" y="1358591"/>
        <a:ext cx="2145095" cy="1017502"/>
      </dsp:txXfrm>
    </dsp:sp>
    <dsp:sp modelId="{17361370-1777-49C3-BAB2-B933CB1053A6}">
      <dsp:nvSpPr>
        <dsp:cNvPr id="0" name=""/>
        <dsp:cNvSpPr/>
      </dsp:nvSpPr>
      <dsp:spPr>
        <a:xfrm>
          <a:off x="1358208" y="2605506"/>
          <a:ext cx="2255185" cy="1127592"/>
        </a:xfrm>
        <a:prstGeom prst="roundRect">
          <a:avLst/>
        </a:prstGeom>
        <a:solidFill>
          <a:schemeClr val="accent2">
            <a:hueOff val="967227"/>
            <a:satOff val="21849"/>
            <a:lumOff val="-78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Marcação e resgate de versões estáveis;</a:t>
          </a:r>
        </a:p>
      </dsp:txBody>
      <dsp:txXfrm>
        <a:off x="1413253" y="2660551"/>
        <a:ext cx="2145095" cy="1017502"/>
      </dsp:txXfrm>
    </dsp:sp>
    <dsp:sp modelId="{09645D8E-620B-40FB-9A4A-D6B93684AA0A}">
      <dsp:nvSpPr>
        <dsp:cNvPr id="0" name=""/>
        <dsp:cNvSpPr/>
      </dsp:nvSpPr>
      <dsp:spPr>
        <a:xfrm>
          <a:off x="56249" y="1303546"/>
          <a:ext cx="2255185" cy="1127592"/>
        </a:xfrm>
        <a:prstGeom prst="roundRect">
          <a:avLst/>
        </a:prstGeom>
        <a:solidFill>
          <a:schemeClr val="accent2">
            <a:hueOff val="1450840"/>
            <a:satOff val="32774"/>
            <a:lumOff val="-117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Ramificação do projeto;</a:t>
          </a:r>
        </a:p>
      </dsp:txBody>
      <dsp:txXfrm>
        <a:off x="111294" y="1358591"/>
        <a:ext cx="2145095" cy="10175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3E302B-CF54-40BB-AD0B-D29F1EA3CCAD}">
      <dsp:nvSpPr>
        <dsp:cNvPr id="0" name=""/>
        <dsp:cNvSpPr/>
      </dsp:nvSpPr>
      <dsp:spPr>
        <a:xfrm>
          <a:off x="0" y="498893"/>
          <a:ext cx="7213600" cy="9210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1D62F6F-BB4A-4F82-A919-B2942EDFFD4D}">
      <dsp:nvSpPr>
        <dsp:cNvPr id="0" name=""/>
        <dsp:cNvSpPr/>
      </dsp:nvSpPr>
      <dsp:spPr>
        <a:xfrm>
          <a:off x="278612" y="706125"/>
          <a:ext cx="506568" cy="5065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D6535D-D642-4B53-9FAC-D4A237737AB7}">
      <dsp:nvSpPr>
        <dsp:cNvPr id="0" name=""/>
        <dsp:cNvSpPr/>
      </dsp:nvSpPr>
      <dsp:spPr>
        <a:xfrm>
          <a:off x="1063793" y="498893"/>
          <a:ext cx="6149806" cy="921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76" tIns="97476" rIns="97476" bIns="9747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As classes são usadas para criar novas estruturas de dados definidas pelo usuário que contêm informações arbitrárias sobre algo.</a:t>
          </a:r>
          <a:endParaRPr lang="en-US" sz="1700" kern="1200"/>
        </a:p>
      </dsp:txBody>
      <dsp:txXfrm>
        <a:off x="1063793" y="498893"/>
        <a:ext cx="6149806" cy="921033"/>
      </dsp:txXfrm>
    </dsp:sp>
    <dsp:sp modelId="{99E63079-AE80-4BDB-8DE6-BE4414135004}">
      <dsp:nvSpPr>
        <dsp:cNvPr id="0" name=""/>
        <dsp:cNvSpPr/>
      </dsp:nvSpPr>
      <dsp:spPr>
        <a:xfrm>
          <a:off x="0" y="1650184"/>
          <a:ext cx="7213600" cy="9210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5DBA72-7FB8-41E0-BBDD-940970595071}">
      <dsp:nvSpPr>
        <dsp:cNvPr id="0" name=""/>
        <dsp:cNvSpPr/>
      </dsp:nvSpPr>
      <dsp:spPr>
        <a:xfrm>
          <a:off x="278612" y="1857417"/>
          <a:ext cx="506568" cy="5065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77187E-D7F2-43CF-9D76-2959D49B3780}">
      <dsp:nvSpPr>
        <dsp:cNvPr id="0" name=""/>
        <dsp:cNvSpPr/>
      </dsp:nvSpPr>
      <dsp:spPr>
        <a:xfrm>
          <a:off x="1063793" y="1650184"/>
          <a:ext cx="6149806" cy="921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76" tIns="97476" rIns="97476" bIns="9747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É importante notar que uma classe apenas fornece estrutura - é um modelo de como algo deve ser definido, mas na verdade não fornece nenhum conteúdo real em si.</a:t>
          </a:r>
          <a:endParaRPr lang="en-US" sz="1700" kern="1200"/>
        </a:p>
      </dsp:txBody>
      <dsp:txXfrm>
        <a:off x="1063793" y="1650184"/>
        <a:ext cx="6149806" cy="9210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e3bc61a8b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e3bc61a8b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593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e3bc61a8b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e3bc61a8b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436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e3bc61a8b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e3bc61a8b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584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e3bc61a8b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e3bc61a8b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8097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e3bc61a8b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e3bc61a8b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Utilizar diagrama de classes para exemplificar os trabalhos que ocorrem nos comandos do git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7692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e3bc61a8b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e3bc61a8b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174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e3bc61a8b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e3bc61a8b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865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e3bc61a8b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e3bc61a8b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314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e3bc61a8b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e3bc61a8b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35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e3bc61a8b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e3bc61a8b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81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3b54f6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3b54f6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e3bc61a8b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e3bc61a8b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4158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e3bc61a8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e3bc61a8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e3bc61a8b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e3bc61a8b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e3bc61a8b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e3bc61a8b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e3bc61a8b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e3bc61a8b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e3bc61a8b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e3bc61a8b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e3bc61a8b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e3bc61a8b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e3bc61a8b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e3bc61a8b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e3bc61a8b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e3bc61a8b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e3bc61a8b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e3bc61a8b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3bc61a8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3bc61a8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3bc61a8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3bc61a8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3bc61a8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3bc61a8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e3bc61a8b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e3bc61a8b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0487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e3bc61a8b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e3bc61a8b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15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e3bc61a8b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e3bc61a8b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995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e3bc61a8b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e3bc61a8b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2357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677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3597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70999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9902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0574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68800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96756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90490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07458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63;p1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435888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040347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5291020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421137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7276817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000495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852245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343343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53769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624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" name="Google Shape;68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" name="Google Shape;69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997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5" name="Google Shape;75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" name="Google Shape;9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" name="Google Shape;107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p23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8" r:id="rId9"/>
    <p:sldLayoutId id="2147483669" r:id="rId10"/>
    <p:sldLayoutId id="214748369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46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cs.wikipedia.org/wiki/Gitlab" TargetMode="Externa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_cadastrado_no_github@email.co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>
            <a:spLocks noGrp="1"/>
          </p:cNvSpPr>
          <p:nvPr>
            <p:ph type="ctrTitle"/>
          </p:nvPr>
        </p:nvSpPr>
        <p:spPr>
          <a:xfrm>
            <a:off x="1130300" y="1097280"/>
            <a:ext cx="5825202" cy="19408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Ubuntu"/>
                <a:ea typeface="Ubuntu"/>
                <a:cs typeface="Ubuntu"/>
                <a:sym typeface="Ubuntu"/>
              </a:rPr>
              <a:t>Linguagem de Programação Comercial</a:t>
            </a:r>
            <a:endParaRPr sz="3600" b="1" dirty="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Ubuntu"/>
                <a:ea typeface="Ubuntu"/>
                <a:cs typeface="Ubuntu"/>
                <a:sym typeface="Ubuntu"/>
              </a:rPr>
              <a:t>2019/1</a:t>
            </a:r>
            <a:endParaRPr sz="3600" b="1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8" name="Google Shape;118;p25"/>
          <p:cNvSpPr txBox="1">
            <a:spLocks noGrp="1"/>
          </p:cNvSpPr>
          <p:nvPr>
            <p:ph type="subTitle" idx="1"/>
          </p:nvPr>
        </p:nvSpPr>
        <p:spPr>
          <a:xfrm>
            <a:off x="311700" y="3497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Ubuntu"/>
                <a:ea typeface="Ubuntu"/>
                <a:cs typeface="Ubuntu"/>
                <a:sym typeface="Ubuntu"/>
              </a:rPr>
              <a:t>Fábio Castro</a:t>
            </a:r>
            <a:endParaRPr sz="1600" b="1" dirty="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Ubuntu"/>
                <a:ea typeface="Ubuntu"/>
                <a:cs typeface="Ubuntu"/>
                <a:sym typeface="Ubuntu"/>
              </a:rPr>
              <a:t>deliberado@gmail.com</a:t>
            </a:r>
            <a:endParaRPr sz="1600" b="1" dirty="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 txBox="1">
            <a:spLocks noGrp="1"/>
          </p:cNvSpPr>
          <p:nvPr>
            <p:ph type="title" idx="4294967295"/>
          </p:nvPr>
        </p:nvSpPr>
        <p:spPr>
          <a:xfrm>
            <a:off x="591633" y="2117188"/>
            <a:ext cx="8144403" cy="215790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Autofit/>
          </a:bodyPr>
          <a:lstStyle/>
          <a:p>
            <a:pPr marL="457200" lvl="0" indent="-381000" defTabSz="457200">
              <a:lnSpc>
                <a:spcPct val="150000"/>
              </a:lnSpc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Ubuntu" panose="020B0604020202020204" charset="0"/>
                <a:sym typeface="Ubuntu"/>
              </a:rPr>
              <a:t>Criado</a:t>
            </a:r>
            <a:r>
              <a:rPr lang="en-US" sz="2800" b="1" dirty="0">
                <a:latin typeface="Ubuntu" panose="020B0604020202020204" charset="0"/>
                <a:sym typeface="Ubuntu"/>
              </a:rPr>
              <a:t> </a:t>
            </a:r>
            <a:r>
              <a:rPr lang="en-US" sz="2800" b="1" dirty="0" err="1">
                <a:latin typeface="Ubuntu" panose="020B0604020202020204" charset="0"/>
                <a:sym typeface="Ubuntu"/>
              </a:rPr>
              <a:t>em</a:t>
            </a:r>
            <a:r>
              <a:rPr lang="en-US" sz="2800" b="1" dirty="0">
                <a:latin typeface="Ubuntu" panose="020B0604020202020204" charset="0"/>
                <a:sym typeface="Ubuntu"/>
              </a:rPr>
              <a:t> 2005 por Linus Torvalds;</a:t>
            </a:r>
          </a:p>
          <a:p>
            <a:pPr marL="457200" lvl="0" indent="-381000" defTabSz="457200">
              <a:lnSpc>
                <a:spcPct val="150000"/>
              </a:lnSpc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Ubuntu" panose="020B0604020202020204" charset="0"/>
                <a:sym typeface="Ubuntu"/>
              </a:rPr>
              <a:t>Utilizado</a:t>
            </a:r>
            <a:r>
              <a:rPr lang="en-US" sz="2800" b="1" dirty="0">
                <a:latin typeface="Ubuntu" panose="020B0604020202020204" charset="0"/>
                <a:sym typeface="Ubuntu"/>
              </a:rPr>
              <a:t> para o </a:t>
            </a:r>
            <a:r>
              <a:rPr lang="en-US" sz="2800" b="1" dirty="0" err="1">
                <a:latin typeface="Ubuntu" panose="020B0604020202020204" charset="0"/>
                <a:sym typeface="Ubuntu"/>
              </a:rPr>
              <a:t>projeto</a:t>
            </a:r>
            <a:r>
              <a:rPr lang="en-US" sz="2800" b="1" dirty="0">
                <a:latin typeface="Ubuntu" panose="020B0604020202020204" charset="0"/>
                <a:sym typeface="Ubuntu"/>
              </a:rPr>
              <a:t> de kernel </a:t>
            </a:r>
            <a:r>
              <a:rPr lang="en-US" sz="2800" b="1" dirty="0" err="1">
                <a:latin typeface="Ubuntu" panose="020B0604020202020204" charset="0"/>
                <a:sym typeface="Ubuntu"/>
              </a:rPr>
              <a:t>linux</a:t>
            </a:r>
            <a:r>
              <a:rPr lang="en-US" sz="2800" b="1" dirty="0">
                <a:latin typeface="Ubuntu" panose="020B0604020202020204" charset="0"/>
                <a:sym typeface="Ubuntu"/>
              </a:rPr>
              <a:t>;</a:t>
            </a:r>
          </a:p>
          <a:p>
            <a:pPr marL="457200" lvl="0" indent="-381000" defTabSz="457200">
              <a:lnSpc>
                <a:spcPct val="150000"/>
              </a:lnSpc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Ubuntu" panose="020B0604020202020204" charset="0"/>
                <a:sym typeface="Ubuntu"/>
              </a:rPr>
              <a:t>VCS </a:t>
            </a:r>
            <a:r>
              <a:rPr lang="en-US" sz="2800" b="1" dirty="0" err="1">
                <a:latin typeface="Ubuntu" panose="020B0604020202020204" charset="0"/>
                <a:sym typeface="Ubuntu"/>
              </a:rPr>
              <a:t>mais</a:t>
            </a:r>
            <a:r>
              <a:rPr lang="en-US" sz="2800" b="1" dirty="0">
                <a:latin typeface="Ubuntu" panose="020B0604020202020204" charset="0"/>
                <a:sym typeface="Ubuntu"/>
              </a:rPr>
              <a:t> </a:t>
            </a:r>
            <a:r>
              <a:rPr lang="en-US" sz="2800" b="1" dirty="0" err="1">
                <a:latin typeface="Ubuntu" panose="020B0604020202020204" charset="0"/>
                <a:sym typeface="Ubuntu"/>
              </a:rPr>
              <a:t>utilizado</a:t>
            </a:r>
            <a:r>
              <a:rPr lang="en-US" sz="2800" b="1" dirty="0">
                <a:latin typeface="Ubuntu" panose="020B0604020202020204" charset="0"/>
                <a:sym typeface="Ubuntu"/>
              </a:rPr>
              <a:t>;</a:t>
            </a:r>
          </a:p>
        </p:txBody>
      </p:sp>
      <p:pic>
        <p:nvPicPr>
          <p:cNvPr id="303" name="Google Shape;303;p42" descr="git-logo.jpg"/>
          <p:cNvPicPr preferRelativeResize="0"/>
          <p:nvPr/>
        </p:nvPicPr>
        <p:blipFill rotWithShape="1">
          <a:blip r:embed="rId3">
            <a:extLst/>
          </a:blip>
          <a:srcRect t="7995" r="2" b="4833"/>
          <a:stretch/>
        </p:blipFill>
        <p:spPr>
          <a:xfrm>
            <a:off x="1308295" y="186135"/>
            <a:ext cx="1920208" cy="18607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9883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E99AE-E8EE-4C6F-959E-D6878461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Vocabulário básico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5EAE5C-C7A9-4ABD-B19E-E75DBA37F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rgbClr val="92D050"/>
                </a:solidFill>
              </a:rPr>
              <a:t>Repositório</a:t>
            </a:r>
            <a:r>
              <a:rPr lang="pt-BR" b="1" dirty="0">
                <a:solidFill>
                  <a:schemeClr val="tx1"/>
                </a:solidFill>
              </a:rPr>
              <a:t>:</a:t>
            </a:r>
            <a:r>
              <a:rPr lang="pt-BR" dirty="0"/>
              <a:t> um lugar para armazenar coisas. Com o </a:t>
            </a:r>
            <a:r>
              <a:rPr lang="pt-BR" dirty="0" err="1"/>
              <a:t>git</a:t>
            </a:r>
            <a:r>
              <a:rPr lang="pt-BR" dirty="0"/>
              <a:t>, isso significa sua pasta de código;</a:t>
            </a:r>
          </a:p>
          <a:p>
            <a:r>
              <a:rPr lang="pt-BR" b="1" dirty="0" err="1">
                <a:solidFill>
                  <a:srgbClr val="92D050"/>
                </a:solidFill>
              </a:rPr>
              <a:t>head</a:t>
            </a:r>
            <a:r>
              <a:rPr lang="pt-BR" dirty="0"/>
              <a:t>: um “ponteiro” (apontamento) para o código mais recente em que você estava trabalhando;</a:t>
            </a:r>
          </a:p>
          <a:p>
            <a:r>
              <a:rPr lang="pt-BR" b="1" dirty="0" err="1">
                <a:solidFill>
                  <a:srgbClr val="92D050"/>
                </a:solidFill>
              </a:rPr>
              <a:t>add</a:t>
            </a:r>
            <a:r>
              <a:rPr lang="pt-BR" dirty="0"/>
              <a:t>: uma ação para pedir ao </a:t>
            </a:r>
            <a:r>
              <a:rPr lang="pt-BR" dirty="0" err="1"/>
              <a:t>git</a:t>
            </a:r>
            <a:r>
              <a:rPr lang="pt-BR" dirty="0"/>
              <a:t> para rastrear um arquivo;</a:t>
            </a:r>
          </a:p>
          <a:p>
            <a:r>
              <a:rPr lang="pt-BR" b="1" dirty="0" err="1">
                <a:solidFill>
                  <a:srgbClr val="92D050"/>
                </a:solidFill>
              </a:rPr>
              <a:t>commit</a:t>
            </a:r>
            <a:r>
              <a:rPr lang="pt-BR" dirty="0"/>
              <a:t>: Uma ação para salvar o estado atual - de modo que alguém possa revisitar esse estado se necessário;</a:t>
            </a:r>
          </a:p>
          <a:p>
            <a:r>
              <a:rPr lang="pt-BR" b="1" dirty="0" err="1">
                <a:solidFill>
                  <a:srgbClr val="92D050"/>
                </a:solidFill>
              </a:rPr>
              <a:t>remote</a:t>
            </a:r>
            <a:r>
              <a:rPr lang="pt-BR" dirty="0"/>
              <a:t>: um repositório que não é local. Pode estar em outra pasta ou na nuvem;</a:t>
            </a:r>
          </a:p>
        </p:txBody>
      </p:sp>
    </p:spTree>
    <p:extLst>
      <p:ext uri="{BB962C8B-B14F-4D97-AF65-F5344CB8AC3E}">
        <p14:creationId xmlns:p14="http://schemas.microsoft.com/office/powerpoint/2010/main" val="1804826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E99AE-E8EE-4C6F-959E-D6878461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Vocabulário básico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5EAE5C-C7A9-4ABD-B19E-E75DBA37F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err="1">
                <a:solidFill>
                  <a:srgbClr val="92D050"/>
                </a:solidFill>
              </a:rPr>
              <a:t>pull</a:t>
            </a:r>
            <a:r>
              <a:rPr lang="pt-BR" dirty="0"/>
              <a:t>: uma ação para obter o código atualizado do repositório remoto;</a:t>
            </a:r>
          </a:p>
          <a:p>
            <a:r>
              <a:rPr lang="pt-BR" b="1" dirty="0" err="1">
                <a:solidFill>
                  <a:srgbClr val="92D050"/>
                </a:solidFill>
              </a:rPr>
              <a:t>push</a:t>
            </a:r>
            <a:r>
              <a:rPr lang="pt-BR" dirty="0"/>
              <a:t>: uma ação para enviar código atualizado para o repositório remoto;</a:t>
            </a:r>
          </a:p>
          <a:p>
            <a:r>
              <a:rPr lang="pt-BR" b="1" dirty="0">
                <a:solidFill>
                  <a:srgbClr val="92D050"/>
                </a:solidFill>
              </a:rPr>
              <a:t>merge</a:t>
            </a:r>
            <a:r>
              <a:rPr lang="pt-BR" dirty="0"/>
              <a:t>: uma ação para combinar duas versões diferentes de código;</a:t>
            </a:r>
          </a:p>
          <a:p>
            <a:r>
              <a:rPr lang="pt-BR" b="1" dirty="0">
                <a:solidFill>
                  <a:srgbClr val="92D050"/>
                </a:solidFill>
              </a:rPr>
              <a:t>status</a:t>
            </a:r>
            <a:r>
              <a:rPr lang="pt-BR" dirty="0"/>
              <a:t>: exibe informações sobre o status atual do repositório;</a:t>
            </a:r>
          </a:p>
        </p:txBody>
      </p:sp>
    </p:spTree>
    <p:extLst>
      <p:ext uri="{BB962C8B-B14F-4D97-AF65-F5344CB8AC3E}">
        <p14:creationId xmlns:p14="http://schemas.microsoft.com/office/powerpoint/2010/main" val="1706867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590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92D050"/>
                </a:solidFill>
                <a:latin typeface="Ubuntu"/>
                <a:ea typeface="Ubuntu"/>
                <a:cs typeface="Ubuntu"/>
                <a:sym typeface="Ubuntu"/>
              </a:rPr>
              <a:t>git config --global user.name "Nome"</a:t>
            </a:r>
            <a:endParaRPr sz="2800" b="1" dirty="0">
              <a:solidFill>
                <a:srgbClr val="92D05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br>
              <a:rPr lang="en" sz="2800" b="1" dirty="0">
                <a:solidFill>
                  <a:srgbClr val="92D050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800" b="1" dirty="0">
                <a:solidFill>
                  <a:srgbClr val="92D050"/>
                </a:solidFill>
                <a:latin typeface="Ubuntu"/>
                <a:ea typeface="Ubuntu"/>
                <a:cs typeface="Ubuntu"/>
                <a:sym typeface="Ubuntu"/>
              </a:rPr>
              <a:t>git config --global user.email "seu_email"</a:t>
            </a:r>
            <a:endParaRPr sz="2800" b="1" dirty="0">
              <a:solidFill>
                <a:srgbClr val="92D050"/>
              </a:solidFill>
              <a:highlight>
                <a:srgbClr val="E0E6EB"/>
              </a:highlight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9" name="Google Shape;309;p43"/>
          <p:cNvSpPr txBox="1"/>
          <p:nvPr/>
        </p:nvSpPr>
        <p:spPr>
          <a:xfrm>
            <a:off x="1211625" y="522675"/>
            <a:ext cx="5927400" cy="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Antes de começar...</a:t>
            </a:r>
            <a:endParaRPr sz="4800" b="1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90294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>
            <a:spLocks noGrp="1"/>
          </p:cNvSpPr>
          <p:nvPr>
            <p:ph type="title"/>
          </p:nvPr>
        </p:nvSpPr>
        <p:spPr>
          <a:xfrm>
            <a:off x="303300" y="411574"/>
            <a:ext cx="8520600" cy="32530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2D050"/>
                </a:solidFill>
                <a:latin typeface="Ubuntu"/>
                <a:ea typeface="Ubuntu"/>
                <a:cs typeface="Ubuntu"/>
                <a:sym typeface="Ubuntu"/>
              </a:rPr>
              <a:t>criando um novo repositório </a:t>
            </a:r>
            <a:endParaRPr dirty="0">
              <a:solidFill>
                <a:srgbClr val="92D05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92D050"/>
                </a:solidFill>
                <a:latin typeface="Ubuntu"/>
                <a:ea typeface="Ubuntu"/>
                <a:cs typeface="Ubuntu"/>
                <a:sym typeface="Ubuntu"/>
              </a:rPr>
              <a:t>crie uma nova pasta, abra-a no terminal e execute o comando</a:t>
            </a:r>
            <a:r>
              <a:rPr lang="en" dirty="0">
                <a:solidFill>
                  <a:srgbClr val="92D05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dirty="0">
              <a:solidFill>
                <a:srgbClr val="92D05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92D05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92D05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92D050"/>
                </a:solidFill>
                <a:latin typeface="Ubuntu"/>
                <a:ea typeface="Ubuntu"/>
                <a:cs typeface="Ubuntu"/>
                <a:sym typeface="Ubuntu"/>
              </a:rPr>
              <a:t>para criar um novo repositório.</a:t>
            </a:r>
            <a:endParaRPr sz="2400" dirty="0">
              <a:solidFill>
                <a:srgbClr val="92D05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5" name="Google Shape;315;p44"/>
          <p:cNvSpPr txBox="1"/>
          <p:nvPr/>
        </p:nvSpPr>
        <p:spPr>
          <a:xfrm>
            <a:off x="2980989" y="1658728"/>
            <a:ext cx="2647500" cy="43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git init .</a:t>
            </a:r>
            <a:endParaRPr sz="1800" b="1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9627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buntu"/>
                <a:ea typeface="Ubuntu"/>
                <a:cs typeface="Ubuntu"/>
                <a:sym typeface="Ubuntu"/>
              </a:rPr>
              <a:t>Fluxo de trabalho</a:t>
            </a:r>
            <a:br>
              <a:rPr lang="en" dirty="0">
                <a:latin typeface="Ubuntu"/>
                <a:ea typeface="Ubuntu"/>
                <a:cs typeface="Ubuntu"/>
                <a:sym typeface="Ubuntu"/>
              </a:rPr>
            </a:br>
            <a:endParaRPr dirty="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Seus repositórios locais consistem em três "árvores" mantidas pelo git. </a:t>
            </a:r>
            <a:endParaRPr sz="1800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 primeira delas é sua</a:t>
            </a:r>
            <a:r>
              <a:rPr lang="en" sz="1800" dirty="0">
                <a:solidFill>
                  <a:schemeClr val="accent5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2000" i="1" dirty="0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Working Directory</a:t>
            </a:r>
            <a:r>
              <a:rPr lang="en" sz="1800" dirty="0">
                <a:solidFill>
                  <a:schemeClr val="accent5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1800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que contém os arquivos vigentes. </a:t>
            </a:r>
            <a:endParaRPr sz="1800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5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 segunda</a:t>
            </a:r>
            <a:r>
              <a:rPr lang="en" sz="1800" dirty="0">
                <a:solidFill>
                  <a:schemeClr val="accent5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2000" i="1" dirty="0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Index</a:t>
            </a:r>
            <a:r>
              <a:rPr lang="en" sz="1800" dirty="0">
                <a:solidFill>
                  <a:schemeClr val="accent5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1800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que funciona como uma área temporária. </a:t>
            </a:r>
            <a:endParaRPr sz="1800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Finalmente a </a:t>
            </a:r>
            <a:r>
              <a:rPr lang="en" sz="2000" i="1" dirty="0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HEAD</a:t>
            </a:r>
            <a:r>
              <a:rPr lang="en" sz="1800" dirty="0">
                <a:solidFill>
                  <a:schemeClr val="accent5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1800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que aponta para o último commit</a:t>
            </a:r>
            <a:r>
              <a:rPr lang="en" sz="2000" i="1" dirty="0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 (confirmação) </a:t>
            </a:r>
            <a:r>
              <a:rPr lang="en" sz="1800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que você fez.</a:t>
            </a:r>
            <a:endParaRPr sz="1800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925415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 txBox="1">
            <a:spLocks noGrp="1"/>
          </p:cNvSpPr>
          <p:nvPr>
            <p:ph type="title"/>
          </p:nvPr>
        </p:nvSpPr>
        <p:spPr>
          <a:xfrm>
            <a:off x="283100" y="450175"/>
            <a:ext cx="8662500" cy="4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38761D"/>
                </a:solidFill>
                <a:latin typeface="Ubuntu"/>
                <a:ea typeface="Ubuntu"/>
                <a:cs typeface="Ubuntu"/>
                <a:sym typeface="Ubuntu"/>
              </a:rPr>
              <a:t>adicionar &amp; confirmar</a:t>
            </a:r>
            <a:endParaRPr sz="3000">
              <a:solidFill>
                <a:srgbClr val="38761D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Você pode propor mudanças (adicioná-las ao Index) usando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Este é o primeiro passo no fluxo de trabalho básico do git. Para realmente confirmar estas mudanças (isto é, fazer um commit), use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Agora o arquivo é enviado para o HEAD, mas ainda não para o repositório remoto.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1600"/>
              </a:spcBef>
              <a:spcAft>
                <a:spcPts val="1000"/>
              </a:spcAft>
              <a:buNone/>
            </a:pPr>
            <a:endParaRPr sz="1800"/>
          </a:p>
        </p:txBody>
      </p:sp>
      <p:sp>
        <p:nvSpPr>
          <p:cNvPr id="326" name="Google Shape;326;p46"/>
          <p:cNvSpPr txBox="1"/>
          <p:nvPr/>
        </p:nvSpPr>
        <p:spPr>
          <a:xfrm>
            <a:off x="373225" y="1679500"/>
            <a:ext cx="4117200" cy="43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git add &lt;nome_do_arquivo&gt;</a:t>
            </a:r>
            <a:endParaRPr sz="1800"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46"/>
          <p:cNvSpPr txBox="1"/>
          <p:nvPr/>
        </p:nvSpPr>
        <p:spPr>
          <a:xfrm>
            <a:off x="373225" y="2963250"/>
            <a:ext cx="5317800" cy="43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git commit -m "comentários das alterações"</a:t>
            </a:r>
            <a:endParaRPr sz="1800"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11095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7"/>
          <p:cNvSpPr txBox="1">
            <a:spLocks noGrp="1"/>
          </p:cNvSpPr>
          <p:nvPr>
            <p:ph type="title"/>
          </p:nvPr>
        </p:nvSpPr>
        <p:spPr>
          <a:xfrm>
            <a:off x="261750" y="455575"/>
            <a:ext cx="86205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 prática...</a:t>
            </a:r>
            <a:endParaRPr/>
          </a:p>
        </p:txBody>
      </p:sp>
      <p:sp>
        <p:nvSpPr>
          <p:cNvPr id="333" name="Google Shape;333;p47"/>
          <p:cNvSpPr/>
          <p:nvPr/>
        </p:nvSpPr>
        <p:spPr>
          <a:xfrm>
            <a:off x="337450" y="2300850"/>
            <a:ext cx="1866000" cy="1766700"/>
          </a:xfrm>
          <a:prstGeom prst="wedgeRectCallout">
            <a:avLst>
              <a:gd name="adj1" fmla="val -19339"/>
              <a:gd name="adj2" fmla="val 505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47"/>
          <p:cNvSpPr/>
          <p:nvPr/>
        </p:nvSpPr>
        <p:spPr>
          <a:xfrm>
            <a:off x="3463700" y="2315613"/>
            <a:ext cx="2259300" cy="1755600"/>
          </a:xfrm>
          <a:prstGeom prst="wedgeRectCallout">
            <a:avLst>
              <a:gd name="adj1" fmla="val -20150"/>
              <a:gd name="adj2" fmla="val 5123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47"/>
          <p:cNvSpPr/>
          <p:nvPr/>
        </p:nvSpPr>
        <p:spPr>
          <a:xfrm>
            <a:off x="6881772" y="2277000"/>
            <a:ext cx="1983900" cy="1814400"/>
          </a:xfrm>
          <a:prstGeom prst="wedgeRectCallout">
            <a:avLst>
              <a:gd name="adj1" fmla="val -17463"/>
              <a:gd name="adj2" fmla="val 5051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47"/>
          <p:cNvSpPr txBox="1">
            <a:spLocks noGrp="1"/>
          </p:cNvSpPr>
          <p:nvPr>
            <p:ph type="title"/>
          </p:nvPr>
        </p:nvSpPr>
        <p:spPr>
          <a:xfrm>
            <a:off x="6939252" y="2336004"/>
            <a:ext cx="1872300" cy="16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HEAD</a:t>
            </a:r>
            <a:endParaRPr sz="21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b="0"/>
              <a:t>Confirmação</a:t>
            </a:r>
            <a:endParaRPr sz="1400" b="0">
              <a:solidFill>
                <a:schemeClr val="lt1"/>
              </a:solidFill>
            </a:endParaRPr>
          </a:p>
        </p:txBody>
      </p:sp>
      <p:sp>
        <p:nvSpPr>
          <p:cNvPr id="337" name="Google Shape;337;p47"/>
          <p:cNvSpPr txBox="1">
            <a:spLocks noGrp="1"/>
          </p:cNvSpPr>
          <p:nvPr>
            <p:ph type="title"/>
          </p:nvPr>
        </p:nvSpPr>
        <p:spPr>
          <a:xfrm>
            <a:off x="334000" y="2357156"/>
            <a:ext cx="17610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Diretório de trabalho</a:t>
            </a:r>
            <a:endParaRPr sz="21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b="0"/>
              <a:t>Arquivos vigentes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338" name="Google Shape;338;p47"/>
          <p:cNvSpPr txBox="1">
            <a:spLocks noGrp="1"/>
          </p:cNvSpPr>
          <p:nvPr>
            <p:ph type="title"/>
          </p:nvPr>
        </p:nvSpPr>
        <p:spPr>
          <a:xfrm>
            <a:off x="3529166" y="2372698"/>
            <a:ext cx="2132100" cy="15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Index</a:t>
            </a:r>
            <a:endParaRPr sz="21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b="0"/>
              <a:t>Area temporaria</a:t>
            </a:r>
            <a:endParaRPr sz="1400" b="0">
              <a:solidFill>
                <a:schemeClr val="lt1"/>
              </a:solidFill>
            </a:endParaRPr>
          </a:p>
        </p:txBody>
      </p:sp>
      <p:sp>
        <p:nvSpPr>
          <p:cNvPr id="339" name="Google Shape;339;p47"/>
          <p:cNvSpPr/>
          <p:nvPr/>
        </p:nvSpPr>
        <p:spPr>
          <a:xfrm>
            <a:off x="2041075" y="1531900"/>
            <a:ext cx="1983830" cy="625821"/>
          </a:xfrm>
          <a:custGeom>
            <a:avLst/>
            <a:gdLst/>
            <a:ahLst/>
            <a:cxnLst/>
            <a:rect l="l" t="t" r="r" b="b"/>
            <a:pathLst>
              <a:path w="62048" h="25965" extrusionOk="0">
                <a:moveTo>
                  <a:pt x="0" y="25032"/>
                </a:moveTo>
                <a:cubicBezTo>
                  <a:pt x="2877" y="21300"/>
                  <a:pt x="10730" y="6294"/>
                  <a:pt x="17261" y="2639"/>
                </a:cubicBezTo>
                <a:cubicBezTo>
                  <a:pt x="23792" y="-1015"/>
                  <a:pt x="31724" y="-783"/>
                  <a:pt x="39188" y="3105"/>
                </a:cubicBezTo>
                <a:cubicBezTo>
                  <a:pt x="46653" y="6993"/>
                  <a:pt x="58238" y="22155"/>
                  <a:pt x="62048" y="25965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0" name="Google Shape;340;p47"/>
          <p:cNvSpPr/>
          <p:nvPr/>
        </p:nvSpPr>
        <p:spPr>
          <a:xfrm>
            <a:off x="5564150" y="1582538"/>
            <a:ext cx="1983830" cy="625821"/>
          </a:xfrm>
          <a:custGeom>
            <a:avLst/>
            <a:gdLst/>
            <a:ahLst/>
            <a:cxnLst/>
            <a:rect l="l" t="t" r="r" b="b"/>
            <a:pathLst>
              <a:path w="62048" h="25965" extrusionOk="0">
                <a:moveTo>
                  <a:pt x="0" y="25032"/>
                </a:moveTo>
                <a:cubicBezTo>
                  <a:pt x="2877" y="21300"/>
                  <a:pt x="10730" y="6294"/>
                  <a:pt x="17261" y="2639"/>
                </a:cubicBezTo>
                <a:cubicBezTo>
                  <a:pt x="23792" y="-1015"/>
                  <a:pt x="31724" y="-783"/>
                  <a:pt x="39188" y="3105"/>
                </a:cubicBezTo>
                <a:cubicBezTo>
                  <a:pt x="46653" y="6993"/>
                  <a:pt x="58238" y="22155"/>
                  <a:pt x="62048" y="25965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1" name="Google Shape;341;p47"/>
          <p:cNvSpPr txBox="1"/>
          <p:nvPr/>
        </p:nvSpPr>
        <p:spPr>
          <a:xfrm>
            <a:off x="2297648" y="1941000"/>
            <a:ext cx="132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git add</a:t>
            </a:r>
            <a:endParaRPr sz="1800"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2" name="Google Shape;342;p47"/>
          <p:cNvSpPr txBox="1"/>
          <p:nvPr/>
        </p:nvSpPr>
        <p:spPr>
          <a:xfrm>
            <a:off x="5773063" y="1845300"/>
            <a:ext cx="15660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git commit</a:t>
            </a:r>
            <a:endParaRPr sz="1800"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21014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8"/>
          <p:cNvSpPr txBox="1">
            <a:spLocks noGrp="1"/>
          </p:cNvSpPr>
          <p:nvPr>
            <p:ph type="title" idx="4294967295"/>
          </p:nvPr>
        </p:nvSpPr>
        <p:spPr>
          <a:xfrm>
            <a:off x="0" y="712788"/>
            <a:ext cx="5527675" cy="766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Github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8" name="Google Shape;348;p48"/>
          <p:cNvSpPr txBox="1">
            <a:spLocks noGrp="1"/>
          </p:cNvSpPr>
          <p:nvPr>
            <p:ph type="title" idx="4294967295"/>
          </p:nvPr>
        </p:nvSpPr>
        <p:spPr>
          <a:xfrm>
            <a:off x="0" y="1479550"/>
            <a:ext cx="6843713" cy="3068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buntu"/>
              <a:buChar char="●"/>
            </a:pPr>
            <a:r>
              <a:rPr lang="en" sz="2400">
                <a:latin typeface="Ubuntu"/>
                <a:ea typeface="Ubuntu"/>
                <a:cs typeface="Ubuntu"/>
                <a:sym typeface="Ubuntu"/>
              </a:rPr>
              <a:t>Utiliza o controle de versionamento Git; 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buntu"/>
              <a:buChar char="●"/>
            </a:pPr>
            <a:r>
              <a:rPr lang="en" sz="2400">
                <a:latin typeface="Ubuntu"/>
                <a:ea typeface="Ubuntu"/>
                <a:cs typeface="Ubuntu"/>
                <a:sym typeface="Ubuntu"/>
              </a:rPr>
              <a:t>Serviço web de hospedagem de projetos;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buntu"/>
              <a:buChar char="●"/>
            </a:pPr>
            <a:r>
              <a:rPr lang="en" sz="2400">
                <a:latin typeface="Ubuntu"/>
                <a:ea typeface="Ubuntu"/>
                <a:cs typeface="Ubuntu"/>
                <a:sym typeface="Ubuntu"/>
              </a:rPr>
              <a:t>Rede Social para desenvolvedores;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49" name="Google Shape;349;p48" descr="githu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3775" y="152400"/>
            <a:ext cx="2167825" cy="22355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0873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49" descr="Github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175" y="1174650"/>
            <a:ext cx="5519650" cy="2605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610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25D82-4DBB-49C0-A525-CD946E8C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6000" dirty="0"/>
              <a:t>bit.ly/2S7pO0Y</a:t>
            </a:r>
          </a:p>
        </p:txBody>
      </p:sp>
    </p:spTree>
    <p:extLst>
      <p:ext uri="{BB962C8B-B14F-4D97-AF65-F5344CB8AC3E}">
        <p14:creationId xmlns:p14="http://schemas.microsoft.com/office/powerpoint/2010/main" val="84516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0"/>
          <p:cNvSpPr txBox="1">
            <a:spLocks noGrp="1"/>
          </p:cNvSpPr>
          <p:nvPr>
            <p:ph type="title" idx="4294967295"/>
          </p:nvPr>
        </p:nvSpPr>
        <p:spPr>
          <a:xfrm>
            <a:off x="0" y="712788"/>
            <a:ext cx="5527675" cy="766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rgbClr val="92D050"/>
                </a:solidFill>
                <a:latin typeface="Ubuntu"/>
                <a:ea typeface="Ubuntu"/>
                <a:cs typeface="Ubuntu"/>
                <a:sym typeface="Ubuntu"/>
              </a:rPr>
              <a:t>Quem usa git e github ?</a:t>
            </a:r>
            <a:endParaRPr sz="2400" dirty="0">
              <a:solidFill>
                <a:srgbClr val="92D05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60" name="Google Shape;360;p50" descr="phot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950" y="2451963"/>
            <a:ext cx="1878876" cy="1878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50" descr="nasaLogo-570x45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9395" y="1628025"/>
            <a:ext cx="2184325" cy="172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50" descr="facebook_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6979" y="1663254"/>
            <a:ext cx="1403774" cy="140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50" descr="YouTube-social-icon2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9550" y="261350"/>
            <a:ext cx="1931850" cy="128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0" descr="aYbdIM1abwyVSUZLDKoE0CDZGRhlkpsaPOg9tNnBktUQYsXflwknnOn2Ge1Yr7rImGk=w3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89050" y="3500352"/>
            <a:ext cx="1287900" cy="128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50" descr="twitter1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74828" y="3159750"/>
            <a:ext cx="1453425" cy="1453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0244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1"/>
          <p:cNvSpPr txBox="1">
            <a:spLocks noGrp="1"/>
          </p:cNvSpPr>
          <p:nvPr>
            <p:ph type="title" idx="4294967295"/>
          </p:nvPr>
        </p:nvSpPr>
        <p:spPr>
          <a:xfrm>
            <a:off x="0" y="712788"/>
            <a:ext cx="5527675" cy="766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Concorrentes..</a:t>
            </a:r>
            <a:endParaRPr sz="36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71" name="Google Shape;371;p51" descr="bitbucket_rgb_blu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143" y="2053233"/>
            <a:ext cx="3811607" cy="835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92C4871-AF5C-40E0-B258-E56C4DB882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23256" y="3469794"/>
            <a:ext cx="3127829" cy="1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90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2"/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Criando um perfil no Github</a:t>
            </a:r>
            <a:endParaRPr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http://github.com</a:t>
            </a:r>
            <a:endParaRPr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960308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3"/>
          <p:cNvSpPr txBox="1">
            <a:spLocks noGrp="1"/>
          </p:cNvSpPr>
          <p:nvPr>
            <p:ph type="title"/>
          </p:nvPr>
        </p:nvSpPr>
        <p:spPr>
          <a:xfrm>
            <a:off x="546425" y="575950"/>
            <a:ext cx="8175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Associando uma chave...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84" name="Google Shape;384;p53"/>
          <p:cNvSpPr txBox="1">
            <a:spLocks noGrp="1"/>
          </p:cNvSpPr>
          <p:nvPr>
            <p:ph type="body" idx="1"/>
          </p:nvPr>
        </p:nvSpPr>
        <p:spPr>
          <a:xfrm>
            <a:off x="498896" y="1595775"/>
            <a:ext cx="82329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Ubuntu"/>
              <a:buChar char="●"/>
            </a:pPr>
            <a:r>
              <a:rPr lang="en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ssh-keygen -t rsa -C "</a:t>
            </a:r>
            <a:r>
              <a:rPr lang="en" b="1" u="sng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email_cadastrado_no_github@email.com</a:t>
            </a:r>
            <a:r>
              <a:rPr lang="en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"</a:t>
            </a:r>
            <a:endParaRPr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Ubuntu"/>
              <a:buChar char="●"/>
            </a:pPr>
            <a:r>
              <a:rPr lang="en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(informe uma senha)</a:t>
            </a:r>
            <a:endParaRPr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Ubuntu"/>
              <a:buChar char="●"/>
            </a:pPr>
            <a:r>
              <a:rPr lang="en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notepad ~/.ssh/id_rsa.pub</a:t>
            </a:r>
            <a:endParaRPr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Ubuntu"/>
              <a:buChar char="●"/>
            </a:pPr>
            <a:r>
              <a:rPr lang="en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Teste a conexão (ssh -T git@github.com)</a:t>
            </a:r>
            <a:endParaRPr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348000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84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Programação Orientada a Objetos</a:t>
            </a:r>
            <a:endParaRPr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229B2-0F2D-44E1-AB0A-1CB3B8D1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“é um paradigma de programação que fornece um meio de estruturar programas para que propriedades e comportamentos sejam agrupados em objetos individuais.”</a:t>
            </a:r>
          </a:p>
        </p:txBody>
      </p:sp>
    </p:spTree>
    <p:extLst>
      <p:ext uri="{BB962C8B-B14F-4D97-AF65-F5344CB8AC3E}">
        <p14:creationId xmlns:p14="http://schemas.microsoft.com/office/powerpoint/2010/main" val="3649280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9E653-59FE-4A5D-8981-0A462BA2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</a:rPr>
              <a:t>Por exemplo, um objeto pode representar uma pessoa com uma propriedade de nome, idade, endereço, etc., com comportamentos como caminhar, falar, respirar e correr.</a:t>
            </a:r>
          </a:p>
        </p:txBody>
      </p:sp>
    </p:spTree>
    <p:extLst>
      <p:ext uri="{BB962C8B-B14F-4D97-AF65-F5344CB8AC3E}">
        <p14:creationId xmlns:p14="http://schemas.microsoft.com/office/powerpoint/2010/main" val="1888646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2D050"/>
                </a:solidFill>
                <a:latin typeface="Ubuntu"/>
                <a:ea typeface="Ubuntu"/>
                <a:cs typeface="Ubuntu"/>
                <a:sym typeface="Ubuntu"/>
              </a:rPr>
              <a:t>Primeiramente...</a:t>
            </a:r>
            <a:endParaRPr dirty="0">
              <a:solidFill>
                <a:srgbClr val="92D05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210" name="Google Shape;210;p31"/>
          <p:cNvGraphicFramePr/>
          <p:nvPr/>
        </p:nvGraphicFramePr>
        <p:xfrm>
          <a:off x="311700" y="1488450"/>
          <a:ext cx="8583400" cy="1535116"/>
        </p:xfrm>
        <a:graphic>
          <a:graphicData uri="http://schemas.openxmlformats.org/drawingml/2006/table">
            <a:tbl>
              <a:tblPr>
                <a:noFill/>
                <a:tableStyleId>{575F4794-480B-43B1-8C3B-AA8BFC955A0F}</a:tableStyleId>
              </a:tblPr>
              <a:tblGrid>
                <a:gridCol w="193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Abstração</a:t>
                      </a:r>
                      <a:endParaRPr>
                        <a:solidFill>
                          <a:srgbClr val="FFFFFF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Encapsulamento</a:t>
                      </a:r>
                      <a:endParaRPr>
                        <a:solidFill>
                          <a:srgbClr val="FFFFFF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Herança</a:t>
                      </a:r>
                      <a:endParaRPr>
                        <a:solidFill>
                          <a:srgbClr val="FFFFFF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Polimorfismo</a:t>
                      </a:r>
                      <a:endParaRPr>
                        <a:solidFill>
                          <a:srgbClr val="FFFFFF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Capacidade de representação de entidades do mundo real;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Proteção de dados e operações internas;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Permite estender caracteristicas;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Alterar a forma de acordo com a necessidade;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C4901E0-D0BC-4469-A63F-DA5DB3A93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</p:spPr>
        <p:txBody>
          <a:bodyPr>
            <a:normAutofit/>
          </a:bodyPr>
          <a:lstStyle/>
          <a:p>
            <a:r>
              <a:rPr lang="pt-BR" dirty="0"/>
              <a:t>Classes em </a:t>
            </a:r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Espaço Reservado para Conteúdo 4">
            <a:extLst>
              <a:ext uri="{FF2B5EF4-FFF2-40B4-BE49-F238E27FC236}">
                <a16:creationId xmlns:a16="http://schemas.microsoft.com/office/drawing/2014/main" id="{484C29E4-3B31-4949-BD12-1B599A6B5F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287288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7458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31BBB-AA99-4AE3-9F4D-274814419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 Python (instâncias)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7424E1-14E1-446D-A45B-5793BFE9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Enquanto a classe é a estrutura, uma instância é uma cópia da classe com valores reais, literalmente, um objeto pertencente a uma classe específica.</a:t>
            </a:r>
          </a:p>
        </p:txBody>
      </p:sp>
    </p:spTree>
    <p:extLst>
      <p:ext uri="{BB962C8B-B14F-4D97-AF65-F5344CB8AC3E}">
        <p14:creationId xmlns:p14="http://schemas.microsoft.com/office/powerpoint/2010/main" val="111171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buntu"/>
                <a:ea typeface="Ubuntu"/>
                <a:cs typeface="Ubuntu"/>
                <a:sym typeface="Ubuntu"/>
              </a:rPr>
              <a:t>Web Developer 2019 - “Roadmap”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575325" y="1305625"/>
            <a:ext cx="2086500" cy="225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POO</a:t>
            </a:r>
            <a:endParaRPr sz="10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5" name="Google Shape;125;p26"/>
          <p:cNvSpPr txBox="1"/>
          <p:nvPr/>
        </p:nvSpPr>
        <p:spPr>
          <a:xfrm>
            <a:off x="575325" y="1575568"/>
            <a:ext cx="2086500" cy="225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Git - controle de versão</a:t>
            </a:r>
            <a:endParaRPr sz="10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6" name="Google Shape;126;p26"/>
          <p:cNvSpPr txBox="1"/>
          <p:nvPr/>
        </p:nvSpPr>
        <p:spPr>
          <a:xfrm>
            <a:off x="575325" y="1845511"/>
            <a:ext cx="2086500" cy="225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Utilização do “Terminal”</a:t>
            </a:r>
            <a:endParaRPr sz="10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7" name="Google Shape;127;p26"/>
          <p:cNvSpPr txBox="1"/>
          <p:nvPr/>
        </p:nvSpPr>
        <p:spPr>
          <a:xfrm>
            <a:off x="575325" y="2094353"/>
            <a:ext cx="2086500" cy="225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SSH</a:t>
            </a:r>
            <a:endParaRPr sz="10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8" name="Google Shape;128;p26"/>
          <p:cNvSpPr txBox="1"/>
          <p:nvPr/>
        </p:nvSpPr>
        <p:spPr>
          <a:xfrm>
            <a:off x="575325" y="2350228"/>
            <a:ext cx="2086500" cy="225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HTTP / HTTPS e APIs</a:t>
            </a:r>
            <a:endParaRPr sz="1000" b="1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9" name="Google Shape;129;p26"/>
          <p:cNvSpPr txBox="1"/>
          <p:nvPr/>
        </p:nvSpPr>
        <p:spPr>
          <a:xfrm>
            <a:off x="575325" y="2599069"/>
            <a:ext cx="2086500" cy="225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Estrutura de dados</a:t>
            </a:r>
            <a:endParaRPr sz="1000" b="1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0" name="Google Shape;130;p26"/>
          <p:cNvSpPr txBox="1"/>
          <p:nvPr/>
        </p:nvSpPr>
        <p:spPr>
          <a:xfrm>
            <a:off x="575325" y="2854944"/>
            <a:ext cx="2086500" cy="225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Engenharia de SW</a:t>
            </a:r>
            <a:endParaRPr sz="10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2" name="Google Shape;132;p26"/>
          <p:cNvSpPr txBox="1"/>
          <p:nvPr/>
        </p:nvSpPr>
        <p:spPr>
          <a:xfrm>
            <a:off x="575325" y="3113475"/>
            <a:ext cx="2086500" cy="225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Design Patterns</a:t>
            </a:r>
            <a:endParaRPr sz="10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3" name="Google Shape;133;p26"/>
          <p:cNvSpPr txBox="1"/>
          <p:nvPr/>
        </p:nvSpPr>
        <p:spPr>
          <a:xfrm>
            <a:off x="575325" y="3376443"/>
            <a:ext cx="2086500" cy="225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GitHub / </a:t>
            </a:r>
            <a:r>
              <a:rPr lang="pt-BR" sz="1000" b="1" dirty="0" err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Gitlab</a:t>
            </a:r>
            <a:r>
              <a:rPr lang="pt-BR" sz="1000" b="1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 / </a:t>
            </a:r>
            <a:r>
              <a:rPr lang="pt-BR" sz="1000" b="1" dirty="0" err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bitbucket</a:t>
            </a:r>
            <a:endParaRPr sz="1000" b="1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34" name="Google Shape;134;p26"/>
          <p:cNvGrpSpPr/>
          <p:nvPr/>
        </p:nvGrpSpPr>
        <p:grpSpPr>
          <a:xfrm>
            <a:off x="3396100" y="1300188"/>
            <a:ext cx="4687096" cy="2935633"/>
            <a:chOff x="3667475" y="526275"/>
            <a:chExt cx="4687096" cy="2935633"/>
          </a:xfrm>
        </p:grpSpPr>
        <p:sp>
          <p:nvSpPr>
            <p:cNvPr id="135" name="Google Shape;135;p26"/>
            <p:cNvSpPr txBox="1"/>
            <p:nvPr/>
          </p:nvSpPr>
          <p:spPr>
            <a:xfrm>
              <a:off x="3737643" y="526275"/>
              <a:ext cx="2453400" cy="30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Comfortaa"/>
                  <a:ea typeface="Comfortaa"/>
                  <a:cs typeface="Comfortaa"/>
                  <a:sym typeface="Comfortaa"/>
                </a:rPr>
                <a:t>Web Developer 2019</a:t>
              </a:r>
              <a:endParaRPr b="1" dirty="0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cxnSp>
          <p:nvCxnSpPr>
            <p:cNvPr id="136" name="Google Shape;136;p26"/>
            <p:cNvCxnSpPr>
              <a:stCxn id="135" idx="2"/>
              <a:endCxn id="137" idx="0"/>
            </p:cNvCxnSpPr>
            <p:nvPr/>
          </p:nvCxnSpPr>
          <p:spPr>
            <a:xfrm>
              <a:off x="4964343" y="834975"/>
              <a:ext cx="2100" cy="7683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7" name="Google Shape;137;p26"/>
            <p:cNvSpPr txBox="1"/>
            <p:nvPr/>
          </p:nvSpPr>
          <p:spPr>
            <a:xfrm>
              <a:off x="3739669" y="1603295"/>
              <a:ext cx="2453400" cy="30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mfortaa"/>
                  <a:ea typeface="Comfortaa"/>
                  <a:cs typeface="Comfortaa"/>
                  <a:sym typeface="Comfortaa"/>
                </a:rPr>
                <a:t>escolha seu caminho</a:t>
              </a:r>
              <a:endParaRPr sz="1200" b="1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138" name="Google Shape;138;p26"/>
            <p:cNvSpPr txBox="1"/>
            <p:nvPr/>
          </p:nvSpPr>
          <p:spPr>
            <a:xfrm>
              <a:off x="3667475" y="2680314"/>
              <a:ext cx="1347300" cy="3087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front-end</a:t>
              </a:r>
              <a:endParaRPr sz="12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139" name="Google Shape;139;p26"/>
            <p:cNvSpPr txBox="1"/>
            <p:nvPr/>
          </p:nvSpPr>
          <p:spPr>
            <a:xfrm>
              <a:off x="5065311" y="2680314"/>
              <a:ext cx="1347300" cy="3087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back-end</a:t>
              </a:r>
              <a:endParaRPr sz="12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cxnSp>
          <p:nvCxnSpPr>
            <p:cNvPr id="140" name="Google Shape;140;p26"/>
            <p:cNvCxnSpPr>
              <a:stCxn id="137" idx="2"/>
              <a:endCxn id="138" idx="0"/>
            </p:cNvCxnSpPr>
            <p:nvPr/>
          </p:nvCxnSpPr>
          <p:spPr>
            <a:xfrm flipH="1">
              <a:off x="4341169" y="1911995"/>
              <a:ext cx="625200" cy="7683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1" name="Google Shape;141;p26"/>
            <p:cNvCxnSpPr>
              <a:stCxn id="137" idx="2"/>
              <a:endCxn id="139" idx="0"/>
            </p:cNvCxnSpPr>
            <p:nvPr/>
          </p:nvCxnSpPr>
          <p:spPr>
            <a:xfrm>
              <a:off x="4966369" y="1911995"/>
              <a:ext cx="772500" cy="7683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2" name="Google Shape;142;p26"/>
            <p:cNvSpPr txBox="1"/>
            <p:nvPr/>
          </p:nvSpPr>
          <p:spPr>
            <a:xfrm>
              <a:off x="7416171" y="2680314"/>
              <a:ext cx="938400" cy="308700"/>
            </a:xfrm>
            <a:prstGeom prst="rect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mfortaa"/>
                  <a:ea typeface="Comfortaa"/>
                  <a:cs typeface="Comfortaa"/>
                  <a:sym typeface="Comfortaa"/>
                </a:rPr>
                <a:t>DevOps</a:t>
              </a:r>
              <a:endParaRPr sz="1200" b="1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cxnSp>
          <p:nvCxnSpPr>
            <p:cNvPr id="143" name="Google Shape;143;p26"/>
            <p:cNvCxnSpPr>
              <a:endCxn id="142" idx="0"/>
            </p:cNvCxnSpPr>
            <p:nvPr/>
          </p:nvCxnSpPr>
          <p:spPr>
            <a:xfrm rot="10800000" flipH="1">
              <a:off x="6415971" y="2680314"/>
              <a:ext cx="1469400" cy="148800"/>
            </a:xfrm>
            <a:prstGeom prst="curvedConnector4">
              <a:avLst>
                <a:gd name="adj1" fmla="val 34034"/>
                <a:gd name="adj2" fmla="val 260030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4" name="Google Shape;144;p26"/>
            <p:cNvCxnSpPr/>
            <p:nvPr/>
          </p:nvCxnSpPr>
          <p:spPr>
            <a:xfrm>
              <a:off x="4348966" y="3002908"/>
              <a:ext cx="7500" cy="4590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26"/>
            <p:cNvCxnSpPr>
              <a:stCxn id="139" idx="2"/>
            </p:cNvCxnSpPr>
            <p:nvPr/>
          </p:nvCxnSpPr>
          <p:spPr>
            <a:xfrm>
              <a:off x="5738961" y="2989014"/>
              <a:ext cx="3300" cy="449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26"/>
            <p:cNvCxnSpPr>
              <a:stCxn id="142" idx="2"/>
            </p:cNvCxnSpPr>
            <p:nvPr/>
          </p:nvCxnSpPr>
          <p:spPr>
            <a:xfrm>
              <a:off x="7885371" y="2989014"/>
              <a:ext cx="3900" cy="472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title" idx="4294967295"/>
          </p:nvPr>
        </p:nvSpPr>
        <p:spPr>
          <a:xfrm>
            <a:off x="0" y="444500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Abstração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16" name="Google Shape;216;p32" descr="lpc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3450"/>
            <a:ext cx="6210300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 txBox="1"/>
          <p:nvPr/>
        </p:nvSpPr>
        <p:spPr>
          <a:xfrm>
            <a:off x="6974650" y="396525"/>
            <a:ext cx="1772700" cy="1154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__init__ é o construtor, ou melhor, o inicializador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18" name="Google Shape;218;p32"/>
          <p:cNvCxnSpPr>
            <a:stCxn id="217" idx="1"/>
          </p:cNvCxnSpPr>
          <p:nvPr/>
        </p:nvCxnSpPr>
        <p:spPr>
          <a:xfrm flipH="1">
            <a:off x="1807750" y="973875"/>
            <a:ext cx="5166900" cy="682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9" name="Google Shape;219;p32"/>
          <p:cNvSpPr txBox="1"/>
          <p:nvPr/>
        </p:nvSpPr>
        <p:spPr>
          <a:xfrm>
            <a:off x="6927975" y="2111050"/>
            <a:ext cx="1904400" cy="1038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self é o 1º parâmetro formal em todos os métodos de instância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20" name="Google Shape;220;p32"/>
          <p:cNvCxnSpPr>
            <a:stCxn id="219" idx="1"/>
          </p:cNvCxnSpPr>
          <p:nvPr/>
        </p:nvCxnSpPr>
        <p:spPr>
          <a:xfrm rot="10800000">
            <a:off x="2181075" y="2379250"/>
            <a:ext cx="4746900" cy="250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>
            <a:spLocks noGrp="1"/>
          </p:cNvSpPr>
          <p:nvPr>
            <p:ph type="title" idx="4294967295"/>
          </p:nvPr>
        </p:nvSpPr>
        <p:spPr>
          <a:xfrm>
            <a:off x="182880" y="328862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Encapsulamento</a:t>
            </a:r>
            <a:endParaRPr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27" name="Google Shape;227;p33" descr="lpc-0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3500"/>
            <a:ext cx="6276975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3"/>
          <p:cNvSpPr txBox="1"/>
          <p:nvPr/>
        </p:nvSpPr>
        <p:spPr>
          <a:xfrm>
            <a:off x="7231225" y="746450"/>
            <a:ext cx="1679400" cy="1458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atributos de dados na classe funcionam como valores default para os atributos das instâncias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29" name="Google Shape;229;p33"/>
          <p:cNvCxnSpPr>
            <a:stCxn id="228" idx="1"/>
          </p:cNvCxnSpPr>
          <p:nvPr/>
        </p:nvCxnSpPr>
        <p:spPr>
          <a:xfrm flipH="1">
            <a:off x="2425825" y="1475450"/>
            <a:ext cx="4805400" cy="215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0" name="Google Shape;230;p33"/>
          <p:cNvCxnSpPr>
            <a:stCxn id="231" idx="1"/>
          </p:cNvCxnSpPr>
          <p:nvPr/>
        </p:nvCxnSpPr>
        <p:spPr>
          <a:xfrm flipH="1">
            <a:off x="2601025" y="2978075"/>
            <a:ext cx="4630200" cy="116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1" name="Google Shape;231;p33"/>
          <p:cNvSpPr txBox="1"/>
          <p:nvPr/>
        </p:nvSpPr>
        <p:spPr>
          <a:xfrm>
            <a:off x="7231225" y="2429825"/>
            <a:ext cx="1679400" cy="109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atributos da instância só podem ser acessados via self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>
            <a:spLocks noGrp="1"/>
          </p:cNvSpPr>
          <p:nvPr>
            <p:ph type="title" idx="4294967295"/>
          </p:nvPr>
        </p:nvSpPr>
        <p:spPr>
          <a:xfrm>
            <a:off x="374875" y="120806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buntu"/>
                <a:ea typeface="Ubuntu"/>
                <a:cs typeface="Ubuntu"/>
                <a:sym typeface="Ubuntu"/>
              </a:rPr>
              <a:t>Herança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38" name="Google Shape;238;p34" descr="lpc-0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75" y="1017725"/>
            <a:ext cx="624819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4"/>
          <p:cNvSpPr/>
          <p:nvPr/>
        </p:nvSpPr>
        <p:spPr>
          <a:xfrm>
            <a:off x="559825" y="3090775"/>
            <a:ext cx="2787600" cy="454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4"/>
          <p:cNvSpPr txBox="1"/>
          <p:nvPr/>
        </p:nvSpPr>
        <p:spPr>
          <a:xfrm>
            <a:off x="6904650" y="326575"/>
            <a:ext cx="200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UML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Diagrama de Classe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1" name="Google Shape;241;p34"/>
          <p:cNvSpPr txBox="1"/>
          <p:nvPr/>
        </p:nvSpPr>
        <p:spPr>
          <a:xfrm>
            <a:off x="7044600" y="1178000"/>
            <a:ext cx="1866000" cy="349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Pessoa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2" name="Google Shape;242;p34"/>
          <p:cNvSpPr txBox="1"/>
          <p:nvPr/>
        </p:nvSpPr>
        <p:spPr>
          <a:xfrm>
            <a:off x="7074150" y="2298450"/>
            <a:ext cx="1866000" cy="349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PessoaFisica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43" name="Google Shape;243;p34"/>
          <p:cNvCxnSpPr>
            <a:stCxn id="242" idx="0"/>
            <a:endCxn id="241" idx="2"/>
          </p:cNvCxnSpPr>
          <p:nvPr/>
        </p:nvCxnSpPr>
        <p:spPr>
          <a:xfrm rot="10800000">
            <a:off x="7977450" y="1527750"/>
            <a:ext cx="29700" cy="770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>
            <a:spLocks noGrp="1"/>
          </p:cNvSpPr>
          <p:nvPr>
            <p:ph type="title" idx="4294967295"/>
          </p:nvPr>
        </p:nvSpPr>
        <p:spPr>
          <a:xfrm>
            <a:off x="393895" y="217256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buntu"/>
                <a:ea typeface="Ubuntu"/>
                <a:cs typeface="Ubuntu"/>
                <a:sym typeface="Ubuntu"/>
              </a:rPr>
              <a:t>Polimorfismo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50" name="Google Shape;250;p35" descr="lpc-0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538" y="1017725"/>
            <a:ext cx="5368917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5"/>
          <p:cNvSpPr/>
          <p:nvPr/>
        </p:nvSpPr>
        <p:spPr>
          <a:xfrm>
            <a:off x="2251000" y="3137425"/>
            <a:ext cx="3347400" cy="454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5"/>
          <p:cNvSpPr/>
          <p:nvPr/>
        </p:nvSpPr>
        <p:spPr>
          <a:xfrm>
            <a:off x="2076825" y="1563650"/>
            <a:ext cx="3347400" cy="454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5"/>
          <p:cNvSpPr/>
          <p:nvPr/>
        </p:nvSpPr>
        <p:spPr>
          <a:xfrm>
            <a:off x="2251000" y="4130350"/>
            <a:ext cx="3347400" cy="454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6" descr="lpc-0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038" y="1294625"/>
            <a:ext cx="6153924" cy="27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6"/>
          <p:cNvSpPr txBox="1">
            <a:spLocks noGrp="1"/>
          </p:cNvSpPr>
          <p:nvPr>
            <p:ph type="title" idx="4294967295"/>
          </p:nvPr>
        </p:nvSpPr>
        <p:spPr>
          <a:xfrm>
            <a:off x="372794" y="186575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buntu"/>
                <a:ea typeface="Ubuntu"/>
                <a:cs typeface="Ubuntu"/>
                <a:sym typeface="Ubuntu"/>
              </a:rPr>
              <a:t>e a Composição?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>
            <a:spLocks noGrp="1"/>
          </p:cNvSpPr>
          <p:nvPr>
            <p:ph type="title" idx="4294967295"/>
          </p:nvPr>
        </p:nvSpPr>
        <p:spPr>
          <a:xfrm>
            <a:off x="220412" y="268274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buntu"/>
                <a:ea typeface="Ubuntu"/>
                <a:cs typeface="Ubuntu"/>
                <a:sym typeface="Ubuntu"/>
              </a:rPr>
              <a:t>Composição[...]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67" name="Google Shape;267;p37" descr="lpc-0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0" y="1239325"/>
            <a:ext cx="6105025" cy="3135763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7"/>
          <p:cNvSpPr/>
          <p:nvPr/>
        </p:nvSpPr>
        <p:spPr>
          <a:xfrm>
            <a:off x="2251000" y="3522325"/>
            <a:ext cx="2787600" cy="454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9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3900" y="2863850"/>
            <a:ext cx="3337719" cy="2279650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9230" y="0"/>
            <a:ext cx="1324770" cy="51435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51435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2761059"/>
            <a:ext cx="3572668" cy="2382441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Google Shape;274;p38"/>
          <p:cNvSpPr txBox="1">
            <a:spLocks noGrp="1"/>
          </p:cNvSpPr>
          <p:nvPr>
            <p:ph type="title"/>
          </p:nvPr>
        </p:nvSpPr>
        <p:spPr>
          <a:xfrm>
            <a:off x="1130300" y="1047750"/>
            <a:ext cx="5825202" cy="199037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5400">
                <a:sym typeface="Ubuntu"/>
              </a:rPr>
              <a:t>Atividade!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Ubuntu"/>
                <a:ea typeface="Ubuntu"/>
                <a:cs typeface="Ubuntu"/>
                <a:sym typeface="Ubuntu"/>
              </a:rPr>
              <a:t>front-end</a:t>
            </a:r>
            <a:endParaRPr b="1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3898350" y="1754727"/>
            <a:ext cx="1347300" cy="3087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front-end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53" name="Google Shape;153;p27"/>
          <p:cNvCxnSpPr>
            <a:endCxn id="152" idx="0"/>
          </p:cNvCxnSpPr>
          <p:nvPr/>
        </p:nvCxnSpPr>
        <p:spPr>
          <a:xfrm>
            <a:off x="4568100" y="1131627"/>
            <a:ext cx="3900" cy="623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27"/>
          <p:cNvCxnSpPr>
            <a:stCxn id="152" idx="2"/>
          </p:cNvCxnSpPr>
          <p:nvPr/>
        </p:nvCxnSpPr>
        <p:spPr>
          <a:xfrm flipH="1">
            <a:off x="4568100" y="2063427"/>
            <a:ext cx="3900" cy="879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155" name="Google Shape;155;p27"/>
          <p:cNvSpPr txBox="1"/>
          <p:nvPr/>
        </p:nvSpPr>
        <p:spPr>
          <a:xfrm>
            <a:off x="4056150" y="3036450"/>
            <a:ext cx="1027800" cy="1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C0000"/>
                </a:solidFill>
                <a:latin typeface="Lobster"/>
                <a:ea typeface="Lobster"/>
                <a:cs typeface="Lobster"/>
                <a:sym typeface="Lobster"/>
              </a:rPr>
              <a:t>?</a:t>
            </a:r>
            <a:endParaRPr sz="6000">
              <a:solidFill>
                <a:srgbClr val="CC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Ubuntu"/>
                <a:ea typeface="Ubuntu"/>
                <a:cs typeface="Ubuntu"/>
                <a:sym typeface="Ubuntu"/>
              </a:rPr>
              <a:t>front-end</a:t>
            </a:r>
            <a:endParaRPr b="1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3224700" y="1978189"/>
            <a:ext cx="1347300" cy="3087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front-end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62" name="Google Shape;162;p28"/>
          <p:cNvCxnSpPr>
            <a:endCxn id="161" idx="0"/>
          </p:cNvCxnSpPr>
          <p:nvPr/>
        </p:nvCxnSpPr>
        <p:spPr>
          <a:xfrm>
            <a:off x="3894450" y="1355089"/>
            <a:ext cx="3900" cy="623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163" name="Google Shape;163;p28"/>
          <p:cNvSpPr txBox="1"/>
          <p:nvPr/>
        </p:nvSpPr>
        <p:spPr>
          <a:xfrm>
            <a:off x="4572000" y="2730864"/>
            <a:ext cx="1347300" cy="3087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html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4572000" y="3105289"/>
            <a:ext cx="1347300" cy="3087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javascript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4572000" y="3479714"/>
            <a:ext cx="1347300" cy="3087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css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66" name="Google Shape;166;p28"/>
          <p:cNvCxnSpPr>
            <a:endCxn id="163" idx="1"/>
          </p:cNvCxnSpPr>
          <p:nvPr/>
        </p:nvCxnSpPr>
        <p:spPr>
          <a:xfrm>
            <a:off x="3898500" y="2291814"/>
            <a:ext cx="673500" cy="593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" name="Google Shape;167;p28"/>
          <p:cNvCxnSpPr>
            <a:stCxn id="161" idx="2"/>
            <a:endCxn id="164" idx="1"/>
          </p:cNvCxnSpPr>
          <p:nvPr/>
        </p:nvCxnSpPr>
        <p:spPr>
          <a:xfrm rot="-5400000" flipH="1">
            <a:off x="3748800" y="2436439"/>
            <a:ext cx="972900" cy="673800"/>
          </a:xfrm>
          <a:prstGeom prst="curvedConnector2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" name="Google Shape;168;p28"/>
          <p:cNvCxnSpPr>
            <a:stCxn id="161" idx="2"/>
            <a:endCxn id="165" idx="1"/>
          </p:cNvCxnSpPr>
          <p:nvPr/>
        </p:nvCxnSpPr>
        <p:spPr>
          <a:xfrm rot="-5400000" flipH="1">
            <a:off x="3561600" y="2623639"/>
            <a:ext cx="1347300" cy="673800"/>
          </a:xfrm>
          <a:prstGeom prst="curvedConnector2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92D050"/>
                </a:solidFill>
                <a:latin typeface="Ubuntu"/>
                <a:ea typeface="Ubuntu"/>
                <a:cs typeface="Ubuntu"/>
                <a:sym typeface="Ubuntu"/>
              </a:rPr>
              <a:t>back-end</a:t>
            </a:r>
            <a:endParaRPr b="1" dirty="0">
              <a:solidFill>
                <a:srgbClr val="92D05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3845043" y="1151156"/>
            <a:ext cx="1218900" cy="2628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back-end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75" name="Google Shape;175;p29"/>
          <p:cNvCxnSpPr>
            <a:endCxn id="174" idx="0"/>
          </p:cNvCxnSpPr>
          <p:nvPr/>
        </p:nvCxnSpPr>
        <p:spPr>
          <a:xfrm flipH="1">
            <a:off x="4454493" y="539156"/>
            <a:ext cx="4500" cy="612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176" name="Google Shape;176;p29"/>
          <p:cNvCxnSpPr>
            <a:stCxn id="174" idx="2"/>
            <a:endCxn id="177" idx="0"/>
          </p:cNvCxnSpPr>
          <p:nvPr/>
        </p:nvCxnSpPr>
        <p:spPr>
          <a:xfrm rot="-5400000" flipH="1">
            <a:off x="4665543" y="1202906"/>
            <a:ext cx="742200" cy="1164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7" name="Google Shape;177;p29"/>
          <p:cNvSpPr txBox="1"/>
          <p:nvPr/>
        </p:nvSpPr>
        <p:spPr>
          <a:xfrm>
            <a:off x="5009456" y="2156059"/>
            <a:ext cx="1218900" cy="262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python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7036771" y="2381315"/>
            <a:ext cx="1218900" cy="262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pip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7036771" y="1765640"/>
            <a:ext cx="1218900" cy="262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django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80" name="Google Shape;180;p29"/>
          <p:cNvCxnSpPr>
            <a:endCxn id="179" idx="1"/>
          </p:cNvCxnSpPr>
          <p:nvPr/>
        </p:nvCxnSpPr>
        <p:spPr>
          <a:xfrm rot="10800000" flipH="1">
            <a:off x="6244771" y="1897040"/>
            <a:ext cx="792000" cy="3855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1" name="Google Shape;181;p29"/>
          <p:cNvCxnSpPr>
            <a:stCxn id="177" idx="3"/>
            <a:endCxn id="178" idx="1"/>
          </p:cNvCxnSpPr>
          <p:nvPr/>
        </p:nvCxnSpPr>
        <p:spPr>
          <a:xfrm>
            <a:off x="6228356" y="2287459"/>
            <a:ext cx="808500" cy="225300"/>
          </a:xfrm>
          <a:prstGeom prst="curvedConnector3">
            <a:avLst>
              <a:gd name="adj1" fmla="val 50003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" name="Google Shape;182;p29"/>
          <p:cNvCxnSpPr>
            <a:endCxn id="183" idx="7"/>
          </p:cNvCxnSpPr>
          <p:nvPr/>
        </p:nvCxnSpPr>
        <p:spPr>
          <a:xfrm rot="5400000">
            <a:off x="3679999" y="1509615"/>
            <a:ext cx="846000" cy="697500"/>
          </a:xfrm>
          <a:prstGeom prst="curvedConnector3">
            <a:avLst>
              <a:gd name="adj1" fmla="val 47089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3" name="Google Shape;183;p29"/>
          <p:cNvSpPr/>
          <p:nvPr/>
        </p:nvSpPr>
        <p:spPr>
          <a:xfrm>
            <a:off x="3449530" y="2232115"/>
            <a:ext cx="357000" cy="336300"/>
          </a:xfrm>
          <a:prstGeom prst="flowChartConnector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4" name="Google Shape;184;p29"/>
          <p:cNvCxnSpPr>
            <a:endCxn id="185" idx="3"/>
          </p:cNvCxnSpPr>
          <p:nvPr/>
        </p:nvCxnSpPr>
        <p:spPr>
          <a:xfrm flipH="1">
            <a:off x="2479710" y="2401475"/>
            <a:ext cx="960600" cy="2982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5" name="Google Shape;185;p29"/>
          <p:cNvSpPr txBox="1"/>
          <p:nvPr/>
        </p:nvSpPr>
        <p:spPr>
          <a:xfrm>
            <a:off x="829410" y="2568275"/>
            <a:ext cx="1650300" cy="2628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Web server</a:t>
            </a:r>
            <a:endParaRPr sz="12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829275" y="2893302"/>
            <a:ext cx="1650300" cy="2628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RESTful APIs</a:t>
            </a:r>
            <a:endParaRPr sz="12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829275" y="3218329"/>
            <a:ext cx="1650300" cy="2628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Autenticação</a:t>
            </a:r>
            <a:endParaRPr sz="12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88" name="Google Shape;188;p29"/>
          <p:cNvCxnSpPr>
            <a:stCxn id="183" idx="5"/>
            <a:endCxn id="189" idx="3"/>
          </p:cNvCxnSpPr>
          <p:nvPr/>
        </p:nvCxnSpPr>
        <p:spPr>
          <a:xfrm rot="5400000">
            <a:off x="2539249" y="2459765"/>
            <a:ext cx="1155600" cy="1274400"/>
          </a:xfrm>
          <a:prstGeom prst="curvedConnector2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9" name="Google Shape;189;p29"/>
          <p:cNvSpPr txBox="1"/>
          <p:nvPr/>
        </p:nvSpPr>
        <p:spPr>
          <a:xfrm>
            <a:off x="829410" y="3543356"/>
            <a:ext cx="1650300" cy="2628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SOLID, KISS e DRY</a:t>
            </a:r>
            <a:endParaRPr sz="12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90" name="Google Shape;190;p29"/>
          <p:cNvCxnSpPr>
            <a:stCxn id="183" idx="3"/>
            <a:endCxn id="186" idx="3"/>
          </p:cNvCxnSpPr>
          <p:nvPr/>
        </p:nvCxnSpPr>
        <p:spPr>
          <a:xfrm rot="5400000">
            <a:off x="2738012" y="2260865"/>
            <a:ext cx="505500" cy="1022100"/>
          </a:xfrm>
          <a:prstGeom prst="curvedConnector2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" name="Google Shape;191;p29"/>
          <p:cNvCxnSpPr>
            <a:stCxn id="183" idx="4"/>
            <a:endCxn id="187" idx="3"/>
          </p:cNvCxnSpPr>
          <p:nvPr/>
        </p:nvCxnSpPr>
        <p:spPr>
          <a:xfrm rot="5400000">
            <a:off x="2663230" y="2384815"/>
            <a:ext cx="781200" cy="1148400"/>
          </a:xfrm>
          <a:prstGeom prst="curvedConnector2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" name="Google Shape;192;p29"/>
          <p:cNvCxnSpPr>
            <a:stCxn id="174" idx="2"/>
            <a:endCxn id="193" idx="0"/>
          </p:cNvCxnSpPr>
          <p:nvPr/>
        </p:nvCxnSpPr>
        <p:spPr>
          <a:xfrm rot="-5400000" flipH="1">
            <a:off x="3885843" y="1982606"/>
            <a:ext cx="1804500" cy="667200"/>
          </a:xfrm>
          <a:prstGeom prst="curvedConnector3">
            <a:avLst>
              <a:gd name="adj1" fmla="val 4999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3" name="Google Shape;193;p29"/>
          <p:cNvSpPr txBox="1"/>
          <p:nvPr/>
        </p:nvSpPr>
        <p:spPr>
          <a:xfrm>
            <a:off x="4200908" y="3218329"/>
            <a:ext cx="1841400" cy="2628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armazenamento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4" name="Google Shape;194;p29"/>
          <p:cNvSpPr txBox="1"/>
          <p:nvPr/>
        </p:nvSpPr>
        <p:spPr>
          <a:xfrm>
            <a:off x="5720116" y="3943248"/>
            <a:ext cx="1841400" cy="2628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PostgreSQL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5" name="Google Shape;195;p29"/>
          <p:cNvSpPr txBox="1"/>
          <p:nvPr/>
        </p:nvSpPr>
        <p:spPr>
          <a:xfrm>
            <a:off x="5720116" y="4280600"/>
            <a:ext cx="1841400" cy="2628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SQLite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5720116" y="4617952"/>
            <a:ext cx="1841400" cy="2628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MS SQL Server</a:t>
            </a:r>
            <a:endParaRPr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97" name="Google Shape;197;p29"/>
          <p:cNvCxnSpPr>
            <a:endCxn id="194" idx="0"/>
          </p:cNvCxnSpPr>
          <p:nvPr/>
        </p:nvCxnSpPr>
        <p:spPr>
          <a:xfrm>
            <a:off x="5129116" y="3493848"/>
            <a:ext cx="1511700" cy="449400"/>
          </a:xfrm>
          <a:prstGeom prst="curvedConnector2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" name="Google Shape;198;p29"/>
          <p:cNvCxnSpPr>
            <a:stCxn id="193" idx="2"/>
            <a:endCxn id="195" idx="1"/>
          </p:cNvCxnSpPr>
          <p:nvPr/>
        </p:nvCxnSpPr>
        <p:spPr>
          <a:xfrm rot="-5400000" flipH="1">
            <a:off x="4955408" y="3647329"/>
            <a:ext cx="930900" cy="598500"/>
          </a:xfrm>
          <a:prstGeom prst="curvedConnector2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" name="Google Shape;199;p29"/>
          <p:cNvCxnSpPr>
            <a:stCxn id="193" idx="2"/>
            <a:endCxn id="196" idx="1"/>
          </p:cNvCxnSpPr>
          <p:nvPr/>
        </p:nvCxnSpPr>
        <p:spPr>
          <a:xfrm rot="-5400000" flipH="1">
            <a:off x="4786808" y="3815929"/>
            <a:ext cx="1268100" cy="598500"/>
          </a:xfrm>
          <a:prstGeom prst="curvedConnector2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>
            <a:spLocks noGrp="1"/>
          </p:cNvSpPr>
          <p:nvPr>
            <p:ph type="subTitle" idx="4294967295"/>
          </p:nvPr>
        </p:nvSpPr>
        <p:spPr>
          <a:xfrm>
            <a:off x="1130300" y="3038124"/>
            <a:ext cx="5825202" cy="82267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r" defTabSz="457200">
              <a:spcBef>
                <a:spcPts val="1000"/>
              </a:spcBef>
              <a:buNone/>
            </a:pPr>
            <a:r>
              <a:rPr lang="en-US" sz="1800">
                <a:solidFill>
                  <a:schemeClr val="tx1"/>
                </a:solidFill>
              </a:rPr>
              <a:t>Guia básico de utilização</a:t>
            </a:r>
            <a:endParaRPr lang="en-US" sz="1800" b="1">
              <a:solidFill>
                <a:schemeClr val="tx1"/>
              </a:solidFill>
            </a:endParaRPr>
          </a:p>
        </p:txBody>
      </p:sp>
      <p:sp>
        <p:nvSpPr>
          <p:cNvPr id="279" name="Google Shape;279;p39"/>
          <p:cNvSpPr txBox="1">
            <a:spLocks noGrp="1"/>
          </p:cNvSpPr>
          <p:nvPr>
            <p:ph type="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5400" b="1">
                <a:sym typeface="Ubuntu"/>
              </a:rPr>
              <a:t>Git e Github</a:t>
            </a:r>
          </a:p>
        </p:txBody>
      </p:sp>
    </p:spTree>
    <p:extLst>
      <p:ext uri="{BB962C8B-B14F-4D97-AF65-F5344CB8AC3E}">
        <p14:creationId xmlns:p14="http://schemas.microsoft.com/office/powerpoint/2010/main" val="2904982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>
            <a:spLocks noGrp="1"/>
          </p:cNvSpPr>
          <p:nvPr>
            <p:ph type="title" idx="4294967295"/>
          </p:nvPr>
        </p:nvSpPr>
        <p:spPr>
          <a:xfrm>
            <a:off x="415900" y="246358"/>
            <a:ext cx="5526088" cy="7667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rgbClr val="92D050"/>
                </a:solidFill>
                <a:latin typeface="Ubuntu"/>
                <a:ea typeface="Ubuntu"/>
                <a:cs typeface="Ubuntu"/>
                <a:sym typeface="Ubuntu"/>
              </a:rPr>
              <a:t>Primeiramente VCS</a:t>
            </a:r>
            <a:endParaRPr sz="2400" dirty="0">
              <a:solidFill>
                <a:srgbClr val="92D05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7" name="Google Shape;287;p40"/>
          <p:cNvSpPr txBox="1">
            <a:spLocks noGrp="1"/>
          </p:cNvSpPr>
          <p:nvPr>
            <p:ph type="title" idx="4294967295"/>
          </p:nvPr>
        </p:nvSpPr>
        <p:spPr>
          <a:xfrm rot="390">
            <a:off x="415900" y="1014708"/>
            <a:ext cx="5294313" cy="7667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92D050"/>
                </a:solidFill>
                <a:latin typeface="Ubuntu"/>
                <a:ea typeface="Ubuntu"/>
                <a:cs typeface="Ubuntu"/>
                <a:sym typeface="Ubuntu"/>
              </a:rPr>
              <a:t>Sistema de controle de versões</a:t>
            </a:r>
            <a:endParaRPr sz="2400">
              <a:solidFill>
                <a:srgbClr val="92D05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86" name="Google Shape;286;p40" descr="git-log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8275" y="2520250"/>
            <a:ext cx="2470375" cy="247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0"/>
          <p:cNvSpPr txBox="1"/>
          <p:nvPr/>
        </p:nvSpPr>
        <p:spPr>
          <a:xfrm>
            <a:off x="551100" y="1823850"/>
            <a:ext cx="7685400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Ubuntu"/>
                <a:ea typeface="Ubuntu"/>
                <a:cs typeface="Ubuntu"/>
                <a:sym typeface="Ubuntu"/>
              </a:rPr>
              <a:t>Software que gerencia diferentes versões de um documento qualquer.</a:t>
            </a:r>
            <a:endParaRPr b="1" dirty="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89" name="Google Shape;289;p40" descr="subversion_logo-384x33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900" y="3212160"/>
            <a:ext cx="1778475" cy="153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0" descr="mercurial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3825" y="2775175"/>
            <a:ext cx="1845487" cy="2215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8466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>
            <a:spLocks noGrp="1"/>
          </p:cNvSpPr>
          <p:nvPr>
            <p:ph type="title"/>
          </p:nvPr>
        </p:nvSpPr>
        <p:spPr>
          <a:xfrm>
            <a:off x="489360" y="1036864"/>
            <a:ext cx="2660686" cy="306977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1600"/>
              </a:spcAft>
            </a:pPr>
            <a:r>
              <a:rPr lang="en-US" sz="3300">
                <a:sym typeface="Ubuntu"/>
              </a:rPr>
              <a:t>Vantagens do controle de versões</a:t>
            </a:r>
          </a:p>
        </p:txBody>
      </p:sp>
      <p:graphicFrame>
        <p:nvGraphicFramePr>
          <p:cNvPr id="298" name="Google Shape;296;p41">
            <a:extLst>
              <a:ext uri="{FF2B5EF4-FFF2-40B4-BE49-F238E27FC236}">
                <a16:creationId xmlns:a16="http://schemas.microsoft.com/office/drawing/2014/main" id="{6569A9B4-E19F-4FA9-ABB7-F607F7DFEBB0}"/>
              </a:ext>
            </a:extLst>
          </p:cNvPr>
          <p:cNvGraphicFramePr/>
          <p:nvPr>
            <p:extLst/>
          </p:nvPr>
        </p:nvGraphicFramePr>
        <p:xfrm>
          <a:off x="3687414" y="708422"/>
          <a:ext cx="4971603" cy="3734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56235935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786</Words>
  <Application>Microsoft Office PowerPoint</Application>
  <PresentationFormat>Apresentação na tela (16:9)</PresentationFormat>
  <Paragraphs>145</Paragraphs>
  <Slides>36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36</vt:i4>
      </vt:variant>
    </vt:vector>
  </HeadingPairs>
  <TitlesOfParts>
    <vt:vector size="47" baseType="lpstr">
      <vt:lpstr>Trebuchet MS</vt:lpstr>
      <vt:lpstr>Lobster</vt:lpstr>
      <vt:lpstr>Wingdings 3</vt:lpstr>
      <vt:lpstr>Comfortaa</vt:lpstr>
      <vt:lpstr>Raleway</vt:lpstr>
      <vt:lpstr>Ubuntu</vt:lpstr>
      <vt:lpstr>Consolas</vt:lpstr>
      <vt:lpstr>Arial</vt:lpstr>
      <vt:lpstr>Lato</vt:lpstr>
      <vt:lpstr>Swiss</vt:lpstr>
      <vt:lpstr>Facetado</vt:lpstr>
      <vt:lpstr>Linguagem de Programação Comercial 2019/1</vt:lpstr>
      <vt:lpstr>bit.ly/2S7pO0Y</vt:lpstr>
      <vt:lpstr>Web Developer 2019 - “Roadmap”</vt:lpstr>
      <vt:lpstr>front-end</vt:lpstr>
      <vt:lpstr>front-end</vt:lpstr>
      <vt:lpstr>back-end</vt:lpstr>
      <vt:lpstr>Git e Github</vt:lpstr>
      <vt:lpstr>Primeiramente VCS</vt:lpstr>
      <vt:lpstr>Vantagens do controle de versões</vt:lpstr>
      <vt:lpstr>Criado em 2005 por Linus Torvalds; Utilizado para o projeto de kernel linux; VCS mais utilizado;</vt:lpstr>
      <vt:lpstr>Vocabulário básico</vt:lpstr>
      <vt:lpstr>Vocabulário básico</vt:lpstr>
      <vt:lpstr>git config --global user.name "Nome"  git config --global user.email "seu_email" </vt:lpstr>
      <vt:lpstr>criando um novo repositório  crie uma nova pasta, abra-a no terminal e execute o comando    para criar um novo repositório.</vt:lpstr>
      <vt:lpstr>Fluxo de trabalho  Seus repositórios locais consistem em três "árvores" mantidas pelo git.  A primeira delas é sua Working Directory que contém os arquivos vigentes.   A segunda Index que funciona como uma área temporária.   Finalmente a HEAD que aponta para o último commit (confirmação) que você fez.</vt:lpstr>
      <vt:lpstr>adicionar &amp; confirmar Você pode propor mudanças (adicioná-las ao Index) usando  Este é o primeiro passo no fluxo de trabalho básico do git. Para realmente confirmar estas mudanças (isto é, fazer um commit), use  Agora o arquivo é enviado para o HEAD, mas ainda não para o repositório remoto. </vt:lpstr>
      <vt:lpstr>Na prática...</vt:lpstr>
      <vt:lpstr>Github</vt:lpstr>
      <vt:lpstr>Apresentação do PowerPoint</vt:lpstr>
      <vt:lpstr>Quem usa git e github ?</vt:lpstr>
      <vt:lpstr>Concorrentes..</vt:lpstr>
      <vt:lpstr>Criando um perfil no Github  http://github.com</vt:lpstr>
      <vt:lpstr>Associando uma chave...</vt:lpstr>
      <vt:lpstr>Programação Orientada a Objetos</vt:lpstr>
      <vt:lpstr>“é um paradigma de programação que fornece um meio de estruturar programas para que propriedades e comportamentos sejam agrupados em objetos individuais.”</vt:lpstr>
      <vt:lpstr>Por exemplo, um objeto pode representar uma pessoa com uma propriedade de nome, idade, endereço, etc., com comportamentos como caminhar, falar, respirar e correr.</vt:lpstr>
      <vt:lpstr>Primeiramente...</vt:lpstr>
      <vt:lpstr>Classes em python</vt:lpstr>
      <vt:lpstr>Objetos Python (instâncias)</vt:lpstr>
      <vt:lpstr>Abstração</vt:lpstr>
      <vt:lpstr>Encapsulamento</vt:lpstr>
      <vt:lpstr>Herança</vt:lpstr>
      <vt:lpstr>Polimorfismo</vt:lpstr>
      <vt:lpstr>e a Composição?</vt:lpstr>
      <vt:lpstr>Composição[...]</vt:lpstr>
      <vt:lpstr>Atividade!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Comercial 2019/1</dc:title>
  <dc:creator>Fábio Castro</dc:creator>
  <cp:lastModifiedBy>Fábio Castro</cp:lastModifiedBy>
  <cp:revision>3</cp:revision>
  <dcterms:created xsi:type="dcterms:W3CDTF">2019-02-08T16:15:24Z</dcterms:created>
  <dcterms:modified xsi:type="dcterms:W3CDTF">2019-02-08T16:42:22Z</dcterms:modified>
</cp:coreProperties>
</file>