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418C3B-CCD4-42A4-AA0E-9C299D0E0481}">
  <a:tblStyle styleId="{69418C3B-CCD4-42A4-AA0E-9C299D0E04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f03a96d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f03a96d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f03a96dc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f03a96dc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f03a96d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f03a96d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f03a96d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f03a96d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f03a96d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f03a96d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f03a96d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f03a96d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f03a96d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f03a96d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03a96d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03a96d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f03a96dc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f03a96dc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f03a96dc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f03a96dc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f03a96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f03a96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f03a96dc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f03a96dc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f03a96d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f03a96d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f03a96dc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f03a96dc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f03a96dc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f03a96dc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03a96d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03a96d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03a96d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f03a96d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f03a96dc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f03a96dc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f03a96dc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f03a96dc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f03a96dc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f03a96dc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f03a96dc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f03a96dc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f03a96dc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f03a96dc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f03a96dc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f03a96dc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f03a96dc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f03a96dc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f03a96dc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f03a96dc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f03a96dc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f03a96dc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f03a96dc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f03a96dc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f03a96dc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f03a96dc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f03a96dc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f03a96dc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f03a96dc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f03a96dc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3f03a96dc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f03a96dc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f03a96dc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f03a96dc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f03a96d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f03a96d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f03a96dc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f03a96dc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f03a96dc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f03a96dc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f03a96d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f03a96d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03a96d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f03a96d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03a96d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f03a96d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f03a96dc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f03a96dc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f03a96dc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f03a96dc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800"/>
              <a:t>Equipe:</a:t>
            </a:r>
            <a:endParaRPr b="1" sz="1800"/>
          </a:p>
          <a:p>
            <a:pPr indent="0" lvl="0" marL="0" algn="l">
              <a:spcBef>
                <a:spcPts val="0"/>
              </a:spcBef>
              <a:spcAft>
                <a:spcPts val="0"/>
              </a:spcAft>
              <a:buNone/>
            </a:pPr>
            <a:r>
              <a:rPr b="1" lang="pt-BR" sz="1800"/>
              <a:t>34103</a:t>
            </a:r>
            <a:r>
              <a:rPr lang="pt-BR" sz="1800"/>
              <a:t> - Gabriel L. Coelho</a:t>
            </a:r>
            <a:endParaRPr sz="1800"/>
          </a:p>
          <a:p>
            <a:pPr indent="0" lvl="0" marL="0" rtl="0" algn="l">
              <a:spcBef>
                <a:spcPts val="0"/>
              </a:spcBef>
              <a:spcAft>
                <a:spcPts val="0"/>
              </a:spcAft>
              <a:buNone/>
            </a:pPr>
            <a:r>
              <a:rPr b="1" lang="pt-BR" sz="1800"/>
              <a:t>34154</a:t>
            </a:r>
            <a:r>
              <a:rPr lang="pt-BR" sz="1800"/>
              <a:t> - Matheus S. Correa</a:t>
            </a:r>
            <a:endParaRPr b="1" sz="1800"/>
          </a:p>
          <a:p>
            <a:pPr indent="0" lvl="0" marL="0" rtl="0" algn="l">
              <a:spcBef>
                <a:spcPts val="0"/>
              </a:spcBef>
              <a:spcAft>
                <a:spcPts val="0"/>
              </a:spcAft>
              <a:buNone/>
            </a:pPr>
            <a:r>
              <a:rPr b="1" lang="pt-BR" sz="1800"/>
              <a:t>35188</a:t>
            </a:r>
            <a:r>
              <a:rPr lang="pt-BR" sz="1800"/>
              <a:t> - </a:t>
            </a:r>
            <a:r>
              <a:rPr lang="pt-BR" sz="1800"/>
              <a:t>Gabriel F. Stivanin</a:t>
            </a:r>
            <a:endParaRPr sz="1800"/>
          </a:p>
          <a:p>
            <a:pPr indent="0" lvl="0" marL="0" algn="l">
              <a:spcBef>
                <a:spcPts val="0"/>
              </a:spcBef>
              <a:spcAft>
                <a:spcPts val="0"/>
              </a:spcAft>
              <a:buNone/>
            </a:pPr>
            <a:r>
              <a:rPr b="1" lang="pt-BR" sz="1800"/>
              <a:t>2016007051</a:t>
            </a:r>
            <a:r>
              <a:rPr lang="pt-BR" sz="1800"/>
              <a:t> - Vinicius N. Lambert</a:t>
            </a:r>
            <a:endParaRPr sz="1800"/>
          </a:p>
          <a:p>
            <a:pPr indent="0" lvl="0" marL="0">
              <a:spcBef>
                <a:spcPts val="0"/>
              </a:spcBef>
              <a:spcAft>
                <a:spcPts val="0"/>
              </a:spcAft>
              <a:buNone/>
            </a:pPr>
            <a:r>
              <a:t/>
            </a:r>
            <a:endParaRPr/>
          </a:p>
        </p:txBody>
      </p:sp>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a:t>PROTOCOL BUFFERS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Vantagens do Protobuf ao XML</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solidFill>
                  <a:srgbClr val="000000"/>
                </a:solidFill>
              </a:rPr>
              <a:t>O Protobuf têm muitas vantagens sobre XML para serializar dados estruturados. </a:t>
            </a:r>
            <a:endParaRPr>
              <a:solidFill>
                <a:srgbClr val="000000"/>
              </a:solidFill>
            </a:endParaRPr>
          </a:p>
          <a:p>
            <a:pPr indent="-342900" lvl="0" marL="457200" rtl="0">
              <a:spcBef>
                <a:spcPts val="1600"/>
              </a:spcBef>
              <a:spcAft>
                <a:spcPts val="0"/>
              </a:spcAft>
              <a:buSzPts val="1800"/>
              <a:buChar char="●"/>
            </a:pPr>
            <a:r>
              <a:rPr lang="pt-BR"/>
              <a:t>são mais simples</a:t>
            </a:r>
            <a:endParaRPr/>
          </a:p>
          <a:p>
            <a:pPr indent="-342900" lvl="0" marL="457200" rtl="0">
              <a:spcBef>
                <a:spcPts val="0"/>
              </a:spcBef>
              <a:spcAft>
                <a:spcPts val="0"/>
              </a:spcAft>
              <a:buSzPts val="1800"/>
              <a:buChar char="●"/>
            </a:pPr>
            <a:r>
              <a:rPr lang="pt-BR"/>
              <a:t>são de 3 a 10 vezes menores</a:t>
            </a:r>
            <a:endParaRPr/>
          </a:p>
          <a:p>
            <a:pPr indent="-342900" lvl="0" marL="457200" rtl="0">
              <a:spcBef>
                <a:spcPts val="0"/>
              </a:spcBef>
              <a:spcAft>
                <a:spcPts val="0"/>
              </a:spcAft>
              <a:buSzPts val="1800"/>
              <a:buChar char="●"/>
            </a:pPr>
            <a:r>
              <a:rPr lang="pt-BR"/>
              <a:t>são 20 a 100 vezes mais rápido</a:t>
            </a:r>
            <a:endParaRPr/>
          </a:p>
          <a:p>
            <a:pPr indent="-342900" lvl="0" marL="457200" rtl="0">
              <a:spcBef>
                <a:spcPts val="0"/>
              </a:spcBef>
              <a:spcAft>
                <a:spcPts val="0"/>
              </a:spcAft>
              <a:buSzPts val="1800"/>
              <a:buChar char="●"/>
            </a:pPr>
            <a:r>
              <a:rPr lang="pt-BR"/>
              <a:t>são menos ambíguos</a:t>
            </a:r>
            <a:endParaRPr/>
          </a:p>
          <a:p>
            <a:pPr indent="-342900" lvl="0" marL="457200" rtl="0">
              <a:spcBef>
                <a:spcPts val="0"/>
              </a:spcBef>
              <a:spcAft>
                <a:spcPts val="0"/>
              </a:spcAft>
              <a:buSzPts val="1800"/>
              <a:buChar char="●"/>
            </a:pPr>
            <a:r>
              <a:rPr lang="pt-BR"/>
              <a:t>gerar classes de acesso a dados mais fáceis de usar programaticamente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Um exemplo: Protobuf contra XML</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000000"/>
                </a:solidFill>
              </a:rPr>
              <a:t>Manipular um Protobuf é bem mais fácil:</a:t>
            </a:r>
            <a:endParaRPr>
              <a:solidFill>
                <a:srgbClr val="000000"/>
              </a:solidFill>
            </a:endParaRPr>
          </a:p>
          <a:p>
            <a:pPr indent="0" lvl="0" marL="0" rtl="0">
              <a:spcBef>
                <a:spcPts val="1600"/>
              </a:spcBef>
              <a:spcAft>
                <a:spcPts val="0"/>
              </a:spcAft>
              <a:buClr>
                <a:schemeClr val="dk1"/>
              </a:buClr>
              <a:buSzPts val="1100"/>
              <a:buFont typeface="Arial"/>
              <a:buNone/>
            </a:pPr>
            <a:r>
              <a:rPr lang="pt-BR" sz="1400"/>
              <a:t>cout &lt;&lt; "Name: " &lt;&lt; person.name() &lt;&lt; endl;</a:t>
            </a:r>
            <a:endParaRPr sz="1400"/>
          </a:p>
          <a:p>
            <a:pPr indent="0" lvl="0" marL="0" rtl="0">
              <a:spcBef>
                <a:spcPts val="1600"/>
              </a:spcBef>
              <a:spcAft>
                <a:spcPts val="0"/>
              </a:spcAft>
              <a:buNone/>
            </a:pPr>
            <a:r>
              <a:rPr lang="pt-BR" sz="1400"/>
              <a:t>cout &lt;&lt; "E-mail: " &lt;&lt; person.email() &lt;&lt; endl;</a:t>
            </a:r>
            <a:endParaRPr sz="1400"/>
          </a:p>
          <a:p>
            <a:pPr indent="0" lvl="0" marL="0" rtl="0">
              <a:spcBef>
                <a:spcPts val="1600"/>
              </a:spcBef>
              <a:spcAft>
                <a:spcPts val="0"/>
              </a:spcAft>
              <a:buNone/>
            </a:pPr>
            <a:r>
              <a:rPr lang="pt-BR">
                <a:solidFill>
                  <a:srgbClr val="000000"/>
                </a:solidFill>
              </a:rPr>
              <a:t>em XML seria algo como:</a:t>
            </a:r>
            <a:endParaRPr sz="1200">
              <a:solidFill>
                <a:srgbClr val="000000"/>
              </a:solidFill>
            </a:endParaRPr>
          </a:p>
          <a:p>
            <a:pPr indent="0" lvl="0" marL="0" rtl="0">
              <a:spcBef>
                <a:spcPts val="1600"/>
              </a:spcBef>
              <a:spcAft>
                <a:spcPts val="0"/>
              </a:spcAft>
              <a:buNone/>
            </a:pPr>
            <a:r>
              <a:rPr lang="pt-BR" sz="1400"/>
              <a:t>cout &lt;&lt; "Name: " &lt;&lt; person.getElementsByTagName("name")-&gt;item(0)-&gt;innerText()  &lt;&lt; endl;</a:t>
            </a:r>
            <a:endParaRPr sz="1400"/>
          </a:p>
          <a:p>
            <a:pPr indent="0" lvl="0" marL="0" rtl="0">
              <a:spcBef>
                <a:spcPts val="1600"/>
              </a:spcBef>
              <a:spcAft>
                <a:spcPts val="0"/>
              </a:spcAft>
              <a:buNone/>
            </a:pPr>
            <a:r>
              <a:rPr lang="pt-BR" sz="1400"/>
              <a:t>cout &lt;&lt; "E-mail: " &lt;&lt; person.getElementsByTagName("email")-&gt;item(0)-&gt;innerText()  &lt;&lt; endl;</a:t>
            </a:r>
            <a:endParaRPr sz="1400"/>
          </a:p>
          <a:p>
            <a:pPr indent="0" lvl="0" marL="0" rt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Razões para se usar o Protobuf</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t-BR">
                <a:solidFill>
                  <a:srgbClr val="000000"/>
                </a:solidFill>
              </a:rPr>
              <a:t>1 </a:t>
            </a:r>
            <a:r>
              <a:rPr b="1" lang="pt-BR">
                <a:solidFill>
                  <a:srgbClr val="000000"/>
                </a:solidFill>
              </a:rPr>
              <a:t>Schemas:</a:t>
            </a:r>
            <a:endParaRPr/>
          </a:p>
          <a:p>
            <a:pPr indent="0" lvl="0" marL="0" algn="just">
              <a:spcBef>
                <a:spcPts val="1600"/>
              </a:spcBef>
              <a:spcAft>
                <a:spcPts val="1600"/>
              </a:spcAft>
              <a:buNone/>
            </a:pPr>
            <a:r>
              <a:rPr lang="pt-BR"/>
              <a:t>Existe toda uma preocupação em normalizar os dados e gravar eles corretamente nas nossas bases de dados. Contudo, por quê não existe tal cuidado quando transportamos nossos dados usando serviços de mensagem? O Protobuf resolve esta limitação permitindo que sejam definidos schemas de dados que definem e garantem a integridade dos dados transportados entre diferentes serviços.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Razões para se usar o Protobuf</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solidFill>
                  <a:srgbClr val="000000"/>
                </a:solidFill>
              </a:rPr>
              <a:t>2 Compatibilidade de versões anteriores:</a:t>
            </a:r>
            <a:endParaRPr b="1">
              <a:solidFill>
                <a:srgbClr val="000000"/>
              </a:solidFill>
            </a:endParaRPr>
          </a:p>
          <a:p>
            <a:pPr indent="0" lvl="0" marL="0">
              <a:spcBef>
                <a:spcPts val="1600"/>
              </a:spcBef>
              <a:spcAft>
                <a:spcPts val="1600"/>
              </a:spcAft>
              <a:buNone/>
            </a:pPr>
            <a:r>
              <a:rPr lang="pt-BR"/>
              <a:t>A maneira que os campos são definidos no schema (de maneira enumerada), evita a necessidade de verificação de compatibilidade entre versões, que é uma das principais razões do Protobuf ter sido projetado.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Razões para se usar o Protobuf</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pt-BR">
                <a:solidFill>
                  <a:srgbClr val="000000"/>
                </a:solidFill>
              </a:rPr>
              <a:t>3 Menos código duplicado:</a:t>
            </a:r>
            <a:endParaRPr b="1">
              <a:solidFill>
                <a:srgbClr val="000000"/>
              </a:solidFill>
            </a:endParaRPr>
          </a:p>
          <a:p>
            <a:pPr indent="0" lvl="0" marL="0" algn="just">
              <a:spcBef>
                <a:spcPts val="1600"/>
              </a:spcBef>
              <a:spcAft>
                <a:spcPts val="1600"/>
              </a:spcAft>
              <a:buNone/>
            </a:pPr>
            <a:r>
              <a:rPr lang="pt-BR">
                <a:solidFill>
                  <a:srgbClr val="666666"/>
                </a:solidFill>
              </a:rPr>
              <a:t>Geralmente os endpoints HTTP que se comunicam via JSON dependem de bibliotecas de terceiros ou códigos implementados especificamente para codificar e decodificar o JSON. Muitas vezes as classes referentes ao JSON acabam expondo regras de negócio e dificultando ainda mais o trabalho manual de parser. O Protobuf resolve este problema ao gerar classes stub a partir dos schemas definidos. Deste modo, conforme os dados forem evoluindo e mudando, será somente necessário modificar o schema e gerar as classes stub.</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Razões para se usar o Protobuf</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solidFill>
                  <a:srgbClr val="000000"/>
                </a:solidFill>
              </a:rPr>
              <a:t>4 Validações e extensibilidade:</a:t>
            </a:r>
            <a:endParaRPr b="1">
              <a:solidFill>
                <a:srgbClr val="000000"/>
              </a:solidFill>
            </a:endParaRPr>
          </a:p>
          <a:p>
            <a:pPr indent="0" lvl="0" marL="0" algn="just">
              <a:spcBef>
                <a:spcPts val="1600"/>
              </a:spcBef>
              <a:spcAft>
                <a:spcPts val="1600"/>
              </a:spcAft>
              <a:buNone/>
            </a:pPr>
            <a:r>
              <a:rPr lang="pt-BR"/>
              <a:t>As palavras chaves required , optional e repeated são extremamente poderosas. Elas permitem que seja codificado, a nível de schema, o formato dos dados estruturados e os detalhes de implementação sobre como as classes devem funcionar. Por exemplo, a biblioteca de Protobuf do Python irá mostrar uma exceção na tentativa de instanciar um objeto que possua um campo required vazio. É possível também alterar um campo de required para optional,  ou vice-versa , simplesmente trocando a enumeração do campo. Conforme o projeto vai crescendo e surge a necessidade de modificar a estrutura de dados, este tipo de flexibilidade realmente se mostra importante.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Razões para se usar o Protobuf</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BR">
                <a:solidFill>
                  <a:srgbClr val="000000"/>
                </a:solidFill>
              </a:rPr>
              <a:t>5 Interoperabilidade entre linguagens:</a:t>
            </a:r>
            <a:endParaRPr b="1">
              <a:solidFill>
                <a:srgbClr val="000000"/>
              </a:solidFill>
            </a:endParaRPr>
          </a:p>
          <a:p>
            <a:pPr indent="0" lvl="0" marL="0" algn="just">
              <a:spcBef>
                <a:spcPts val="1600"/>
              </a:spcBef>
              <a:spcAft>
                <a:spcPts val="1600"/>
              </a:spcAft>
              <a:buNone/>
            </a:pPr>
            <a:r>
              <a:rPr lang="pt-BR"/>
              <a:t>Como os Protocol Buffers são implementados em várias linguagens, eles tornam a interoperabilidade entre aplicativos poliglotas em sua arquitetura muito mais simples. Independente da linguagem utilizada no serviço que for adicionado na arquitetura, utilizando o Protobuf somente é preciso ter em mãos o arquivo .proto e gerar a classe stub da linguagem do novo serviço.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Proto3</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pt-BR"/>
              <a:t>A versão 3 do Protobuf conhecido como proto3, tem alguns novos recursos sobre a versão anterior, o proto2. O Proto3 simplifica a linguagem, tanto para facilidade de uso quanto para disponibilizá-la em uma ampla gama de linguagens de programação: essa versão permite gerar código de Protobuf em Java, C++, Python, Java Lite, Ruby, JavaScript, Objective-C e C#. Além disso, você pode gerar o código proto3 para o Go usando o mais recente plugin de Go. Mais linguagens estão no pipeline.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pt-BR"/>
              <a:t>GUIA DO PROTO3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Definindo um tipo de mensagem</a:t>
            </a:r>
            <a:endParaRPr/>
          </a:p>
        </p:txBody>
      </p:sp>
      <p:sp>
        <p:nvSpPr>
          <p:cNvPr id="162" name="Google Shape;162;p31"/>
          <p:cNvSpPr txBox="1"/>
          <p:nvPr>
            <p:ph idx="1" type="body"/>
          </p:nvPr>
        </p:nvSpPr>
        <p:spPr>
          <a:xfrm>
            <a:off x="311700" y="1152475"/>
            <a:ext cx="5604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400"/>
              <a:t>Definindo um formato de mensagem de solicitação de pesquisa, em que cada solicitação de pesquisa tenha uma string de consulta, a página específica de resultados que você quer e vários resultados por página. Este é o arquivo .proto que usa para definir o tipo de mensagem.</a:t>
            </a:r>
            <a:endParaRPr/>
          </a:p>
          <a:p>
            <a:pPr indent="0" lvl="0" marL="0" rtl="0" algn="just">
              <a:spcBef>
                <a:spcPts val="1600"/>
              </a:spcBef>
              <a:spcAft>
                <a:spcPts val="0"/>
              </a:spcAft>
              <a:buNone/>
            </a:pPr>
            <a:r>
              <a:rPr lang="pt-BR" sz="1400"/>
              <a:t>A primeira linha declara qual sintaxe que você está usando, proto3</a:t>
            </a:r>
            <a:r>
              <a:rPr lang="pt-BR" sz="1200"/>
              <a:t>  </a:t>
            </a:r>
            <a:r>
              <a:rPr lang="pt-BR" sz="1400"/>
              <a:t>no </a:t>
            </a:r>
            <a:r>
              <a:rPr lang="pt-BR" sz="1400"/>
              <a:t>caso, se não </a:t>
            </a:r>
            <a:r>
              <a:rPr lang="pt-BR" sz="1400"/>
              <a:t>fizer isso, o compilador do Protobuf assume que é o Proto2.</a:t>
            </a:r>
            <a:endParaRPr sz="1200"/>
          </a:p>
          <a:p>
            <a:pPr indent="0" lvl="0" marL="0" rtl="0" algn="just">
              <a:spcBef>
                <a:spcPts val="1600"/>
              </a:spcBef>
              <a:spcAft>
                <a:spcPts val="0"/>
              </a:spcAft>
              <a:buNone/>
            </a:pPr>
            <a:r>
              <a:rPr lang="pt-BR" sz="1400"/>
              <a:t>A definição de mensagem </a:t>
            </a:r>
            <a:r>
              <a:rPr b="1" lang="pt-BR" sz="1400"/>
              <a:t>SearchRequest </a:t>
            </a:r>
            <a:r>
              <a:rPr lang="pt-BR" sz="1400"/>
              <a:t> especifica três campos (name/value pairs), um para cada parte dos dados que você deseja incluir nesse tipo de mensagem. Cada campo tem um nome e um tipo.</a:t>
            </a:r>
            <a:endParaRPr/>
          </a:p>
          <a:p>
            <a:pPr indent="0" lvl="0" marL="0" rt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
        <p:nvSpPr>
          <p:cNvPr id="163" name="Google Shape;163;p31"/>
          <p:cNvSpPr txBox="1"/>
          <p:nvPr>
            <p:ph idx="2" type="body"/>
          </p:nvPr>
        </p:nvSpPr>
        <p:spPr>
          <a:xfrm>
            <a:off x="6121500" y="1152475"/>
            <a:ext cx="2710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syntax = "proto3";</a:t>
            </a:r>
            <a:endParaRPr/>
          </a:p>
          <a:p>
            <a:pPr indent="0" lvl="0" marL="0" rtl="0">
              <a:spcBef>
                <a:spcPts val="1600"/>
              </a:spcBef>
              <a:spcAft>
                <a:spcPts val="0"/>
              </a:spcAft>
              <a:buNone/>
            </a:pPr>
            <a:r>
              <a:rPr lang="pt-BR"/>
              <a:t>message SearchRequest  {</a:t>
            </a:r>
            <a:br>
              <a:rPr lang="pt-BR"/>
            </a:br>
            <a:r>
              <a:rPr lang="pt-BR"/>
              <a:t>	string query = 1;	</a:t>
            </a:r>
            <a:br>
              <a:rPr lang="pt-BR"/>
            </a:br>
            <a:r>
              <a:rPr lang="pt-BR"/>
              <a:t>	int32 page_number = 2;</a:t>
            </a:r>
            <a:br>
              <a:rPr lang="pt-BR"/>
            </a:br>
            <a:r>
              <a:rPr lang="pt-BR"/>
              <a:t>  	int32 result_per_page = 3;</a:t>
            </a:r>
            <a:br>
              <a:rPr lang="pt-BR"/>
            </a:br>
            <a:r>
              <a:rPr lang="pt-BR"/>
              <a:t>}</a:t>
            </a:r>
            <a:endParaRPr/>
          </a:p>
          <a:p>
            <a:pPr indent="0" lvl="0" marL="0" rtl="0" algn="just">
              <a:spcBef>
                <a:spcPts val="1600"/>
              </a:spcBef>
              <a:spcAft>
                <a:spcPts val="1600"/>
              </a:spcAft>
              <a:buClr>
                <a:schemeClr val="dk1"/>
              </a:buClr>
              <a:buSzPts val="1100"/>
              <a:buFont typeface="Arial"/>
              <a:buNone/>
            </a:pPr>
            <a:r>
              <a:rPr lang="pt-BR" sz="12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Protocol buffers ou Protobuf</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666666"/>
              </a:solidFill>
            </a:endParaRPr>
          </a:p>
          <a:p>
            <a:pPr indent="0" lvl="0" marL="0" algn="just">
              <a:spcBef>
                <a:spcPts val="1600"/>
              </a:spcBef>
              <a:spcAft>
                <a:spcPts val="1600"/>
              </a:spcAft>
              <a:buNone/>
            </a:pPr>
            <a:r>
              <a:rPr lang="pt-BR">
                <a:solidFill>
                  <a:srgbClr val="666666"/>
                </a:solidFill>
              </a:rPr>
              <a:t>Protobuf (Protocol buffers) é um mecanismo flexível, eficiente e automatizado, criado e usado pelo Google para serializar dados estruturados para uso em protocolos de comunicação, armazenamento de dados e mais. É independente de linguagem ou plataforma.</a:t>
            </a:r>
            <a:endParaRPr>
              <a:solidFill>
                <a:srgbClr val="6666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pt-BR"/>
              <a:t>Especificando tipos do campo</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algn="just">
              <a:spcBef>
                <a:spcPts val="1600"/>
              </a:spcBef>
              <a:spcAft>
                <a:spcPts val="1600"/>
              </a:spcAft>
              <a:buNone/>
            </a:pPr>
            <a:r>
              <a:rPr lang="pt-BR"/>
              <a:t>No exemplo anterior, todos os campos são tipos escalares: dois inteiros (page_number e result_per_page) e uma string (query). No entanto, você também pode especificar tipos compostos para seus campos, incluindo enumerações e outros tipos de mensagens.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Especificando regras do campo</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t>Os campos de mensagem podem ser um dos seguintes:</a:t>
            </a:r>
            <a:endParaRPr/>
          </a:p>
          <a:p>
            <a:pPr indent="-342900" lvl="0" marL="457200" rtl="0">
              <a:spcBef>
                <a:spcPts val="1600"/>
              </a:spcBef>
              <a:spcAft>
                <a:spcPts val="0"/>
              </a:spcAft>
              <a:buSzPts val="1800"/>
              <a:buChar char="●"/>
            </a:pPr>
            <a:r>
              <a:rPr lang="pt-BR"/>
              <a:t>singular: uma mensagem bem formada pode ter zero ou um deste campo (mas não mais de um).</a:t>
            </a:r>
            <a:endParaRPr/>
          </a:p>
          <a:p>
            <a:pPr indent="-342900" lvl="0" marL="457200" rtl="0">
              <a:spcBef>
                <a:spcPts val="0"/>
              </a:spcBef>
              <a:spcAft>
                <a:spcPts val="0"/>
              </a:spcAft>
              <a:buSzPts val="1800"/>
              <a:buChar char="●"/>
            </a:pPr>
            <a:r>
              <a:rPr lang="pt-BR"/>
              <a:t>repetido: este campo pode ser repetido qualquer número de vezes (incluindo zero) em uma mensagem bem formada. A ordem dos valores repetidos será preservada.</a:t>
            </a:r>
            <a:endParaRPr/>
          </a:p>
          <a:p>
            <a:pPr indent="0" lvl="0" marL="0">
              <a:spcBef>
                <a:spcPts val="1600"/>
              </a:spcBef>
              <a:spcAft>
                <a:spcPts val="1600"/>
              </a:spcAft>
              <a:buNone/>
            </a:pPr>
            <a:r>
              <a:rPr lang="pt-BR"/>
              <a:t>No proto3, campos repetidos de tipos numéricos escalares usam codificação compactada por padrão.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Adicionando mais tipos de mensagens</a:t>
            </a:r>
            <a:endParaRPr/>
          </a:p>
        </p:txBody>
      </p:sp>
      <p:sp>
        <p:nvSpPr>
          <p:cNvPr id="181" name="Google Shape;181;p34"/>
          <p:cNvSpPr txBox="1"/>
          <p:nvPr>
            <p:ph idx="1" type="body"/>
          </p:nvPr>
        </p:nvSpPr>
        <p:spPr>
          <a:xfrm>
            <a:off x="311700" y="1152475"/>
            <a:ext cx="47715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Vários tipos de mensagens podem ser definidos em um único arquivo .proto. Isso é útil se você estiver definindo várias mensagens relacionadas, assim, por exemplo, se você quiser definir o formato da mensagem de resposta que corresponde ao seu tipo de mensagem SearchResponse, você poderia adicioná-la ao mesmo .proto:</a:t>
            </a:r>
            <a:endParaRPr sz="1800"/>
          </a:p>
          <a:p>
            <a:pPr indent="0" lvl="0" marL="0">
              <a:spcBef>
                <a:spcPts val="1600"/>
              </a:spcBef>
              <a:spcAft>
                <a:spcPts val="1600"/>
              </a:spcAft>
              <a:buNone/>
            </a:pPr>
            <a:r>
              <a:t/>
            </a:r>
            <a:endParaRPr sz="1200"/>
          </a:p>
        </p:txBody>
      </p:sp>
      <p:sp>
        <p:nvSpPr>
          <p:cNvPr id="182" name="Google Shape;182;p34"/>
          <p:cNvSpPr txBox="1"/>
          <p:nvPr>
            <p:ph idx="2" type="body"/>
          </p:nvPr>
        </p:nvSpPr>
        <p:spPr>
          <a:xfrm>
            <a:off x="5638525" y="1152475"/>
            <a:ext cx="3193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t>message SearchRequest {</a:t>
            </a:r>
            <a:br>
              <a:rPr lang="pt-BR"/>
            </a:br>
            <a:r>
              <a:rPr lang="pt-BR"/>
              <a:t> 	string query = 1;	</a:t>
            </a:r>
            <a:br>
              <a:rPr lang="pt-BR"/>
            </a:br>
            <a:r>
              <a:rPr lang="pt-BR"/>
              <a:t>	int32 page_number = 2;</a:t>
            </a:r>
            <a:br>
              <a:rPr lang="pt-BR"/>
            </a:br>
            <a:r>
              <a:rPr lang="pt-BR"/>
              <a:t>	int32 result_per_page = 3;</a:t>
            </a:r>
            <a:br>
              <a:rPr lang="pt-BR"/>
            </a:br>
            <a:r>
              <a:rPr lang="pt-BR"/>
              <a:t>}</a:t>
            </a:r>
            <a:br>
              <a:rPr lang="pt-BR"/>
            </a:br>
            <a:r>
              <a:rPr lang="pt-BR"/>
              <a:t>message SearchResponse {</a:t>
            </a:r>
            <a:br>
              <a:rPr lang="pt-BR"/>
            </a:br>
            <a:r>
              <a:rPr lang="pt-BR"/>
              <a:t> …</a:t>
            </a:r>
            <a:br>
              <a:rPr lang="pt-BR"/>
            </a:br>
            <a:r>
              <a:rPr lang="pt-BR"/>
              <a:t>}</a:t>
            </a:r>
            <a:endParaRPr/>
          </a:p>
          <a:p>
            <a:pPr indent="0" lvl="0" marL="0">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Adicionando comentários</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600"/>
              <a:t>Para adicionar comentários aos seus arquivos .proto, use o estilo C/C++ // e /* ... */.</a:t>
            </a:r>
            <a:endParaRPr sz="1600"/>
          </a:p>
          <a:p>
            <a:pPr indent="0" lvl="0" marL="0" rtl="0" algn="just">
              <a:spcBef>
                <a:spcPts val="1600"/>
              </a:spcBef>
              <a:spcAft>
                <a:spcPts val="0"/>
              </a:spcAft>
              <a:buClr>
                <a:schemeClr val="dk1"/>
              </a:buClr>
              <a:buSzPts val="1100"/>
              <a:buFont typeface="Arial"/>
              <a:buNone/>
            </a:pPr>
            <a:r>
              <a:rPr lang="pt-BR" sz="1600"/>
              <a:t>/* SearchRequest representa uma consulta de pesquisa, com opções de paginação para</a:t>
            </a:r>
            <a:endParaRPr sz="1600"/>
          </a:p>
          <a:p>
            <a:pPr indent="0" lvl="0" marL="0" rtl="0" algn="just">
              <a:spcBef>
                <a:spcPts val="1600"/>
              </a:spcBef>
              <a:spcAft>
                <a:spcPts val="0"/>
              </a:spcAft>
              <a:buClr>
                <a:schemeClr val="dk1"/>
              </a:buClr>
              <a:buSzPts val="1100"/>
              <a:buFont typeface="Arial"/>
              <a:buNone/>
            </a:pPr>
            <a:r>
              <a:rPr lang="pt-BR" sz="1600"/>
              <a:t> * indicar quais resultados incluir na resposta. */</a:t>
            </a:r>
            <a:endParaRPr sz="1600"/>
          </a:p>
          <a:p>
            <a:pPr indent="0" lvl="0" marL="0">
              <a:spcBef>
                <a:spcPts val="1600"/>
              </a:spcBef>
              <a:spcAft>
                <a:spcPts val="1600"/>
              </a:spcAft>
              <a:buNone/>
            </a:pPr>
            <a:r>
              <a:rPr lang="pt-BR" sz="1400"/>
              <a:t>message SearchRequest </a:t>
            </a:r>
            <a:r>
              <a:rPr lang="pt-BR" sz="1400"/>
              <a:t>{</a:t>
            </a:r>
            <a:br>
              <a:rPr lang="pt-BR" sz="1400"/>
            </a:br>
            <a:r>
              <a:rPr lang="pt-BR" sz="1400"/>
              <a:t>	string query</a:t>
            </a:r>
            <a:r>
              <a:rPr lang="pt-BR" sz="1400"/>
              <a:t> = 1;</a:t>
            </a:r>
            <a:br>
              <a:rPr lang="pt-BR" sz="1400"/>
            </a:br>
            <a:r>
              <a:rPr lang="pt-BR" sz="1400"/>
              <a:t>	int32 page_number = 2; // Qual número de página queremos?</a:t>
            </a:r>
            <a:br>
              <a:rPr lang="pt-BR" sz="1400"/>
            </a:br>
            <a:r>
              <a:rPr lang="pt-BR" sz="1400"/>
              <a:t>	int32 result_per_page = 3; // Número de resultados a serem retornados por página.</a:t>
            </a:r>
            <a:br>
              <a:rPr lang="pt-BR" sz="1400"/>
            </a:br>
            <a:r>
              <a:rPr lang="pt-BR" sz="1400"/>
              <a: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Campos reservados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500"/>
              <a:t>Se você atualizar um tipo de mensagem removendo totalmente um campo ou comentando-o, os futuros usuários poderão reutilizar o número do campo ao fazer suas próprias atualizações para o tipo. Isso pode causar problemas graves se, posteriormente, carregar versões antigas do mesmo .proto, incluindo corrupção de dados, bugs de privacidade e assim por diante. Uma maneira de garantir que isso não aconteça é especificar que os números de campos (e/ou nomes, que também podem causar problemas na serialização JSON) de seus campos excluídos sejam reservados. O compilador do Protobuf irá reclamar se algum usuário futuro tentar usar esses identificadores  do campo.</a:t>
            </a:r>
            <a:endParaRPr sz="1500"/>
          </a:p>
          <a:p>
            <a:pPr indent="0" lvl="0" marL="0" rtl="0">
              <a:spcBef>
                <a:spcPts val="1600"/>
              </a:spcBef>
              <a:spcAft>
                <a:spcPts val="1600"/>
              </a:spcAft>
              <a:buNone/>
            </a:pPr>
            <a:r>
              <a:rPr lang="pt-BR" sz="1400"/>
              <a:t>mensagem Foo {						Observe que você não pode misturar nomes do campo</a:t>
            </a:r>
            <a:br>
              <a:rPr lang="pt-BR" sz="1400"/>
            </a:br>
            <a:r>
              <a:rPr lang="pt-BR" sz="1400"/>
              <a:t>	reservados 2, 15, 9 a 11;			e número do campo na mesma instrução reservada.</a:t>
            </a:r>
            <a:br>
              <a:rPr lang="pt-BR" sz="1400"/>
            </a:br>
            <a:r>
              <a:rPr lang="pt-BR" sz="1400"/>
              <a:t>	reservado "foo", "bar";</a:t>
            </a:r>
            <a:br>
              <a:rPr lang="pt-BR" sz="1400"/>
            </a:br>
            <a:r>
              <a:rPr lang="pt-BR" sz="1400"/>
              <a:t>}</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que é gerado a partir do .proto?</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600"/>
              <a:t>Executando o compilador de Protobuf em um .proto, ele gera o código em seu idioma escolhido, você precisará trabalhar com os tipos de mensagens que você descreveu no arquivo, incluindo obter e definir valores de campo, serializando suas mensagens para um fluxo de saída e analisando suas mensagens a partir de um fluxo de entrada.</a:t>
            </a:r>
            <a:endParaRPr sz="1600"/>
          </a:p>
          <a:p>
            <a:pPr indent="-304800" lvl="0" marL="457200" rtl="0" algn="just">
              <a:spcBef>
                <a:spcPts val="1600"/>
              </a:spcBef>
              <a:spcAft>
                <a:spcPts val="0"/>
              </a:spcAft>
              <a:buSzPts val="1200"/>
              <a:buChar char="●"/>
            </a:pPr>
            <a:r>
              <a:rPr lang="pt-BR" sz="1200"/>
              <a:t>Para </a:t>
            </a:r>
            <a:r>
              <a:rPr b="1" lang="pt-BR" sz="1200"/>
              <a:t>C++</a:t>
            </a:r>
            <a:r>
              <a:rPr lang="pt-BR" sz="1200"/>
              <a:t>, gera um arquivo .h e .cc de cada .proto, com uma classe para cada tipo de mensagem do seu arquivo</a:t>
            </a:r>
            <a:r>
              <a:rPr lang="pt-BR" sz="1200"/>
              <a:t>.</a:t>
            </a:r>
            <a:endParaRPr sz="1200"/>
          </a:p>
          <a:p>
            <a:pPr indent="-304800" lvl="0" marL="457200" rtl="0">
              <a:spcBef>
                <a:spcPts val="0"/>
              </a:spcBef>
              <a:spcAft>
                <a:spcPts val="0"/>
              </a:spcAft>
              <a:buSzPts val="1200"/>
              <a:buChar char="●"/>
            </a:pPr>
            <a:r>
              <a:rPr lang="pt-BR" sz="1200"/>
              <a:t>Para </a:t>
            </a:r>
            <a:r>
              <a:rPr b="1" lang="pt-BR" sz="1200"/>
              <a:t>Java</a:t>
            </a:r>
            <a:r>
              <a:rPr lang="pt-BR" sz="1200"/>
              <a:t>, gera um arquivo .java com uma classe para cada tipo de mensagem, bem como classes especiais do Construtor para criar instâncias de classe de mensagem.</a:t>
            </a:r>
            <a:endParaRPr sz="1200"/>
          </a:p>
          <a:p>
            <a:pPr indent="-304800" lvl="0" marL="457200" rtl="0">
              <a:spcBef>
                <a:spcPts val="0"/>
              </a:spcBef>
              <a:spcAft>
                <a:spcPts val="0"/>
              </a:spcAft>
              <a:buSzPts val="1200"/>
              <a:buChar char="●"/>
            </a:pPr>
            <a:r>
              <a:rPr lang="pt-BR" sz="1200"/>
              <a:t>O </a:t>
            </a:r>
            <a:r>
              <a:rPr b="1" lang="pt-BR" sz="1200"/>
              <a:t>Python</a:t>
            </a:r>
            <a:r>
              <a:rPr lang="pt-BR" sz="1200"/>
              <a:t> gera um módulo com um descritor estático de cada tipo de mensagem em seu .proto, que é então usado com uma metaclasse para criar a classe de acesso a dados Python necessária em tempo de execução.</a:t>
            </a:r>
            <a:endParaRPr sz="1200"/>
          </a:p>
          <a:p>
            <a:pPr indent="-304800" lvl="0" marL="457200" rtl="0">
              <a:spcBef>
                <a:spcPts val="0"/>
              </a:spcBef>
              <a:spcAft>
                <a:spcPts val="0"/>
              </a:spcAft>
              <a:buSzPts val="1200"/>
              <a:buChar char="●"/>
            </a:pPr>
            <a:r>
              <a:rPr lang="pt-BR" sz="1200"/>
              <a:t>Para </a:t>
            </a:r>
            <a:r>
              <a:rPr b="1" lang="pt-BR" sz="1200"/>
              <a:t>Go</a:t>
            </a:r>
            <a:r>
              <a:rPr lang="pt-BR" sz="1200"/>
              <a:t>, gera um arquivo .pb.go com um tipo para cada tipo de mensagem em seu arquivo.</a:t>
            </a:r>
            <a:endParaRPr sz="1200"/>
          </a:p>
          <a:p>
            <a:pPr indent="-304800" lvl="0" marL="457200" rtl="0">
              <a:spcBef>
                <a:spcPts val="0"/>
              </a:spcBef>
              <a:spcAft>
                <a:spcPts val="0"/>
              </a:spcAft>
              <a:buSzPts val="1200"/>
              <a:buChar char="●"/>
            </a:pPr>
            <a:r>
              <a:rPr lang="pt-BR" sz="1200"/>
              <a:t>Para </a:t>
            </a:r>
            <a:r>
              <a:rPr b="1" lang="pt-BR" sz="1200"/>
              <a:t>Ruby</a:t>
            </a:r>
            <a:r>
              <a:rPr lang="pt-BR" sz="1200"/>
              <a:t>, gera um arquivo .rb com um módulo Ruby contendo seus tipos de mensagem.</a:t>
            </a:r>
            <a:endParaRPr sz="1200"/>
          </a:p>
          <a:p>
            <a:pPr indent="-304800" lvl="0" marL="457200" rtl="0">
              <a:spcBef>
                <a:spcPts val="0"/>
              </a:spcBef>
              <a:spcAft>
                <a:spcPts val="0"/>
              </a:spcAft>
              <a:buSzPts val="1200"/>
              <a:buChar char="●"/>
            </a:pPr>
            <a:r>
              <a:rPr lang="pt-BR" sz="1200"/>
              <a:t>Para </a:t>
            </a:r>
            <a:r>
              <a:rPr b="1" lang="pt-BR" sz="1200"/>
              <a:t>Objective-C</a:t>
            </a:r>
            <a:r>
              <a:rPr lang="pt-BR" sz="1200"/>
              <a:t>, gera um arquivo pbobjc.he pbobjc.m de cada .proto, com uma classe para cada tipo de mensagem descrito em seu arquivo.</a:t>
            </a:r>
            <a:endParaRPr sz="1200"/>
          </a:p>
          <a:p>
            <a:pPr indent="-304800" lvl="0" marL="457200" rtl="0">
              <a:spcBef>
                <a:spcPts val="0"/>
              </a:spcBef>
              <a:spcAft>
                <a:spcPts val="0"/>
              </a:spcAft>
              <a:buSzPts val="1200"/>
              <a:buChar char="●"/>
            </a:pPr>
            <a:r>
              <a:rPr lang="pt-BR" sz="1200"/>
              <a:t>Para </a:t>
            </a:r>
            <a:r>
              <a:rPr b="1" lang="pt-BR" sz="1200"/>
              <a:t>C#</a:t>
            </a:r>
            <a:r>
              <a:rPr lang="pt-BR" sz="1200"/>
              <a:t>, gera um arquivo .cs de cada .proto, com uma classe para cada tipo de mensagem do seu arquivo.</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Enumerações</a:t>
            </a:r>
            <a:endParaRPr/>
          </a:p>
        </p:txBody>
      </p:sp>
      <p:sp>
        <p:nvSpPr>
          <p:cNvPr id="206" name="Google Shape;206;p38"/>
          <p:cNvSpPr txBox="1"/>
          <p:nvPr>
            <p:ph idx="1" type="body"/>
          </p:nvPr>
        </p:nvSpPr>
        <p:spPr>
          <a:xfrm>
            <a:off x="311700" y="1152475"/>
            <a:ext cx="50670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800"/>
              <a:t>Ao definir</a:t>
            </a:r>
            <a:r>
              <a:rPr lang="pt-BR" sz="1800"/>
              <a:t> um tipo de mensagem, se quiser que um de seus campos tenha apenas uma lista predefinida de valores. Por exemplo, se quiser adicionar um campo “corpus” para cada SearchRequest, onde o corpus pode ser UNIVERSAL, WEB, IMAGENS, LOCAL, NOTÍCIAS, PRODUTOS ou VÍDEO. Você pode fazer isso de maneira muito simples adicionando um enum à sua definição de mensagem com uma constante para cada valor possível.</a:t>
            </a:r>
            <a:endParaRPr sz="1800"/>
          </a:p>
          <a:p>
            <a:pPr indent="0" lvl="0" marL="0" algn="just">
              <a:spcBef>
                <a:spcPts val="1600"/>
              </a:spcBef>
              <a:spcAft>
                <a:spcPts val="1600"/>
              </a:spcAft>
              <a:buNone/>
            </a:pPr>
            <a:r>
              <a:t/>
            </a:r>
            <a:endParaRPr/>
          </a:p>
        </p:txBody>
      </p:sp>
      <p:sp>
        <p:nvSpPr>
          <p:cNvPr id="207" name="Google Shape;207;p38"/>
          <p:cNvSpPr txBox="1"/>
          <p:nvPr>
            <p:ph idx="2" type="body"/>
          </p:nvPr>
        </p:nvSpPr>
        <p:spPr>
          <a:xfrm>
            <a:off x="5708900" y="1152475"/>
            <a:ext cx="31233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sz="1200"/>
              <a:t>message SearchRequest {</a:t>
            </a:r>
            <a:br>
              <a:rPr lang="pt-BR" sz="1200"/>
            </a:br>
            <a:r>
              <a:rPr lang="pt-BR" sz="1200"/>
              <a:t>  	string query = 1;</a:t>
            </a:r>
            <a:br>
              <a:rPr lang="pt-BR" sz="1200"/>
            </a:br>
            <a:r>
              <a:rPr lang="pt-BR" sz="1200"/>
              <a:t>  	int32 page_number = 2;</a:t>
            </a:r>
            <a:br>
              <a:rPr lang="pt-BR" sz="1200"/>
            </a:br>
            <a:r>
              <a:rPr lang="pt-BR" sz="1200"/>
              <a:t>  	int32 result_per_page = 3;</a:t>
            </a:r>
            <a:br>
              <a:rPr lang="pt-BR" sz="1200"/>
            </a:br>
            <a:r>
              <a:rPr lang="pt-BR" sz="1200"/>
              <a:t>  	enum Corpus {</a:t>
            </a:r>
            <a:br>
              <a:rPr lang="pt-BR" sz="1200"/>
            </a:br>
            <a:r>
              <a:rPr lang="pt-BR" sz="1200"/>
              <a:t>    		UNIVERSAL = 0;</a:t>
            </a:r>
            <a:br>
              <a:rPr lang="pt-BR" sz="1200"/>
            </a:br>
            <a:r>
              <a:rPr lang="pt-BR" sz="1200"/>
              <a:t>    		WEB = 1;</a:t>
            </a:r>
            <a:br>
              <a:rPr lang="pt-BR" sz="1200"/>
            </a:br>
            <a:r>
              <a:rPr lang="pt-BR" sz="1200"/>
              <a:t>    		IMAGES = 2;</a:t>
            </a:r>
            <a:br>
              <a:rPr lang="pt-BR" sz="1200"/>
            </a:br>
            <a:r>
              <a:rPr lang="pt-BR" sz="1200"/>
              <a:t>    		LOCAL = 3;</a:t>
            </a:r>
            <a:br>
              <a:rPr lang="pt-BR" sz="1200"/>
            </a:br>
            <a:r>
              <a:rPr lang="pt-BR" sz="1200"/>
              <a:t>    		NEWS = 4;</a:t>
            </a:r>
            <a:br>
              <a:rPr lang="pt-BR" sz="1200"/>
            </a:br>
            <a:r>
              <a:rPr lang="pt-BR" sz="1200"/>
              <a:t>    		PRODUCTS = 5;</a:t>
            </a:r>
            <a:br>
              <a:rPr lang="pt-BR" sz="1200"/>
            </a:br>
            <a:r>
              <a:rPr lang="pt-BR" sz="1200"/>
              <a:t>    		VIDEO = 6;</a:t>
            </a:r>
            <a:br>
              <a:rPr lang="pt-BR" sz="1200"/>
            </a:br>
            <a:r>
              <a:rPr lang="pt-BR" sz="1200"/>
              <a:t>  	}</a:t>
            </a:r>
            <a:br>
              <a:rPr lang="pt-BR" sz="1200"/>
            </a:br>
            <a:r>
              <a:rPr lang="pt-BR" sz="1200"/>
              <a:t>  	Corpus corpus = 4;</a:t>
            </a:r>
            <a:br>
              <a:rPr lang="pt-BR" sz="1200"/>
            </a:br>
            <a:r>
              <a:rPr lang="pt-BR" sz="1200"/>
              <a:t>}</a:t>
            </a:r>
            <a:endParaRPr sz="1200"/>
          </a:p>
          <a:p>
            <a:pPr indent="0" lvl="0" marL="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Usando outros tipos de mensagem</a:t>
            </a:r>
            <a:endParaRPr/>
          </a:p>
        </p:txBody>
      </p:sp>
      <p:sp>
        <p:nvSpPr>
          <p:cNvPr id="213" name="Google Shape;213;p39"/>
          <p:cNvSpPr txBox="1"/>
          <p:nvPr>
            <p:ph idx="1" type="body"/>
          </p:nvPr>
        </p:nvSpPr>
        <p:spPr>
          <a:xfrm>
            <a:off x="311700" y="1152475"/>
            <a:ext cx="45783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800"/>
              <a:t>Você pode usar outros tipos de mensagens em tipos do campo. Por exemplo, se você quiser incluir mensagens Result em cada mensagem SearchResponse, para fazer isso, você pode definir um tipo de mensagem Result no mesmo .proto e, em seguida, especificar um campo do tipo Result in SearchResponse.</a:t>
            </a:r>
            <a:endParaRPr sz="1800"/>
          </a:p>
          <a:p>
            <a:pPr indent="0" lvl="0" marL="0">
              <a:spcBef>
                <a:spcPts val="1600"/>
              </a:spcBef>
              <a:spcAft>
                <a:spcPts val="1600"/>
              </a:spcAft>
              <a:buNone/>
            </a:pPr>
            <a:r>
              <a:t/>
            </a:r>
            <a:endParaRPr/>
          </a:p>
        </p:txBody>
      </p:sp>
      <p:sp>
        <p:nvSpPr>
          <p:cNvPr id="214" name="Google Shape;214;p39"/>
          <p:cNvSpPr txBox="1"/>
          <p:nvPr>
            <p:ph idx="2" type="body"/>
          </p:nvPr>
        </p:nvSpPr>
        <p:spPr>
          <a:xfrm>
            <a:off x="5167650" y="1152475"/>
            <a:ext cx="36645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t>message SearchResponse  {</a:t>
            </a:r>
            <a:br>
              <a:rPr lang="pt-BR"/>
            </a:br>
            <a:r>
              <a:rPr lang="pt-BR"/>
              <a:t>	repeated Result results = 1;</a:t>
            </a:r>
            <a:br>
              <a:rPr lang="pt-BR"/>
            </a:br>
            <a:r>
              <a:rPr lang="pt-BR"/>
              <a:t>}</a:t>
            </a:r>
            <a:endParaRPr/>
          </a:p>
          <a:p>
            <a:pPr indent="0" lvl="0" marL="0" rtl="0">
              <a:spcBef>
                <a:spcPts val="1600"/>
              </a:spcBef>
              <a:spcAft>
                <a:spcPts val="0"/>
              </a:spcAft>
              <a:buClr>
                <a:schemeClr val="dk1"/>
              </a:buClr>
              <a:buSzPts val="1100"/>
              <a:buFont typeface="Arial"/>
              <a:buNone/>
            </a:pPr>
            <a:r>
              <a:rPr lang="pt-BR"/>
              <a:t>message Result  {</a:t>
            </a:r>
            <a:br>
              <a:rPr lang="pt-BR"/>
            </a:br>
            <a:r>
              <a:rPr lang="pt-BR"/>
              <a:t>	string url = 1;</a:t>
            </a:r>
            <a:br>
              <a:rPr lang="pt-BR"/>
            </a:br>
            <a:r>
              <a:rPr lang="pt-BR"/>
              <a:t>	string title = 2;</a:t>
            </a:r>
            <a:br>
              <a:rPr lang="pt-BR"/>
            </a:br>
            <a:r>
              <a:rPr lang="pt-BR"/>
              <a:t>	repeated string snippets = 3;</a:t>
            </a:r>
            <a:br>
              <a:rPr lang="pt-BR"/>
            </a:br>
            <a:r>
              <a:rPr lang="pt-BR"/>
              <a:t>}</a:t>
            </a:r>
            <a:endParaRPr/>
          </a:p>
          <a:p>
            <a:pPr indent="0" lvl="0" marL="0">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Usando tipos de mensagem proto2</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algn="just">
              <a:spcBef>
                <a:spcPts val="1600"/>
              </a:spcBef>
              <a:spcAft>
                <a:spcPts val="1600"/>
              </a:spcAft>
              <a:buNone/>
            </a:pPr>
            <a:r>
              <a:rPr lang="pt-BR"/>
              <a:t>É possível importar tipos de mensagem proto2 e usá-los em suas mensagens proto3 e vice-versa. No entanto, proto2 enums não podem ser usados diretamente na sintaxe proto3 (tudo bem se uma mensagem proto2 importada os usa).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Campos desconhecidos</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a:t>Campos desconhecidos são dados serializados de buffer de protocolo bem formados que representam campos que o analisador não reconhece. Por exemplo, quando um binário antigo analisa dados enviados por um novo binário com novos campos, esses novos campos se tornam campos desconhecidos no antigo binário.</a:t>
            </a:r>
            <a:endParaRPr/>
          </a:p>
          <a:p>
            <a:pPr indent="0" lvl="0" marL="0" algn="just">
              <a:spcBef>
                <a:spcPts val="1600"/>
              </a:spcBef>
              <a:spcAft>
                <a:spcPts val="1600"/>
              </a:spcAft>
              <a:buNone/>
            </a:pPr>
            <a:r>
              <a:rPr lang="pt-BR"/>
              <a:t>Originalmente, as mensagens proto3 sempre descartavam campos desconhecidos durante a análise, mas na versão 3.5 foi reentroduzido a preservação de campos desconhecidos para corresponder ao comportamento do proto2. Nas versões 3.5 e posteriores, os campos desconhecidos são retidos durante a análise e incluídos na saída serializada.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História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400"/>
              <a:t>O Protobuf foi desenvolvido no Google para lidar com um protocolo de request/response de um index server. Antes do Protobuf, havia um formato para solicitações e respostas que usava o empacotamento/desempacotamento  manual de solicitações e respostas. À medida que o sistema evoluiu, adquiriu vários outros recursos e usos:</a:t>
            </a:r>
            <a:endParaRPr sz="1400"/>
          </a:p>
          <a:p>
            <a:pPr indent="-317500" lvl="0" marL="457200" rtl="0">
              <a:spcBef>
                <a:spcPts val="1600"/>
              </a:spcBef>
              <a:spcAft>
                <a:spcPts val="0"/>
              </a:spcAft>
              <a:buSzPts val="1400"/>
              <a:buChar char="●"/>
            </a:pPr>
            <a:r>
              <a:rPr lang="pt-BR" sz="1400"/>
              <a:t>O código de serialização e desserialização gerado automaticamente evitou a necessidade de análise manual.</a:t>
            </a:r>
            <a:endParaRPr sz="1400"/>
          </a:p>
          <a:p>
            <a:pPr indent="-317500" lvl="0" marL="457200" rtl="0">
              <a:spcBef>
                <a:spcPts val="0"/>
              </a:spcBef>
              <a:spcAft>
                <a:spcPts val="0"/>
              </a:spcAft>
              <a:buSzPts val="1400"/>
              <a:buChar char="●"/>
            </a:pPr>
            <a:r>
              <a:rPr lang="pt-BR" sz="1400"/>
              <a:t>Era usado ​​para solicitações de RPC de curta duração, começaram-se a usar o Protobuf como um formato para armazenar dados persistentemente.</a:t>
            </a:r>
            <a:endParaRPr sz="1400"/>
          </a:p>
          <a:p>
            <a:pPr indent="-317500" lvl="0" marL="457200" rtl="0">
              <a:spcBef>
                <a:spcPts val="0"/>
              </a:spcBef>
              <a:spcAft>
                <a:spcPts val="0"/>
              </a:spcAft>
              <a:buSzPts val="1400"/>
              <a:buChar char="●"/>
            </a:pPr>
            <a:r>
              <a:rPr lang="pt-BR" sz="1400"/>
              <a:t>As interfaces RPC do servidor começaram a ser declaradas  como parte dos arquivos de protocolo, com o compilador de protocolo gerando classes stub que os usuários poderiam substituir pelas implementações reais da interface do servidor.</a:t>
            </a:r>
            <a:endParaRPr sz="1400"/>
          </a:p>
          <a:p>
            <a:pPr indent="0" lvl="0" marL="0">
              <a:spcBef>
                <a:spcPts val="1600"/>
              </a:spcBef>
              <a:spcAft>
                <a:spcPts val="1600"/>
              </a:spcAft>
              <a:buNone/>
            </a:pPr>
            <a:r>
              <a:rPr lang="pt-BR" sz="1400"/>
              <a:t>O Protobuf é agora a linguagem de intercomunicação do Google para dados.</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tipo Any</a:t>
            </a:r>
            <a:endParaRPr/>
          </a:p>
        </p:txBody>
      </p:sp>
      <p:sp>
        <p:nvSpPr>
          <p:cNvPr id="232" name="Google Shape;232;p42"/>
          <p:cNvSpPr txBox="1"/>
          <p:nvPr>
            <p:ph idx="1" type="body"/>
          </p:nvPr>
        </p:nvSpPr>
        <p:spPr>
          <a:xfrm>
            <a:off x="311700" y="1152475"/>
            <a:ext cx="4143600" cy="34164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pt-BR" sz="1700"/>
              <a:t>O tipo de mensagem Any permite usar mensagens como tipos incorporados sem ter sua definição .proto. Um Any contém uma mensagem serializada arbitrária como bytes, junto com uma URL que atua como um identificador único global para resolver o tipo dessa mensagem. Para usar o tipo Any, você precisa importar o google/protobuf/any.proto.</a:t>
            </a:r>
            <a:endParaRPr sz="1700"/>
          </a:p>
        </p:txBody>
      </p:sp>
      <p:sp>
        <p:nvSpPr>
          <p:cNvPr id="233" name="Google Shape;233;p42"/>
          <p:cNvSpPr txBox="1"/>
          <p:nvPr>
            <p:ph idx="2" type="body"/>
          </p:nvPr>
        </p:nvSpPr>
        <p:spPr>
          <a:xfrm>
            <a:off x="4636400" y="1152475"/>
            <a:ext cx="41958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sz="1500"/>
              <a:t>import "google/protobuf/any.proto";</a:t>
            </a:r>
            <a:br>
              <a:rPr lang="pt-BR" sz="1500"/>
            </a:br>
            <a:br>
              <a:rPr lang="pt-BR" sz="1500"/>
            </a:br>
            <a:r>
              <a:rPr lang="pt-BR" sz="1500"/>
              <a:t>message ErrorStatus {</a:t>
            </a:r>
            <a:br>
              <a:rPr lang="pt-BR" sz="1500"/>
            </a:br>
            <a:r>
              <a:rPr lang="pt-BR" sz="1500"/>
              <a:t>	string message = 1;</a:t>
            </a:r>
            <a:br>
              <a:rPr lang="pt-BR" sz="1500"/>
            </a:br>
            <a:r>
              <a:rPr lang="pt-BR" sz="1500"/>
              <a:t>	repeated google.protobuf.Any details = 2</a:t>
            </a:r>
            <a:r>
              <a:rPr lang="pt-BR" sz="1500"/>
              <a:t>;</a:t>
            </a:r>
            <a:br>
              <a:rPr lang="pt-BR" sz="1500"/>
            </a:br>
            <a:r>
              <a:rPr lang="pt-BR" sz="1500"/>
              <a:t>}</a:t>
            </a:r>
            <a:endParaRPr sz="1500"/>
          </a:p>
          <a:p>
            <a:pPr indent="0" lvl="0" marL="0">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Pacotes</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a:solidFill>
                  <a:srgbClr val="000000"/>
                </a:solidFill>
              </a:rPr>
              <a:t>Você pode adicionar um especificador de pacote opcional a um arquivo .proto para evitar conflitos de nome entre os tipos de mensagem de protocolo.</a:t>
            </a:r>
            <a:endParaRPr>
              <a:solidFill>
                <a:srgbClr val="000000"/>
              </a:solidFill>
            </a:endParaRPr>
          </a:p>
          <a:p>
            <a:pPr indent="0" lvl="0" marL="0" rtl="0">
              <a:spcBef>
                <a:spcPts val="1600"/>
              </a:spcBef>
              <a:spcAft>
                <a:spcPts val="0"/>
              </a:spcAft>
              <a:buClr>
                <a:schemeClr val="dk1"/>
              </a:buClr>
              <a:buSzPts val="1100"/>
              <a:buFont typeface="Arial"/>
              <a:buNone/>
            </a:pPr>
            <a:r>
              <a:rPr lang="pt-BR" sz="1200"/>
              <a:t>package foo.bar;</a:t>
            </a:r>
            <a:br>
              <a:rPr lang="pt-BR" sz="1200"/>
            </a:br>
            <a:r>
              <a:rPr lang="pt-BR" sz="1200"/>
              <a:t>message Open {...}</a:t>
            </a:r>
            <a:endParaRPr sz="1200"/>
          </a:p>
          <a:p>
            <a:pPr indent="0" lvl="0" marL="0" rtl="0">
              <a:spcBef>
                <a:spcPts val="1600"/>
              </a:spcBef>
              <a:spcAft>
                <a:spcPts val="0"/>
              </a:spcAft>
              <a:buClr>
                <a:schemeClr val="dk1"/>
              </a:buClr>
              <a:buSzPts val="1100"/>
              <a:buFont typeface="Arial"/>
              <a:buNone/>
            </a:pPr>
            <a:r>
              <a:rPr lang="pt-BR"/>
              <a:t>Você pode então usar o especificador de pacote ao definir campos do seu tipo de mensagem:</a:t>
            </a:r>
            <a:endParaRPr/>
          </a:p>
          <a:p>
            <a:pPr indent="0" lvl="0" marL="0">
              <a:spcBef>
                <a:spcPts val="1600"/>
              </a:spcBef>
              <a:spcAft>
                <a:spcPts val="1600"/>
              </a:spcAft>
              <a:buNone/>
            </a:pPr>
            <a:r>
              <a:rPr lang="pt-BR" sz="1200"/>
              <a:t>message Foo {</a:t>
            </a:r>
            <a:br>
              <a:rPr lang="pt-BR" sz="1200"/>
            </a:br>
            <a:r>
              <a:rPr lang="pt-BR" sz="1200"/>
              <a:t>	…</a:t>
            </a:r>
            <a:br>
              <a:rPr lang="pt-BR" sz="1200"/>
            </a:br>
            <a:r>
              <a:rPr lang="pt-BR" sz="1200"/>
              <a:t>	 foo.bar.Open open = 1;</a:t>
            </a:r>
            <a:br>
              <a:rPr lang="pt-BR" sz="1200"/>
            </a:br>
            <a:r>
              <a:rPr lang="pt-BR" sz="1200"/>
              <a:t>	…</a:t>
            </a:r>
            <a:br>
              <a:rPr lang="pt-BR" sz="1200"/>
            </a:br>
            <a:r>
              <a:rPr lang="pt-BR" sz="1200"/>
              <a:t>}</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Pacotes</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pt-BR" sz="1400">
                <a:solidFill>
                  <a:srgbClr val="000000"/>
                </a:solidFill>
              </a:rPr>
              <a:t>A maneira como um especificador de pacote afeta o código gerado depende do idioma escolhido:</a:t>
            </a:r>
            <a:endParaRPr sz="1400">
              <a:solidFill>
                <a:srgbClr val="000000"/>
              </a:solidFill>
            </a:endParaRPr>
          </a:p>
          <a:p>
            <a:pPr indent="-304800" lvl="0" marL="457200" rtl="0">
              <a:spcBef>
                <a:spcPts val="1600"/>
              </a:spcBef>
              <a:spcAft>
                <a:spcPts val="0"/>
              </a:spcAft>
              <a:buSzPts val="1200"/>
              <a:buChar char="●"/>
            </a:pPr>
            <a:r>
              <a:rPr lang="pt-BR" sz="1200"/>
              <a:t>Em </a:t>
            </a:r>
            <a:r>
              <a:rPr b="1" lang="pt-BR" sz="1200"/>
              <a:t>C++</a:t>
            </a:r>
            <a:r>
              <a:rPr lang="pt-BR" sz="1200"/>
              <a:t>, as classes geradas são agrupadas dentro de um namespace C++. Por exemplo, Open estaria no namespace foo::bar.</a:t>
            </a:r>
            <a:endParaRPr sz="1200"/>
          </a:p>
          <a:p>
            <a:pPr indent="-304800" lvl="0" marL="457200" rtl="0">
              <a:spcBef>
                <a:spcPts val="0"/>
              </a:spcBef>
              <a:spcAft>
                <a:spcPts val="0"/>
              </a:spcAft>
              <a:buSzPts val="1200"/>
              <a:buChar char="●"/>
            </a:pPr>
            <a:r>
              <a:rPr lang="pt-BR" sz="1200"/>
              <a:t>Em </a:t>
            </a:r>
            <a:r>
              <a:rPr b="1" lang="pt-BR" sz="1200"/>
              <a:t>Java</a:t>
            </a:r>
            <a:r>
              <a:rPr lang="pt-BR" sz="1200"/>
              <a:t>, o pacote é usado como o pacote Java, a menos que você forneça explicitamente uma opção java_package em seu arquivo .proto.</a:t>
            </a:r>
            <a:endParaRPr sz="1200"/>
          </a:p>
          <a:p>
            <a:pPr indent="-304800" lvl="0" marL="457200" rtl="0">
              <a:spcBef>
                <a:spcPts val="0"/>
              </a:spcBef>
              <a:spcAft>
                <a:spcPts val="0"/>
              </a:spcAft>
              <a:buSzPts val="1200"/>
              <a:buChar char="●"/>
            </a:pPr>
            <a:r>
              <a:rPr lang="pt-BR" sz="1200"/>
              <a:t>No </a:t>
            </a:r>
            <a:r>
              <a:rPr b="1" lang="pt-BR" sz="1200"/>
              <a:t>Python</a:t>
            </a:r>
            <a:r>
              <a:rPr lang="pt-BR" sz="1200"/>
              <a:t>, a diretiva de pacote é ignorada, pois os módulos do Python são organizados de acordo com sua localização no sistema de arquivos.</a:t>
            </a:r>
            <a:endParaRPr sz="1200"/>
          </a:p>
          <a:p>
            <a:pPr indent="-304800" lvl="0" marL="457200" rtl="0">
              <a:spcBef>
                <a:spcPts val="0"/>
              </a:spcBef>
              <a:spcAft>
                <a:spcPts val="0"/>
              </a:spcAft>
              <a:buSzPts val="1200"/>
              <a:buChar char="●"/>
            </a:pPr>
            <a:r>
              <a:rPr lang="pt-BR" sz="1200"/>
              <a:t>Em </a:t>
            </a:r>
            <a:r>
              <a:rPr b="1" lang="pt-BR" sz="1200"/>
              <a:t>Go</a:t>
            </a:r>
            <a:r>
              <a:rPr lang="pt-BR" sz="1200"/>
              <a:t>, o pacote é usado como o nome do pacote Go, a menos que você forneça explicitamente uma opção go_package no seu arquivo .proto.</a:t>
            </a:r>
            <a:endParaRPr sz="1200"/>
          </a:p>
          <a:p>
            <a:pPr indent="-304800" lvl="0" marL="457200" rtl="0">
              <a:spcBef>
                <a:spcPts val="0"/>
              </a:spcBef>
              <a:spcAft>
                <a:spcPts val="0"/>
              </a:spcAft>
              <a:buSzPts val="1200"/>
              <a:buChar char="●"/>
            </a:pPr>
            <a:r>
              <a:rPr lang="pt-BR" sz="1200"/>
              <a:t>Em </a:t>
            </a:r>
            <a:r>
              <a:rPr b="1" lang="pt-BR" sz="1200"/>
              <a:t>Ruby</a:t>
            </a:r>
            <a:r>
              <a:rPr lang="pt-BR" sz="1200"/>
              <a:t>, as classes geradas são agrupadas em namespaces Ruby aninhados, convertidos para o estilo de capitalização Ruby necessário (primeira letra em maiúscula; se o primeiro caractere não for uma letra, PB_ será prefixado). Por exemplo, Open estaria no namespace Foo::Bar.</a:t>
            </a:r>
            <a:endParaRPr sz="1200"/>
          </a:p>
          <a:p>
            <a:pPr indent="-304800" lvl="0" marL="457200" rtl="0">
              <a:spcBef>
                <a:spcPts val="0"/>
              </a:spcBef>
              <a:spcAft>
                <a:spcPts val="0"/>
              </a:spcAft>
              <a:buSzPts val="1200"/>
              <a:buChar char="●"/>
            </a:pPr>
            <a:r>
              <a:rPr lang="pt-BR" sz="1200"/>
              <a:t>Em </a:t>
            </a:r>
            <a:r>
              <a:rPr b="1" lang="pt-BR" sz="1200"/>
              <a:t>C#</a:t>
            </a:r>
            <a:r>
              <a:rPr lang="pt-BR" sz="1200"/>
              <a:t>, o pacote é usado como o namespace após a conversão para o PascalCase, a menos que você forneça explicitamente uma opção csharp_namespace no seu arquivo .proto. Por exemplo, Open estaria no namespace Foo.Bar.</a:t>
            </a:r>
            <a:endParaRPr sz="1200"/>
          </a:p>
          <a:p>
            <a:pPr indent="0" lvl="0" marL="0">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Definindo serviços</a:t>
            </a:r>
            <a:endParaRPr/>
          </a:p>
        </p:txBody>
      </p:sp>
      <p:sp>
        <p:nvSpPr>
          <p:cNvPr id="251" name="Google Shape;25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400"/>
              <a:t>Para</a:t>
            </a:r>
            <a:r>
              <a:rPr lang="pt-BR" sz="1400"/>
              <a:t> usar os tipos de mensagem com um sistema RPC, pode-se definir uma interface de serviço RPC em um arquivo .proto e o compilador de Protobuf irá gerar código de interface de serviço e stubs no idioma escolhido. Mas para definir um serviço RPC com um método que receba o seu SearchRequest e retorne um SearchResponse, pode-se defini-lo no arquivo .proto da seguinte maneira:</a:t>
            </a:r>
            <a:endParaRPr sz="1400"/>
          </a:p>
          <a:p>
            <a:pPr indent="0" lvl="0" marL="0" rtl="0">
              <a:spcBef>
                <a:spcPts val="1600"/>
              </a:spcBef>
              <a:spcAft>
                <a:spcPts val="0"/>
              </a:spcAft>
              <a:buClr>
                <a:schemeClr val="dk1"/>
              </a:buClr>
              <a:buSzPts val="1100"/>
              <a:buFont typeface="Arial"/>
              <a:buNone/>
            </a:pPr>
            <a:r>
              <a:rPr lang="pt-BR" sz="1400"/>
              <a:t>service SearchService {</a:t>
            </a:r>
            <a:br>
              <a:rPr lang="pt-BR" sz="1400"/>
            </a:br>
            <a:r>
              <a:rPr lang="pt-BR" sz="1400"/>
              <a:t>	rpc Search (SearchRequest)  returns (SearchResponse);</a:t>
            </a:r>
            <a:br>
              <a:rPr lang="pt-BR" sz="1400"/>
            </a:br>
            <a:r>
              <a:rPr lang="pt-BR" sz="1400"/>
              <a:t>}</a:t>
            </a:r>
            <a:endParaRPr sz="1400"/>
          </a:p>
          <a:p>
            <a:pPr indent="0" lvl="0" marL="0" algn="just">
              <a:spcBef>
                <a:spcPts val="1600"/>
              </a:spcBef>
              <a:spcAft>
                <a:spcPts val="1600"/>
              </a:spcAft>
              <a:buNone/>
            </a:pPr>
            <a:r>
              <a:rPr lang="pt-BR" sz="1400"/>
              <a:t>O sistema RPC mais direto a ser usado com Protobuf é o gRPC: um sistema RPC de código aberto de linguagem neutra e plataforma desenvolvido no Google. O gRPC funciona particularmente bem com Protobuf e permite gerar o código RPC relevante diretamente de seus arquivos .proto usando um plug-in de compilador de buffer de protocolo especial.</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pt-BR"/>
              <a:t>CODIFICAÇÃO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Uma mensagem simples</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a:t>Digamos que você tenha a seguinte definição de mensagem muito simples:</a:t>
            </a:r>
            <a:endParaRPr/>
          </a:p>
          <a:p>
            <a:pPr indent="0" lvl="0" marL="0" rtl="0">
              <a:spcBef>
                <a:spcPts val="1600"/>
              </a:spcBef>
              <a:spcAft>
                <a:spcPts val="0"/>
              </a:spcAft>
              <a:buClr>
                <a:schemeClr val="dk1"/>
              </a:buClr>
              <a:buSzPts val="1100"/>
              <a:buFont typeface="Arial"/>
              <a:buNone/>
            </a:pPr>
            <a:r>
              <a:rPr lang="pt-BR"/>
              <a:t>message Test1 {</a:t>
            </a:r>
            <a:br>
              <a:rPr lang="pt-BR"/>
            </a:br>
            <a:r>
              <a:rPr lang="pt-BR"/>
              <a:t>	opcional int32 a = 1;</a:t>
            </a:r>
            <a:br>
              <a:rPr lang="pt-BR"/>
            </a:br>
            <a:r>
              <a:rPr lang="pt-BR"/>
              <a:t>}</a:t>
            </a:r>
            <a:endParaRPr/>
          </a:p>
          <a:p>
            <a:pPr indent="0" lvl="0" marL="0" rtl="0" algn="just">
              <a:spcBef>
                <a:spcPts val="1600"/>
              </a:spcBef>
              <a:spcAft>
                <a:spcPts val="0"/>
              </a:spcAft>
              <a:buClr>
                <a:schemeClr val="dk1"/>
              </a:buClr>
              <a:buSzPts val="1100"/>
              <a:buFont typeface="Arial"/>
              <a:buNone/>
            </a:pPr>
            <a:r>
              <a:rPr lang="pt-BR"/>
              <a:t>Em um aplicativo, você cria uma mensagem Test1 e define “a” para 150. Em seguida, você serializa a mensagem em um fluxo de saída. Se você pudesse examinar a mensagem codificada, veria três bytes:</a:t>
            </a:r>
            <a:endParaRPr/>
          </a:p>
          <a:p>
            <a:pPr indent="0" lvl="0" marL="0">
              <a:spcBef>
                <a:spcPts val="1600"/>
              </a:spcBef>
              <a:spcAft>
                <a:spcPts val="1600"/>
              </a:spcAft>
              <a:buNone/>
            </a:pPr>
            <a:r>
              <a:rPr lang="pt-BR"/>
              <a:t>08 96 01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Base 128 Varints</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a:t>Para entender a codificação de buffer de protocolo simples, primeiro é preciso entender as varints. Varints são um método de serializar inteiros usando um ou mais bytes. Números menores recebem um número menor de bytes.</a:t>
            </a:r>
            <a:endParaRPr/>
          </a:p>
          <a:p>
            <a:pPr indent="0" lvl="0" marL="0" rtl="0" algn="just">
              <a:spcBef>
                <a:spcPts val="1600"/>
              </a:spcBef>
              <a:spcAft>
                <a:spcPts val="0"/>
              </a:spcAft>
              <a:buClr>
                <a:schemeClr val="dk1"/>
              </a:buClr>
              <a:buSzPts val="1100"/>
              <a:buFont typeface="Arial"/>
              <a:buNone/>
            </a:pPr>
            <a:r>
              <a:rPr lang="pt-BR"/>
              <a:t>Cada byte em um varint, exceto o último byte, possui o bit mais significativo (msb) setado - isto indica que há bytes adicionais por vir. Os 7 bits mais baixos de cada byte são usados ​​para armazenar a representação de complemento do número em grupos de 7 bits, o grupo menos significativo primeiro.</a:t>
            </a:r>
            <a:endParaRPr/>
          </a:p>
          <a:p>
            <a:pPr indent="0" lvl="0" marL="0" algn="just">
              <a:spcBef>
                <a:spcPts val="1600"/>
              </a:spcBef>
              <a:spcAft>
                <a:spcPts val="1600"/>
              </a:spcAft>
              <a:buNone/>
            </a:pPr>
            <a:r>
              <a:rPr lang="pt-BR"/>
              <a:t>O número 1, é um único byte, então o msb não está definido:  </a:t>
            </a:r>
            <a:r>
              <a:rPr b="1" lang="pt-BR" sz="1600"/>
              <a:t>0000 0001</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Base 128 Varints</a:t>
            </a:r>
            <a:endParaRPr/>
          </a:p>
        </p:txBody>
      </p:sp>
      <p:sp>
        <p:nvSpPr>
          <p:cNvPr id="274" name="Google Shape;274;p49"/>
          <p:cNvSpPr txBox="1"/>
          <p:nvPr>
            <p:ph idx="1" type="body"/>
          </p:nvPr>
        </p:nvSpPr>
        <p:spPr>
          <a:xfrm>
            <a:off x="311700" y="1152475"/>
            <a:ext cx="58701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600"/>
              <a:t>E aqui está 300 - isso é um pouco mais complicado:  </a:t>
            </a:r>
            <a:endParaRPr b="1" sz="1600"/>
          </a:p>
          <a:p>
            <a:pPr indent="0" lvl="0" marL="0" rtl="0" algn="just">
              <a:spcBef>
                <a:spcPts val="1600"/>
              </a:spcBef>
              <a:spcAft>
                <a:spcPts val="0"/>
              </a:spcAft>
              <a:buClr>
                <a:schemeClr val="dk1"/>
              </a:buClr>
              <a:buSzPts val="1100"/>
              <a:buFont typeface="Arial"/>
              <a:buNone/>
            </a:pPr>
            <a:r>
              <a:rPr lang="pt-BR" sz="1600"/>
              <a:t>Como você descobre que isso é 300? Primeiro você solta o msb de cada byte, já que isso está lá apenas para nos dizer se chegamos ao final do número (como você pode ver, ele é definido no primeiro byte, pois há mais de um byte no varint) :</a:t>
            </a:r>
            <a:endParaRPr sz="1600"/>
          </a:p>
          <a:p>
            <a:pPr indent="0" lvl="0" marL="0" algn="just">
              <a:spcBef>
                <a:spcPts val="1600"/>
              </a:spcBef>
              <a:spcAft>
                <a:spcPts val="1600"/>
              </a:spcAft>
              <a:buNone/>
            </a:pPr>
            <a:r>
              <a:rPr lang="pt-BR" sz="1600"/>
              <a:t>Você inverte os dois grupos de 7 bits porque, como você lembra, as varints armazenam números com o grupo menos significativo primeiro. Então você concatena-os para obter seu valor final:</a:t>
            </a:r>
            <a:endParaRPr sz="1600"/>
          </a:p>
        </p:txBody>
      </p:sp>
      <p:sp>
        <p:nvSpPr>
          <p:cNvPr id="275" name="Google Shape;275;p49"/>
          <p:cNvSpPr txBox="1"/>
          <p:nvPr>
            <p:ph idx="2" type="body"/>
          </p:nvPr>
        </p:nvSpPr>
        <p:spPr>
          <a:xfrm>
            <a:off x="6266375" y="1152425"/>
            <a:ext cx="2565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600"/>
              <a:t>1010 1100 0000 0010</a:t>
            </a:r>
            <a:endParaRPr sz="1600"/>
          </a:p>
          <a:p>
            <a:pPr indent="0" lvl="0" marL="0" rtl="0" algn="just">
              <a:spcBef>
                <a:spcPts val="1600"/>
              </a:spcBef>
              <a:spcAft>
                <a:spcPts val="0"/>
              </a:spcAft>
              <a:buNone/>
            </a:pPr>
            <a:r>
              <a:t/>
            </a:r>
            <a:endParaRPr sz="1600"/>
          </a:p>
          <a:p>
            <a:pPr indent="0" lvl="0" marL="0" rtl="0" algn="just">
              <a:spcBef>
                <a:spcPts val="1600"/>
              </a:spcBef>
              <a:spcAft>
                <a:spcPts val="0"/>
              </a:spcAft>
              <a:buNone/>
            </a:pPr>
            <a:r>
              <a:rPr lang="pt-BR" sz="1600"/>
              <a:t>1010 1100 0000 0010</a:t>
            </a:r>
            <a:br>
              <a:rPr lang="pt-BR" sz="1600"/>
            </a:br>
            <a:r>
              <a:rPr lang="pt-BR" sz="1600"/>
              <a:t>→ 010 1100 000 0010</a:t>
            </a:r>
            <a:br>
              <a:rPr lang="pt-BR" sz="1600"/>
            </a:br>
            <a:endParaRPr sz="1600"/>
          </a:p>
          <a:p>
            <a:pPr indent="0" lvl="0" marL="0" rtl="0" algn="just">
              <a:spcBef>
                <a:spcPts val="1600"/>
              </a:spcBef>
              <a:spcAft>
                <a:spcPts val="0"/>
              </a:spcAft>
              <a:buClr>
                <a:schemeClr val="dk1"/>
              </a:buClr>
              <a:buSzPts val="1100"/>
              <a:buFont typeface="Arial"/>
              <a:buNone/>
            </a:pPr>
            <a:r>
              <a:rPr lang="pt-BR" sz="1600"/>
              <a:t>000 0010 010 1100</a:t>
            </a:r>
            <a:br>
              <a:rPr lang="pt-BR" sz="1600"/>
            </a:br>
            <a:r>
              <a:rPr lang="pt-BR" sz="1600"/>
              <a:t>→ 000 0010 ++ 010 1100</a:t>
            </a:r>
            <a:br>
              <a:rPr lang="pt-BR" sz="1600"/>
            </a:br>
            <a:r>
              <a:rPr lang="pt-BR" sz="1600"/>
              <a:t>→ 100101100</a:t>
            </a:r>
            <a:br>
              <a:rPr lang="pt-BR" sz="1600"/>
            </a:br>
            <a:r>
              <a:rPr lang="pt-BR" sz="1600"/>
              <a:t>→ 256 + 32 + 8 + 4 = 300</a:t>
            </a:r>
            <a:endParaRPr sz="1600"/>
          </a:p>
          <a:p>
            <a:pPr indent="0" lvl="0" mar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Estrutura da mensagem</a:t>
            </a:r>
            <a:endParaRPr/>
          </a:p>
        </p:txBody>
      </p:sp>
      <p:sp>
        <p:nvSpPr>
          <p:cNvPr id="281" name="Google Shape;28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500"/>
              <a:t>Uma mensagem de buffer de protocolo é uma série de pares de valores-chave. A versão binária de uma mensagem usa apenas o número do campo como chave, o nome e o tipo declarado para cada campo só podem ser determinados no final da decodificação referenciando a definição do tipo de mensagem (ou seja, o arquivo .proto).</a:t>
            </a:r>
            <a:endParaRPr sz="1500"/>
          </a:p>
          <a:p>
            <a:pPr indent="0" lvl="0" marL="0" algn="just">
              <a:spcBef>
                <a:spcPts val="1600"/>
              </a:spcBef>
              <a:spcAft>
                <a:spcPts val="1600"/>
              </a:spcAft>
              <a:buNone/>
            </a:pPr>
            <a:r>
              <a:rPr lang="pt-BR" sz="1500"/>
              <a:t>Quando uma mensagem é codificada, as chaves e os valores são concatenados em um fluxo de bytes. Quando a mensagem está sendo decodificada, o analisador precisa ser capaz de pular campos que não reconhece. Dessa forma, novos campos podem ser adicionados a uma mensagem sem interromper programas antigos que não os conhecem. Para este fim, a "chave" para cada par em uma mensagem em formato wire é na verdade dois valores - o número do campo do seu arquivo .proto, mais um tipo de conexão que fornece informações suficientes para encontrar o tamanho do valor a seguir. Essa chave é também chamada de tag.</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Estrutura da mensagem</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a:solidFill>
                  <a:srgbClr val="000000"/>
                </a:solidFill>
              </a:rPr>
              <a:t>Os tipos Wire disponíveis são os seguintes:</a:t>
            </a:r>
            <a:endParaRPr>
              <a:solidFill>
                <a:srgbClr val="000000"/>
              </a:solidFill>
            </a:endParaRPr>
          </a:p>
        </p:txBody>
      </p:sp>
      <p:graphicFrame>
        <p:nvGraphicFramePr>
          <p:cNvPr id="288" name="Google Shape;288;p51"/>
          <p:cNvGraphicFramePr/>
          <p:nvPr/>
        </p:nvGraphicFramePr>
        <p:xfrm>
          <a:off x="505775" y="1648750"/>
          <a:ext cx="3000000" cy="3000000"/>
        </p:xfrm>
        <a:graphic>
          <a:graphicData uri="http://schemas.openxmlformats.org/drawingml/2006/table">
            <a:tbl>
              <a:tblPr>
                <a:noFill/>
                <a:tableStyleId>{69418C3B-CCD4-42A4-AA0E-9C299D0E0481}</a:tableStyleId>
              </a:tblPr>
              <a:tblGrid>
                <a:gridCol w="867525"/>
                <a:gridCol w="1616150"/>
                <a:gridCol w="4755325"/>
              </a:tblGrid>
              <a:tr h="381000">
                <a:tc>
                  <a:txBody>
                    <a:bodyPr>
                      <a:noAutofit/>
                    </a:bodyPr>
                    <a:lstStyle/>
                    <a:p>
                      <a:pPr indent="0" lvl="0" marL="0">
                        <a:spcBef>
                          <a:spcPts val="0"/>
                        </a:spcBef>
                        <a:spcAft>
                          <a:spcPts val="0"/>
                        </a:spcAft>
                        <a:buNone/>
                      </a:pPr>
                      <a:r>
                        <a:rPr lang="pt-BR"/>
                        <a:t>TIPO</a:t>
                      </a:r>
                      <a:endParaRPr/>
                    </a:p>
                  </a:txBody>
                  <a:tcPr marT="91425" marB="91425" marR="91425" marL="91425"/>
                </a:tc>
                <a:tc>
                  <a:txBody>
                    <a:bodyPr>
                      <a:noAutofit/>
                    </a:bodyPr>
                    <a:lstStyle/>
                    <a:p>
                      <a:pPr indent="0" lvl="0" marL="0">
                        <a:spcBef>
                          <a:spcPts val="0"/>
                        </a:spcBef>
                        <a:spcAft>
                          <a:spcPts val="0"/>
                        </a:spcAft>
                        <a:buNone/>
                      </a:pPr>
                      <a:r>
                        <a:rPr lang="pt-BR"/>
                        <a:t>SIGNIFICADO</a:t>
                      </a:r>
                      <a:endParaRPr/>
                    </a:p>
                  </a:txBody>
                  <a:tcPr marT="91425" marB="91425" marR="91425" marL="91425"/>
                </a:tc>
                <a:tc>
                  <a:txBody>
                    <a:bodyPr>
                      <a:noAutofit/>
                    </a:bodyPr>
                    <a:lstStyle/>
                    <a:p>
                      <a:pPr indent="0" lvl="0" marL="0">
                        <a:spcBef>
                          <a:spcPts val="0"/>
                        </a:spcBef>
                        <a:spcAft>
                          <a:spcPts val="0"/>
                        </a:spcAft>
                        <a:buNone/>
                      </a:pPr>
                      <a:r>
                        <a:rPr lang="pt-BR"/>
                        <a:t>USADO PARA</a:t>
                      </a:r>
                      <a:endParaRPr/>
                    </a:p>
                  </a:txBody>
                  <a:tcPr marT="91425" marB="91425" marR="91425" marL="91425"/>
                </a:tc>
              </a:tr>
              <a:tr h="381000">
                <a:tc>
                  <a:txBody>
                    <a:bodyPr>
                      <a:noAutofit/>
                    </a:bodyPr>
                    <a:lstStyle/>
                    <a:p>
                      <a:pPr indent="0" lvl="0" marL="0">
                        <a:spcBef>
                          <a:spcPts val="0"/>
                        </a:spcBef>
                        <a:spcAft>
                          <a:spcPts val="0"/>
                        </a:spcAft>
                        <a:buNone/>
                      </a:pPr>
                      <a:r>
                        <a:rPr lang="pt-BR"/>
                        <a:t>0</a:t>
                      </a:r>
                      <a:endParaRPr/>
                    </a:p>
                  </a:txBody>
                  <a:tcPr marT="91425" marB="91425" marR="91425" marL="91425"/>
                </a:tc>
                <a:tc>
                  <a:txBody>
                    <a:bodyPr>
                      <a:noAutofit/>
                    </a:bodyPr>
                    <a:lstStyle/>
                    <a:p>
                      <a:pPr indent="0" lvl="0" marL="0">
                        <a:spcBef>
                          <a:spcPts val="0"/>
                        </a:spcBef>
                        <a:spcAft>
                          <a:spcPts val="0"/>
                        </a:spcAft>
                        <a:buNone/>
                      </a:pPr>
                      <a:r>
                        <a:rPr lang="pt-BR"/>
                        <a:t>Varint</a:t>
                      </a:r>
                      <a:endParaRPr/>
                    </a:p>
                  </a:txBody>
                  <a:tcPr marT="91425" marB="91425" marR="91425" marL="91425"/>
                </a:tc>
                <a:tc>
                  <a:txBody>
                    <a:bodyPr>
                      <a:noAutofit/>
                    </a:bodyPr>
                    <a:lstStyle/>
                    <a:p>
                      <a:pPr indent="0" lvl="0" marL="0">
                        <a:spcBef>
                          <a:spcPts val="0"/>
                        </a:spcBef>
                        <a:spcAft>
                          <a:spcPts val="0"/>
                        </a:spcAft>
                        <a:buNone/>
                      </a:pPr>
                      <a:r>
                        <a:rPr lang="pt-BR"/>
                        <a:t>int32, int64, uint32, uint64, sint32, sint64, bool, enum</a:t>
                      </a:r>
                      <a:endParaRPr/>
                    </a:p>
                  </a:txBody>
                  <a:tcPr marT="91425" marB="91425" marR="91425" marL="91425"/>
                </a:tc>
              </a:tr>
              <a:tr h="381000">
                <a:tc>
                  <a:txBody>
                    <a:bodyPr>
                      <a:noAutofit/>
                    </a:bodyPr>
                    <a:lstStyle/>
                    <a:p>
                      <a:pPr indent="0" lvl="0" marL="0">
                        <a:spcBef>
                          <a:spcPts val="0"/>
                        </a:spcBef>
                        <a:spcAft>
                          <a:spcPts val="0"/>
                        </a:spcAft>
                        <a:buNone/>
                      </a:pPr>
                      <a:r>
                        <a:rPr lang="pt-BR"/>
                        <a:t>1</a:t>
                      </a:r>
                      <a:endParaRPr/>
                    </a:p>
                  </a:txBody>
                  <a:tcPr marT="91425" marB="91425" marR="91425" marL="91425"/>
                </a:tc>
                <a:tc>
                  <a:txBody>
                    <a:bodyPr>
                      <a:noAutofit/>
                    </a:bodyPr>
                    <a:lstStyle/>
                    <a:p>
                      <a:pPr indent="0" lvl="0" marL="0">
                        <a:spcBef>
                          <a:spcPts val="0"/>
                        </a:spcBef>
                        <a:spcAft>
                          <a:spcPts val="0"/>
                        </a:spcAft>
                        <a:buNone/>
                      </a:pPr>
                      <a:r>
                        <a:rPr lang="pt-BR"/>
                        <a:t>64-bit</a:t>
                      </a:r>
                      <a:endParaRPr/>
                    </a:p>
                  </a:txBody>
                  <a:tcPr marT="91425" marB="91425" marR="91425" marL="91425"/>
                </a:tc>
                <a:tc>
                  <a:txBody>
                    <a:bodyPr>
                      <a:noAutofit/>
                    </a:bodyPr>
                    <a:lstStyle/>
                    <a:p>
                      <a:pPr indent="0" lvl="0" marL="0">
                        <a:spcBef>
                          <a:spcPts val="0"/>
                        </a:spcBef>
                        <a:spcAft>
                          <a:spcPts val="0"/>
                        </a:spcAft>
                        <a:buNone/>
                      </a:pPr>
                      <a:r>
                        <a:rPr lang="pt-BR"/>
                        <a:t>fixed64, sfixed64, double</a:t>
                      </a:r>
                      <a:endParaRPr/>
                    </a:p>
                  </a:txBody>
                  <a:tcPr marT="91425" marB="91425" marR="91425" marL="91425"/>
                </a:tc>
              </a:tr>
              <a:tr h="381000">
                <a:tc>
                  <a:txBody>
                    <a:bodyPr>
                      <a:noAutofit/>
                    </a:bodyPr>
                    <a:lstStyle/>
                    <a:p>
                      <a:pPr indent="0" lvl="0" marL="0">
                        <a:spcBef>
                          <a:spcPts val="0"/>
                        </a:spcBef>
                        <a:spcAft>
                          <a:spcPts val="0"/>
                        </a:spcAft>
                        <a:buNone/>
                      </a:pPr>
                      <a:r>
                        <a:rPr lang="pt-BR"/>
                        <a:t>2</a:t>
                      </a:r>
                      <a:endParaRPr/>
                    </a:p>
                  </a:txBody>
                  <a:tcPr marT="91425" marB="91425" marR="91425" marL="91425"/>
                </a:tc>
                <a:tc>
                  <a:txBody>
                    <a:bodyPr>
                      <a:noAutofit/>
                    </a:bodyPr>
                    <a:lstStyle/>
                    <a:p>
                      <a:pPr indent="0" lvl="0" marL="0">
                        <a:spcBef>
                          <a:spcPts val="0"/>
                        </a:spcBef>
                        <a:spcAft>
                          <a:spcPts val="0"/>
                        </a:spcAft>
                        <a:buNone/>
                      </a:pPr>
                      <a:r>
                        <a:rPr lang="pt-BR"/>
                        <a:t>Lenght-delimited</a:t>
                      </a:r>
                      <a:endParaRPr/>
                    </a:p>
                  </a:txBody>
                  <a:tcPr marT="91425" marB="91425" marR="91425" marL="91425"/>
                </a:tc>
                <a:tc>
                  <a:txBody>
                    <a:bodyPr>
                      <a:noAutofit/>
                    </a:bodyPr>
                    <a:lstStyle/>
                    <a:p>
                      <a:pPr indent="0" lvl="0" marL="0">
                        <a:spcBef>
                          <a:spcPts val="0"/>
                        </a:spcBef>
                        <a:spcAft>
                          <a:spcPts val="0"/>
                        </a:spcAft>
                        <a:buNone/>
                      </a:pPr>
                      <a:r>
                        <a:rPr lang="pt-BR"/>
                        <a:t>string, bytes, embedded messages, packed repeated fields</a:t>
                      </a:r>
                      <a:endParaRPr/>
                    </a:p>
                  </a:txBody>
                  <a:tcPr marT="91425" marB="91425" marR="91425" marL="91425"/>
                </a:tc>
              </a:tr>
              <a:tr h="381000">
                <a:tc>
                  <a:txBody>
                    <a:bodyPr>
                      <a:noAutofit/>
                    </a:bodyPr>
                    <a:lstStyle/>
                    <a:p>
                      <a:pPr indent="0" lvl="0" marL="0">
                        <a:spcBef>
                          <a:spcPts val="0"/>
                        </a:spcBef>
                        <a:spcAft>
                          <a:spcPts val="0"/>
                        </a:spcAft>
                        <a:buNone/>
                      </a:pPr>
                      <a:r>
                        <a:rPr lang="pt-BR"/>
                        <a:t>3</a:t>
                      </a:r>
                      <a:endParaRPr/>
                    </a:p>
                  </a:txBody>
                  <a:tcPr marT="91425" marB="91425" marR="91425" marL="91425"/>
                </a:tc>
                <a:tc>
                  <a:txBody>
                    <a:bodyPr>
                      <a:noAutofit/>
                    </a:bodyPr>
                    <a:lstStyle/>
                    <a:p>
                      <a:pPr indent="0" lvl="0" marL="0">
                        <a:spcBef>
                          <a:spcPts val="0"/>
                        </a:spcBef>
                        <a:spcAft>
                          <a:spcPts val="0"/>
                        </a:spcAft>
                        <a:buNone/>
                      </a:pPr>
                      <a:r>
                        <a:rPr lang="pt-BR"/>
                        <a:t>Start Group</a:t>
                      </a:r>
                      <a:endParaRPr/>
                    </a:p>
                  </a:txBody>
                  <a:tcPr marT="91425" marB="91425" marR="91425" marL="91425"/>
                </a:tc>
                <a:tc>
                  <a:txBody>
                    <a:bodyPr>
                      <a:noAutofit/>
                    </a:bodyPr>
                    <a:lstStyle/>
                    <a:p>
                      <a:pPr indent="0" lvl="0" marL="0">
                        <a:spcBef>
                          <a:spcPts val="0"/>
                        </a:spcBef>
                        <a:spcAft>
                          <a:spcPts val="0"/>
                        </a:spcAft>
                        <a:buNone/>
                      </a:pPr>
                      <a:r>
                        <a:rPr lang="pt-BR"/>
                        <a:t>groups (deprecated)</a:t>
                      </a:r>
                      <a:endParaRPr/>
                    </a:p>
                  </a:txBody>
                  <a:tcPr marT="91425" marB="91425" marR="91425" marL="91425"/>
                </a:tc>
              </a:tr>
              <a:tr h="381000">
                <a:tc>
                  <a:txBody>
                    <a:bodyPr>
                      <a:noAutofit/>
                    </a:bodyPr>
                    <a:lstStyle/>
                    <a:p>
                      <a:pPr indent="0" lvl="0" marL="0">
                        <a:spcBef>
                          <a:spcPts val="0"/>
                        </a:spcBef>
                        <a:spcAft>
                          <a:spcPts val="0"/>
                        </a:spcAft>
                        <a:buNone/>
                      </a:pPr>
                      <a:r>
                        <a:rPr lang="pt-BR"/>
                        <a:t>4</a:t>
                      </a:r>
                      <a:endParaRPr/>
                    </a:p>
                  </a:txBody>
                  <a:tcPr marT="91425" marB="91425" marR="91425" marL="91425"/>
                </a:tc>
                <a:tc>
                  <a:txBody>
                    <a:bodyPr>
                      <a:noAutofit/>
                    </a:bodyPr>
                    <a:lstStyle/>
                    <a:p>
                      <a:pPr indent="0" lvl="0" marL="0">
                        <a:spcBef>
                          <a:spcPts val="0"/>
                        </a:spcBef>
                        <a:spcAft>
                          <a:spcPts val="0"/>
                        </a:spcAft>
                        <a:buNone/>
                      </a:pPr>
                      <a:r>
                        <a:rPr lang="pt-BR"/>
                        <a:t>End Group</a:t>
                      </a:r>
                      <a:endParaRPr/>
                    </a:p>
                  </a:txBody>
                  <a:tcPr marT="91425" marB="91425" marR="91425" marL="91425"/>
                </a:tc>
                <a:tc>
                  <a:txBody>
                    <a:bodyPr>
                      <a:noAutofit/>
                    </a:bodyPr>
                    <a:lstStyle/>
                    <a:p>
                      <a:pPr indent="0" lvl="0" marL="0">
                        <a:spcBef>
                          <a:spcPts val="0"/>
                        </a:spcBef>
                        <a:spcAft>
                          <a:spcPts val="0"/>
                        </a:spcAft>
                        <a:buNone/>
                      </a:pPr>
                      <a:r>
                        <a:rPr lang="pt-BR"/>
                        <a:t>groups (deprecated)</a:t>
                      </a:r>
                      <a:endParaRPr/>
                    </a:p>
                  </a:txBody>
                  <a:tcPr marT="91425" marB="91425" marR="91425" marL="91425"/>
                </a:tc>
              </a:tr>
              <a:tr h="381000">
                <a:tc>
                  <a:txBody>
                    <a:bodyPr>
                      <a:noAutofit/>
                    </a:bodyPr>
                    <a:lstStyle/>
                    <a:p>
                      <a:pPr indent="0" lvl="0" marL="0">
                        <a:spcBef>
                          <a:spcPts val="0"/>
                        </a:spcBef>
                        <a:spcAft>
                          <a:spcPts val="0"/>
                        </a:spcAft>
                        <a:buNone/>
                      </a:pPr>
                      <a:r>
                        <a:rPr lang="pt-BR"/>
                        <a:t>5</a:t>
                      </a:r>
                      <a:endParaRPr/>
                    </a:p>
                  </a:txBody>
                  <a:tcPr marT="91425" marB="91425" marR="91425" marL="91425"/>
                </a:tc>
                <a:tc>
                  <a:txBody>
                    <a:bodyPr>
                      <a:noAutofit/>
                    </a:bodyPr>
                    <a:lstStyle/>
                    <a:p>
                      <a:pPr indent="0" lvl="0" marL="0">
                        <a:spcBef>
                          <a:spcPts val="0"/>
                        </a:spcBef>
                        <a:spcAft>
                          <a:spcPts val="0"/>
                        </a:spcAft>
                        <a:buNone/>
                      </a:pPr>
                      <a:r>
                        <a:rPr lang="pt-BR"/>
                        <a:t>32-bit</a:t>
                      </a:r>
                      <a:endParaRPr/>
                    </a:p>
                  </a:txBody>
                  <a:tcPr marT="91425" marB="91425" marR="91425" marL="91425"/>
                </a:tc>
                <a:tc>
                  <a:txBody>
                    <a:bodyPr>
                      <a:noAutofit/>
                    </a:bodyPr>
                    <a:lstStyle/>
                    <a:p>
                      <a:pPr indent="0" lvl="0" marL="0">
                        <a:spcBef>
                          <a:spcPts val="0"/>
                        </a:spcBef>
                        <a:spcAft>
                          <a:spcPts val="0"/>
                        </a:spcAft>
                        <a:buNone/>
                      </a:pPr>
                      <a:r>
                        <a:rPr lang="pt-BR"/>
                        <a:t>fixed32, sfixed32, float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Como funciona?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rgbClr val="666666"/>
                </a:solidFill>
              </a:rPr>
              <a:t>Você especifica como os dados</a:t>
            </a:r>
            <a:r>
              <a:rPr lang="pt-BR">
                <a:solidFill>
                  <a:srgbClr val="666666"/>
                </a:solidFill>
              </a:rPr>
              <a:t> que você</a:t>
            </a:r>
            <a:r>
              <a:rPr lang="pt-BR">
                <a:solidFill>
                  <a:srgbClr val="666666"/>
                </a:solidFill>
              </a:rPr>
              <a:t> </a:t>
            </a:r>
            <a:r>
              <a:rPr lang="pt-BR">
                <a:solidFill>
                  <a:srgbClr val="666666"/>
                </a:solidFill>
              </a:rPr>
              <a:t>está</a:t>
            </a:r>
            <a:r>
              <a:rPr lang="pt-BR">
                <a:solidFill>
                  <a:srgbClr val="666666"/>
                </a:solidFill>
              </a:rPr>
              <a:t> serializando sejam estruturadas definindo tipos de mensagens de buffer de protocolo em arquivos “.proto”.</a:t>
            </a:r>
            <a:endParaRPr>
              <a:solidFill>
                <a:srgbClr val="666666"/>
              </a:solidFill>
            </a:endParaRPr>
          </a:p>
          <a:p>
            <a:pPr indent="0" lvl="0" marL="0" algn="just">
              <a:spcBef>
                <a:spcPts val="1600"/>
              </a:spcBef>
              <a:spcAft>
                <a:spcPts val="0"/>
              </a:spcAft>
              <a:buNone/>
            </a:pPr>
            <a:r>
              <a:rPr lang="pt-BR">
                <a:solidFill>
                  <a:srgbClr val="666666"/>
                </a:solidFill>
              </a:rPr>
              <a:t>Em seguida, esta definição é compilada, e um código-fonte é gerado automaticamente na linguagem desejada , são compatíveis C++, C#, Go, Java e Python.</a:t>
            </a:r>
            <a:endParaRPr>
              <a:solidFill>
                <a:srgbClr val="666666"/>
              </a:solidFill>
            </a:endParaRPr>
          </a:p>
          <a:p>
            <a:pPr indent="0" lvl="0" marL="0" rtl="0" algn="just">
              <a:spcBef>
                <a:spcPts val="1600"/>
              </a:spcBef>
              <a:spcAft>
                <a:spcPts val="1600"/>
              </a:spcAft>
              <a:buNone/>
            </a:pPr>
            <a:r>
              <a:rPr lang="pt-BR">
                <a:solidFill>
                  <a:srgbClr val="666666"/>
                </a:solidFill>
              </a:rPr>
              <a:t>Você usa o código-fonte gerado para gravar e ler seus dados estruturados de e para uma variedade de fluxos de dados.</a:t>
            </a:r>
            <a:endParaRPr>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Mensagens incorporadas</a:t>
            </a:r>
            <a:endParaRPr/>
          </a:p>
        </p:txBody>
      </p:sp>
      <p:sp>
        <p:nvSpPr>
          <p:cNvPr id="294" name="Google Shape;29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600"/>
              <a:t>Uma definição de mensagem com uma mensagem incorporada para o exemplo Test1:</a:t>
            </a:r>
            <a:endParaRPr sz="1600"/>
          </a:p>
          <a:p>
            <a:pPr indent="0" lvl="0" marL="0" rtl="0">
              <a:spcBef>
                <a:spcPts val="1600"/>
              </a:spcBef>
              <a:spcAft>
                <a:spcPts val="0"/>
              </a:spcAft>
              <a:buClr>
                <a:schemeClr val="dk1"/>
              </a:buClr>
              <a:buSzPts val="1100"/>
              <a:buFont typeface="Arial"/>
              <a:buNone/>
            </a:pPr>
            <a:r>
              <a:rPr lang="pt-BR" sz="1600"/>
              <a:t>message Test2 {</a:t>
            </a:r>
            <a:br>
              <a:rPr lang="pt-BR" sz="1600"/>
            </a:br>
            <a:r>
              <a:rPr lang="pt-BR" sz="1600"/>
              <a:t>	optional Test1 c = 3;</a:t>
            </a:r>
            <a:br>
              <a:rPr lang="pt-BR" sz="1600"/>
            </a:br>
            <a:r>
              <a:rPr lang="pt-BR" sz="1600"/>
              <a:t>}</a:t>
            </a:r>
            <a:endParaRPr sz="1600"/>
          </a:p>
          <a:p>
            <a:pPr indent="0" lvl="0" marL="0" rtl="0" algn="just">
              <a:spcBef>
                <a:spcPts val="1600"/>
              </a:spcBef>
              <a:spcAft>
                <a:spcPts val="0"/>
              </a:spcAft>
              <a:buClr>
                <a:schemeClr val="dk1"/>
              </a:buClr>
              <a:buSzPts val="1100"/>
              <a:buFont typeface="Arial"/>
              <a:buNone/>
            </a:pPr>
            <a:r>
              <a:rPr lang="pt-BR" sz="1600"/>
              <a:t>E aqui está a versão codificada, novamente com o Test1 de um campo definido para 150:</a:t>
            </a:r>
            <a:endParaRPr sz="1600"/>
          </a:p>
          <a:p>
            <a:pPr indent="0" lvl="0" marL="0" rtl="0" algn="just">
              <a:spcBef>
                <a:spcPts val="1600"/>
              </a:spcBef>
              <a:spcAft>
                <a:spcPts val="0"/>
              </a:spcAft>
              <a:buClr>
                <a:schemeClr val="dk1"/>
              </a:buClr>
              <a:buSzPts val="1100"/>
              <a:buFont typeface="Arial"/>
              <a:buNone/>
            </a:pPr>
            <a:r>
              <a:rPr lang="pt-BR" sz="1600"/>
              <a:t>  1a 03 08 96 01</a:t>
            </a:r>
            <a:endParaRPr sz="1600"/>
          </a:p>
          <a:p>
            <a:pPr indent="0" lvl="0" marL="0" algn="just">
              <a:spcBef>
                <a:spcPts val="1600"/>
              </a:spcBef>
              <a:spcAft>
                <a:spcPts val="1600"/>
              </a:spcAft>
              <a:buNone/>
            </a:pPr>
            <a:r>
              <a:rPr lang="pt-BR" sz="1600"/>
              <a:t>Como você pode ver, os últimos três bytes são exatamente iguais ao primeiro exemplo (08 96 01), e eles são precedidos pelo número 3 - as mensagens incorporadas são tratadas exatamente da mesma maneira que as strings (tipo de wire = 2).</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Ordem do campo</a:t>
            </a:r>
            <a:endParaRPr/>
          </a:p>
        </p:txBody>
      </p:sp>
      <p:sp>
        <p:nvSpPr>
          <p:cNvPr id="300" name="Google Shape;30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sz="1600"/>
              <a:t>Embora você possa usar números de campo em qualquer ordem em um .proto, quando uma mensagem é serializada, seus campos conhecidos devem ser gravados sequencialmente pelo número do campo, como no código de serialização C++, Java e Python fornecido. Isso permite que o código de análise use otimizações que dependem de números de campo em sequência. No entanto, analisadores de Protobuf devem ser capazes de analisar campos em qualquer ordem, pois nem todas as mensagens são criadas simplesmente serializando um objeto, pois, às vezes é útil mesclar duas mensagens simplesmente concatenando-as.</a:t>
            </a:r>
            <a:endParaRPr sz="1600"/>
          </a:p>
          <a:p>
            <a:pPr indent="0" lvl="0" marL="0" rtl="0" algn="just">
              <a:spcBef>
                <a:spcPts val="1600"/>
              </a:spcBef>
              <a:spcAft>
                <a:spcPts val="0"/>
              </a:spcAft>
              <a:buClr>
                <a:schemeClr val="dk1"/>
              </a:buClr>
              <a:buSzPts val="1100"/>
              <a:buFont typeface="Arial"/>
              <a:buNone/>
            </a:pPr>
            <a:r>
              <a:rPr lang="pt-BR" sz="1600"/>
              <a:t>Se uma mensagem tiver campos desconhecidos, as implementações atuais de Java e C++ as gravarão em ordem arbitrária após os campos conhecidos ordenados sequencialmente. A implementação atual do Python não rastreia campos desconhecidos.</a:t>
            </a:r>
            <a:endParaRPr sz="1600"/>
          </a:p>
          <a:p>
            <a:pPr indent="0" lvl="0" marL="0" rtl="0" algn="just">
              <a:spcBef>
                <a:spcPts val="1600"/>
              </a:spcBef>
              <a:spcAft>
                <a:spcPts val="0"/>
              </a:spcAft>
              <a:buClr>
                <a:schemeClr val="dk1"/>
              </a:buClr>
              <a:buSzPts val="1100"/>
              <a:buFont typeface="Arial"/>
              <a:buNone/>
            </a:pPr>
            <a:r>
              <a:t/>
            </a:r>
            <a:endParaRPr sz="1600"/>
          </a:p>
          <a:p>
            <a:pPr indent="0" lvl="0" marL="0" algn="just">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Como usar?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666666"/>
              </a:solidFill>
            </a:endParaRPr>
          </a:p>
          <a:p>
            <a:pPr indent="0" lvl="0" marL="0">
              <a:spcBef>
                <a:spcPts val="1600"/>
              </a:spcBef>
              <a:spcAft>
                <a:spcPts val="1600"/>
              </a:spcAft>
              <a:buNone/>
            </a:pPr>
            <a:r>
              <a:rPr lang="pt-BR">
                <a:solidFill>
                  <a:srgbClr val="666666"/>
                </a:solidFill>
              </a:rPr>
              <a:t>Você precisará configurar o seu ambiente, para isto será necessário instalar o Protobuf, para ter acesso ao protoc , que é o compilador utilizado para gerar as classes stub.</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Preparando o ambiente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000000"/>
                </a:solidFill>
              </a:rPr>
              <a:t>Para construir protobuf a partir da fonte, serão necessárias as ferramentas:</a:t>
            </a:r>
            <a:endParaRPr>
              <a:solidFill>
                <a:srgbClr val="000000"/>
              </a:solidFill>
            </a:endParaRPr>
          </a:p>
          <a:p>
            <a:pPr indent="-342900" lvl="0" marL="457200" rtl="0">
              <a:spcBef>
                <a:spcPts val="1600"/>
              </a:spcBef>
              <a:spcAft>
                <a:spcPts val="0"/>
              </a:spcAft>
              <a:buClr>
                <a:srgbClr val="666666"/>
              </a:buClr>
              <a:buSzPts val="1800"/>
              <a:buChar char="●"/>
            </a:pPr>
            <a:r>
              <a:rPr lang="pt-BR">
                <a:solidFill>
                  <a:srgbClr val="666666"/>
                </a:solidFill>
              </a:rPr>
              <a:t>autoconf</a:t>
            </a:r>
            <a:endParaRPr>
              <a:solidFill>
                <a:srgbClr val="666666"/>
              </a:solidFill>
            </a:endParaRPr>
          </a:p>
          <a:p>
            <a:pPr indent="-342900" lvl="0" marL="457200" rtl="0">
              <a:spcBef>
                <a:spcPts val="0"/>
              </a:spcBef>
              <a:spcAft>
                <a:spcPts val="0"/>
              </a:spcAft>
              <a:buClr>
                <a:srgbClr val="666666"/>
              </a:buClr>
              <a:buSzPts val="1800"/>
              <a:buChar char="●"/>
            </a:pPr>
            <a:r>
              <a:rPr lang="pt-BR">
                <a:solidFill>
                  <a:srgbClr val="666666"/>
                </a:solidFill>
              </a:rPr>
              <a:t>automake</a:t>
            </a:r>
            <a:endParaRPr>
              <a:solidFill>
                <a:srgbClr val="666666"/>
              </a:solidFill>
            </a:endParaRPr>
          </a:p>
          <a:p>
            <a:pPr indent="-342900" lvl="0" marL="457200" rtl="0">
              <a:spcBef>
                <a:spcPts val="0"/>
              </a:spcBef>
              <a:spcAft>
                <a:spcPts val="0"/>
              </a:spcAft>
              <a:buClr>
                <a:srgbClr val="666666"/>
              </a:buClr>
              <a:buSzPts val="1800"/>
              <a:buChar char="●"/>
            </a:pPr>
            <a:r>
              <a:rPr lang="pt-BR">
                <a:solidFill>
                  <a:srgbClr val="666666"/>
                </a:solidFill>
              </a:rPr>
              <a:t>libtool</a:t>
            </a:r>
            <a:endParaRPr>
              <a:solidFill>
                <a:srgbClr val="666666"/>
              </a:solidFill>
            </a:endParaRPr>
          </a:p>
          <a:p>
            <a:pPr indent="-342900" lvl="0" marL="457200" rtl="0">
              <a:spcBef>
                <a:spcPts val="0"/>
              </a:spcBef>
              <a:spcAft>
                <a:spcPts val="0"/>
              </a:spcAft>
              <a:buClr>
                <a:srgbClr val="666666"/>
              </a:buClr>
              <a:buSzPts val="1800"/>
              <a:buChar char="●"/>
            </a:pPr>
            <a:r>
              <a:rPr lang="pt-BR">
                <a:solidFill>
                  <a:srgbClr val="666666"/>
                </a:solidFill>
              </a:rPr>
              <a:t>make</a:t>
            </a:r>
            <a:endParaRPr>
              <a:solidFill>
                <a:srgbClr val="666666"/>
              </a:solidFill>
            </a:endParaRPr>
          </a:p>
          <a:p>
            <a:pPr indent="-342900" lvl="0" marL="457200" rtl="0">
              <a:spcBef>
                <a:spcPts val="0"/>
              </a:spcBef>
              <a:spcAft>
                <a:spcPts val="0"/>
              </a:spcAft>
              <a:buClr>
                <a:srgbClr val="666666"/>
              </a:buClr>
              <a:buSzPts val="1800"/>
              <a:buChar char="●"/>
            </a:pPr>
            <a:r>
              <a:rPr lang="pt-BR">
                <a:solidFill>
                  <a:srgbClr val="666666"/>
                </a:solidFill>
              </a:rPr>
              <a:t>g++</a:t>
            </a:r>
            <a:endParaRPr>
              <a:solidFill>
                <a:srgbClr val="666666"/>
              </a:solidFill>
            </a:endParaRPr>
          </a:p>
          <a:p>
            <a:pPr indent="-342900" lvl="0" marL="457200" rtl="0">
              <a:spcBef>
                <a:spcPts val="0"/>
              </a:spcBef>
              <a:spcAft>
                <a:spcPts val="0"/>
              </a:spcAft>
              <a:buClr>
                <a:srgbClr val="666666"/>
              </a:buClr>
              <a:buSzPts val="1800"/>
              <a:buChar char="●"/>
            </a:pPr>
            <a:r>
              <a:rPr lang="pt-BR">
                <a:solidFill>
                  <a:srgbClr val="666666"/>
                </a:solidFill>
              </a:rPr>
              <a:t>unzip</a:t>
            </a:r>
            <a:endParaRPr>
              <a:solidFill>
                <a:srgbClr val="666666"/>
              </a:solidFill>
            </a:endParaRPr>
          </a:p>
          <a:p>
            <a:pPr indent="0" lvl="0" marL="0" rtl="0">
              <a:spcBef>
                <a:spcPts val="1600"/>
              </a:spcBef>
              <a:spcAft>
                <a:spcPts val="0"/>
              </a:spcAft>
              <a:buNone/>
            </a:pPr>
            <a:r>
              <a:rPr lang="pt-BR">
                <a:solidFill>
                  <a:srgbClr val="000000"/>
                </a:solidFill>
              </a:rPr>
              <a:t>No Ubuntu/Debian, você pode instalar com o seguinte comando:</a:t>
            </a:r>
            <a:endParaRPr>
              <a:solidFill>
                <a:srgbClr val="000000"/>
              </a:solidFill>
            </a:endParaRPr>
          </a:p>
          <a:p>
            <a:pPr indent="0" lvl="0" marL="0">
              <a:spcBef>
                <a:spcPts val="1600"/>
              </a:spcBef>
              <a:spcAft>
                <a:spcPts val="1600"/>
              </a:spcAft>
              <a:buNone/>
            </a:pPr>
            <a:r>
              <a:rPr lang="pt-BR">
                <a:solidFill>
                  <a:srgbClr val="666666"/>
                </a:solidFill>
              </a:rPr>
              <a:t>$ sudo apt-get install autoconf automake libtool curl make g++ unzip</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Instalando o Protoc</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solidFill>
                  <a:srgbClr val="000000"/>
                </a:solidFill>
              </a:rPr>
              <a:t>Baixando o Protoc, em um ambiente Ubuntu/Debian, você pode executar os seguintes comandos para mover os arquivos para a pasta correta e configurar permissões:</a:t>
            </a:r>
            <a:endParaRPr>
              <a:solidFill>
                <a:srgbClr val="000000"/>
              </a:solidFill>
            </a:endParaRPr>
          </a:p>
          <a:p>
            <a:pPr indent="0" lvl="0" marL="0" rtl="0">
              <a:spcBef>
                <a:spcPts val="1600"/>
              </a:spcBef>
              <a:spcAft>
                <a:spcPts val="0"/>
              </a:spcAft>
              <a:buClr>
                <a:schemeClr val="dk1"/>
              </a:buClr>
              <a:buSzPts val="1100"/>
              <a:buFont typeface="Arial"/>
              <a:buNone/>
            </a:pPr>
            <a:r>
              <a:rPr lang="pt-BR"/>
              <a:t>$ </a:t>
            </a:r>
            <a:r>
              <a:rPr lang="pt-BR"/>
              <a:t>sudo mv protoc3/bin/* /usr/local/bin/</a:t>
            </a:r>
            <a:endParaRPr/>
          </a:p>
          <a:p>
            <a:pPr indent="0" lvl="0" marL="0" rtl="0">
              <a:spcBef>
                <a:spcPts val="1600"/>
              </a:spcBef>
              <a:spcAft>
                <a:spcPts val="0"/>
              </a:spcAft>
              <a:buClr>
                <a:schemeClr val="dk1"/>
              </a:buClr>
              <a:buSzPts val="1100"/>
              <a:buFont typeface="Arial"/>
              <a:buNone/>
            </a:pPr>
            <a:r>
              <a:rPr lang="pt-BR"/>
              <a:t>$ sudo mv protoc3/include/* /usr/local/include/</a:t>
            </a:r>
            <a:endParaRPr/>
          </a:p>
          <a:p>
            <a:pPr indent="0" lvl="0" marL="0" rtl="0">
              <a:spcBef>
                <a:spcPts val="1600"/>
              </a:spcBef>
              <a:spcAft>
                <a:spcPts val="0"/>
              </a:spcAft>
              <a:buClr>
                <a:schemeClr val="dk1"/>
              </a:buClr>
              <a:buSzPts val="1100"/>
              <a:buFont typeface="Arial"/>
              <a:buNone/>
            </a:pPr>
            <a:r>
              <a:rPr lang="pt-BR"/>
              <a:t>$ sudo chown [user] /usr/local/bin/protoc</a:t>
            </a:r>
            <a:endParaRPr/>
          </a:p>
          <a:p>
            <a:pPr indent="0" lvl="0" marL="0" rtl="0">
              <a:spcBef>
                <a:spcPts val="1600"/>
              </a:spcBef>
              <a:spcAft>
                <a:spcPts val="0"/>
              </a:spcAft>
              <a:buClr>
                <a:schemeClr val="dk1"/>
              </a:buClr>
              <a:buSzPts val="1100"/>
              <a:buFont typeface="Arial"/>
              <a:buNone/>
            </a:pPr>
            <a:r>
              <a:rPr lang="pt-BR"/>
              <a:t>$ sudo chown -R [user] /usr/local/include/google</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Grpc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t>Ferramenta que permite fazer a comunicação entra maquinas e linguagens utilizando o protobuf.</a:t>
            </a:r>
            <a:endParaRPr/>
          </a:p>
          <a:p>
            <a:pPr indent="0" lvl="0" marL="0" rtl="0" algn="just">
              <a:spcBef>
                <a:spcPts val="1600"/>
              </a:spcBef>
              <a:spcAft>
                <a:spcPts val="0"/>
              </a:spcAft>
              <a:buNone/>
            </a:pPr>
            <a:r>
              <a:rPr lang="pt-BR"/>
              <a:t>Permite definir um serviço rpc dentro de uma menssagem proto, que permite solicitar e enviar uma mensagem criada no mesmo proto</a:t>
            </a:r>
            <a:endParaRPr/>
          </a:p>
          <a:p>
            <a:pPr indent="0" lvl="0" marL="266700" marR="266700" rtl="0">
              <a:lnSpc>
                <a:spcPct val="142857"/>
              </a:lnSpc>
              <a:spcBef>
                <a:spcPts val="1600"/>
              </a:spcBef>
              <a:spcAft>
                <a:spcPts val="0"/>
              </a:spcAft>
              <a:buClr>
                <a:schemeClr val="dk1"/>
              </a:buClr>
              <a:buSzPts val="1100"/>
              <a:buFont typeface="Arial"/>
              <a:buNone/>
            </a:pPr>
            <a:r>
              <a:rPr lang="pt-BR">
                <a:solidFill>
                  <a:schemeClr val="dk1"/>
                </a:solidFill>
                <a:highlight>
                  <a:srgbClr val="EBFAF8"/>
                </a:highlight>
                <a:latin typeface="Courier New"/>
                <a:ea typeface="Courier New"/>
                <a:cs typeface="Courier New"/>
                <a:sym typeface="Courier New"/>
              </a:rPr>
              <a:t>service </a:t>
            </a:r>
            <a:r>
              <a:rPr lang="pt-BR">
                <a:solidFill>
                  <a:srgbClr val="660066"/>
                </a:solidFill>
                <a:highlight>
                  <a:srgbClr val="EBFAF8"/>
                </a:highlight>
                <a:latin typeface="Courier New"/>
                <a:ea typeface="Courier New"/>
                <a:cs typeface="Courier New"/>
                <a:sym typeface="Courier New"/>
              </a:rPr>
              <a:t>Nome-Serviço</a:t>
            </a:r>
            <a:r>
              <a:rPr lang="pt-BR">
                <a:solidFill>
                  <a:schemeClr val="dk1"/>
                </a:solidFill>
                <a:highlight>
                  <a:srgbClr val="EBFAF8"/>
                </a:highlight>
                <a:latin typeface="Courier New"/>
                <a:ea typeface="Courier New"/>
                <a:cs typeface="Courier New"/>
                <a:sym typeface="Courier New"/>
              </a:rPr>
              <a:t> </a:t>
            </a:r>
            <a:r>
              <a:rPr lang="pt-BR">
                <a:solidFill>
                  <a:srgbClr val="666600"/>
                </a:solidFill>
                <a:highlight>
                  <a:srgbClr val="EBFAF8"/>
                </a:highlight>
                <a:latin typeface="Courier New"/>
                <a:ea typeface="Courier New"/>
                <a:cs typeface="Courier New"/>
                <a:sym typeface="Courier New"/>
              </a:rPr>
              <a:t>{</a:t>
            </a:r>
            <a:br>
              <a:rPr lang="pt-BR">
                <a:solidFill>
                  <a:schemeClr val="dk1"/>
                </a:solidFill>
                <a:highlight>
                  <a:srgbClr val="EBFAF8"/>
                </a:highlight>
                <a:latin typeface="Courier New"/>
                <a:ea typeface="Courier New"/>
                <a:cs typeface="Courier New"/>
                <a:sym typeface="Courier New"/>
              </a:rPr>
            </a:br>
            <a:r>
              <a:rPr lang="pt-BR">
                <a:solidFill>
                  <a:schemeClr val="dk1"/>
                </a:solidFill>
                <a:highlight>
                  <a:srgbClr val="EBFAF8"/>
                </a:highlight>
                <a:latin typeface="Courier New"/>
                <a:ea typeface="Courier New"/>
                <a:cs typeface="Courier New"/>
                <a:sym typeface="Courier New"/>
              </a:rPr>
              <a:t>  </a:t>
            </a:r>
            <a:r>
              <a:rPr lang="pt-BR">
                <a:solidFill>
                  <a:schemeClr val="dk1"/>
                </a:solidFill>
                <a:highlight>
                  <a:srgbClr val="EBFAF8"/>
                </a:highlight>
                <a:latin typeface="Courier New"/>
                <a:ea typeface="Courier New"/>
                <a:cs typeface="Courier New"/>
                <a:sym typeface="Courier New"/>
              </a:rPr>
              <a:t> </a:t>
            </a:r>
            <a:r>
              <a:rPr lang="pt-BR" sz="1400">
                <a:solidFill>
                  <a:srgbClr val="660066"/>
                </a:solidFill>
                <a:highlight>
                  <a:srgbClr val="EBFAF8"/>
                </a:highlight>
                <a:latin typeface="Courier New"/>
                <a:ea typeface="Courier New"/>
                <a:cs typeface="Courier New"/>
                <a:sym typeface="Courier New"/>
              </a:rPr>
              <a:t>rpc nome-função(mensagem enviada) returns (mensagem recebida) {}</a:t>
            </a:r>
            <a:br>
              <a:rPr lang="pt-BR">
                <a:solidFill>
                  <a:schemeClr val="dk1"/>
                </a:solidFill>
                <a:highlight>
                  <a:srgbClr val="EBFAF8"/>
                </a:highlight>
                <a:latin typeface="Courier New"/>
                <a:ea typeface="Courier New"/>
                <a:cs typeface="Courier New"/>
                <a:sym typeface="Courier New"/>
              </a:rPr>
            </a:br>
            <a:r>
              <a:rPr lang="pt-BR">
                <a:solidFill>
                  <a:srgbClr val="666600"/>
                </a:solidFill>
                <a:highlight>
                  <a:srgbClr val="EBFAF8"/>
                </a:highlight>
                <a:latin typeface="Courier New"/>
                <a:ea typeface="Courier New"/>
                <a:cs typeface="Courier New"/>
                <a:sym typeface="Courier New"/>
              </a:rPr>
              <a:t>}</a:t>
            </a:r>
            <a:endParaRPr>
              <a:solidFill>
                <a:srgbClr val="666600"/>
              </a:solidFill>
              <a:highlight>
                <a:srgbClr val="EBFAF8"/>
              </a:highlight>
              <a:latin typeface="Courier New"/>
              <a:ea typeface="Courier New"/>
              <a:cs typeface="Courier New"/>
              <a:sym typeface="Courier New"/>
            </a:endParaRPr>
          </a:p>
          <a:p>
            <a:pPr indent="0" lvl="0" marL="0" rtl="0" algn="just">
              <a:spcBef>
                <a:spcPts val="4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Protobuf em vez de JSON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pt-BR"/>
              <a:t>A arquitetura SOA (Service-Oriented Architecture) é uma abordagem sólida que serve para se desenvolver grandes aplicações. A comunicação destes serviços geralmente ocorre através de HTTP usando o formato JSON. Embora o JSON possui muitas vantagens como formato de intercâmbio de dados, legibilidade para humanos, boa compreensão e funciona bem, ele também tem seus problemas.</a:t>
            </a:r>
            <a:endParaRPr/>
          </a:p>
          <a:p>
            <a:pPr indent="0" lvl="0" marL="0" algn="just">
              <a:spcBef>
                <a:spcPts val="1600"/>
              </a:spcBef>
              <a:spcAft>
                <a:spcPts val="1600"/>
              </a:spcAft>
              <a:buNone/>
            </a:pPr>
            <a:r>
              <a:rPr lang="pt-BR"/>
              <a:t>Para os casos no qual os dados não são consumidos diretamente por Javascript em navegadores, como em serviços internos, pode ser que formatos estruturados, como o Protobuf,  seja uma melhor opção para codificar dados.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