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</p:sldIdLst>
  <p:sldSz cy="5143500" cx="9144000"/>
  <p:notesSz cx="97536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3" roundtripDataSignature="AMtx7mgTksoCofdhx5HHFpIAQCheL9G3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88EA05-60AA-4048-8395-52148C800109}">
  <a:tblStyle styleId="{AE88EA05-60AA-4048-8395-52148C80010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customschemas.google.com/relationships/presentationmetadata" Target="metadata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42138" y="548625"/>
            <a:ext cx="86703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:notes"/>
          <p:cNvSpPr/>
          <p:nvPr>
            <p:ph idx="2" type="sldImg"/>
          </p:nvPr>
        </p:nvSpPr>
        <p:spPr>
          <a:xfrm>
            <a:off x="1625920" y="548640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8b0fac110_0_190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e8b0fac110_0_190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6f1293d56_1_203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e6f1293d56_1_203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c2894fe1e_0_41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ec2894fe1e_0_41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c2894fe1e_0_73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ec2894fe1e_0_73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c2894fe1e_0_98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ec2894fe1e_0_98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ec2894fe1e_0_124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ec2894fe1e_0_124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c2894fe1e_0_149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ec2894fe1e_0_149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c2894fe1e_0_174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ec2894fe1e_0_174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ec2894fe1e_0_199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ec2894fe1e_0_199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ec2894fe1e_0_224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ec2894fe1e_0_224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95c655526_0_0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e95c655526_0_0:notes"/>
          <p:cNvSpPr/>
          <p:nvPr>
            <p:ph idx="2" type="sldImg"/>
          </p:nvPr>
        </p:nvSpPr>
        <p:spPr>
          <a:xfrm>
            <a:off x="1625920" y="548640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ec2894fe1e_0_249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gec2894fe1e_0_249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ec2894fe1e_0_274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ec2894fe1e_0_274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ec2894fe1e_0_299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gec2894fe1e_0_299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ec2894fe1e_0_1009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gec2894fe1e_0_1009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ec2894fe1e_0_1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3" name="Google Shape;653;gec2894fe1e_0_1:notes"/>
          <p:cNvSpPr/>
          <p:nvPr>
            <p:ph idx="2" type="sldImg"/>
          </p:nvPr>
        </p:nvSpPr>
        <p:spPr>
          <a:xfrm>
            <a:off x="1625920" y="548640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ec2894fe1e_0_19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gec2894fe1e_0_19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ec2894fe1e_0_348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gec2894fe1e_0_348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ec33c566eb_0_0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gec33c566eb_0_0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ec2894fe1e_0_598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gec2894fe1e_0_598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ec2894fe1e_0_623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gec2894fe1e_0_623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95c655526_0_82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e95c655526_0_82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ec2894fe1e_0_648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gec2894fe1e_0_648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ec2894fe1e_0_673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1" name="Google Shape;811;gec2894fe1e_0_673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ec2894fe1e_0_698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7" name="Google Shape;837;gec2894fe1e_0_698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ec2894fe1e_0_723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gec2894fe1e_0_723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c2894fe1e_0_748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9" name="Google Shape;889;gec2894fe1e_0_748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c2894fe1e_0_773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4" name="Google Shape;914;gec2894fe1e_0_773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ec2894fe1e_0_798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0" name="Google Shape;940;gec2894fe1e_0_798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ec2894fe1e_0_824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7" name="Google Shape;967;gec2894fe1e_0_824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ec2894fe1e_0_876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4" name="Google Shape;994;gec2894fe1e_0_876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ec2894fe1e_0_902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1" name="Google Shape;1021;gec2894fe1e_0_902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8b0fac110_0_0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e8b0fac110_0_0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ec2894fe1e_0_966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8" name="Google Shape;1048;gec2894fe1e_0_966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ec2894fe1e_0_928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8" name="Google Shape;1058;gec2894fe1e_0_928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ec2894fe1e_0_994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5" name="Google Shape;1085;gec2894fe1e_0_994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ec2894fe1e_0_1372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1" name="Google Shape;1101;gec2894fe1e_0_1372:notes"/>
          <p:cNvSpPr/>
          <p:nvPr>
            <p:ph idx="2" type="sldImg"/>
          </p:nvPr>
        </p:nvSpPr>
        <p:spPr>
          <a:xfrm>
            <a:off x="1625920" y="548640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c2894fe1e_0_1390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0" name="Google Shape;1120;gec2894fe1e_0_1390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ec2894fe1e_0_1416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2" name="Google Shape;1132;gec2894fe1e_0_1416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ec2894fe1e_0_1021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6" name="Google Shape;1146;gec2894fe1e_0_1021:notes"/>
          <p:cNvSpPr/>
          <p:nvPr>
            <p:ph idx="2" type="sldImg"/>
          </p:nvPr>
        </p:nvSpPr>
        <p:spPr>
          <a:xfrm>
            <a:off x="1625920" y="548640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ec2894fe1e_0_1039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5" name="Google Shape;1165;gec2894fe1e_0_1039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ec2894fe1e_0_1075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6" name="Google Shape;1176;gec2894fe1e_0_1075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ec2894fe1e_0_1133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1" name="Google Shape;1191;gec2894fe1e_0_1133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8b0fac110_0_18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e8b0fac110_0_18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ec2894fe1e_0_1147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6" name="Google Shape;1206;gec2894fe1e_0_1147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ec2894fe1e_0_1161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1" name="Google Shape;1221;gec2894fe1e_0_1161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ec2894fe1e_0_1259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6" name="Google Shape;1236;gec2894fe1e_0_1259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c2894fe1e_0_1245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6" name="Google Shape;1246;gec2894fe1e_0_1245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ec2894fe1e_0_1268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1" name="Google Shape;1261;gec2894fe1e_0_1268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ec2894fe1e_0_1282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6" name="Google Shape;1276;gec2894fe1e_0_1282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ec2894fe1e_0_1296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1" name="Google Shape;1291;gec2894fe1e_0_1296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ec2894fe1e_0_1310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6" name="Google Shape;1306;gec2894fe1e_0_1310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ec2894fe1e_0_1319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6" name="Google Shape;1316;gec2894fe1e_0_1319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ec2894fe1e_0_1333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1" name="Google Shape;1331;gec2894fe1e_0_1333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8b0fac110_0_36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e8b0fac110_0_36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ec2894fe1e_0_1342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1" name="Google Shape;1341;gec2894fe1e_0_1342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ec2894fe1e_0_1356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6" name="Google Shape;1356;gec2894fe1e_0_1356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7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9" name="Google Shape;1369;p7:notes"/>
          <p:cNvSpPr/>
          <p:nvPr>
            <p:ph idx="2" type="sldImg"/>
          </p:nvPr>
        </p:nvSpPr>
        <p:spPr>
          <a:xfrm>
            <a:off x="542138" y="548625"/>
            <a:ext cx="86703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8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1" name="Google Shape;1381;p8:notes"/>
          <p:cNvSpPr/>
          <p:nvPr>
            <p:ph idx="2" type="sldImg"/>
          </p:nvPr>
        </p:nvSpPr>
        <p:spPr>
          <a:xfrm>
            <a:off x="542125" y="548625"/>
            <a:ext cx="86703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9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2" name="Google Shape;1392;p9:notes"/>
          <p:cNvSpPr/>
          <p:nvPr>
            <p:ph idx="2" type="sldImg"/>
          </p:nvPr>
        </p:nvSpPr>
        <p:spPr>
          <a:xfrm>
            <a:off x="542138" y="548625"/>
            <a:ext cx="86703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0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3" name="Google Shape;1403;p10:notes"/>
          <p:cNvSpPr/>
          <p:nvPr>
            <p:ph idx="2" type="sldImg"/>
          </p:nvPr>
        </p:nvSpPr>
        <p:spPr>
          <a:xfrm>
            <a:off x="1625920" y="548640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8b0fac110_0_136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e8b0fac110_0_136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8b0fac110_0_154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e8b0fac110_0_154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8b0fac110_0_172:notes"/>
          <p:cNvSpPr/>
          <p:nvPr>
            <p:ph idx="2" type="sldImg"/>
          </p:nvPr>
        </p:nvSpPr>
        <p:spPr>
          <a:xfrm>
            <a:off x="541867" y="548640"/>
            <a:ext cx="86700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e8b0fac110_0_172:notes"/>
          <p:cNvSpPr txBox="1"/>
          <p:nvPr>
            <p:ph idx="1" type="body"/>
          </p:nvPr>
        </p:nvSpPr>
        <p:spPr>
          <a:xfrm>
            <a:off x="975360" y="347472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850" y="1152478"/>
            <a:ext cx="85203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311850" y="1152478"/>
            <a:ext cx="85203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2" type="body"/>
          </p:nvPr>
        </p:nvSpPr>
        <p:spPr>
          <a:xfrm>
            <a:off x="311850" y="2937009"/>
            <a:ext cx="85203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311850" y="1152478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2" type="body"/>
          </p:nvPr>
        </p:nvSpPr>
        <p:spPr>
          <a:xfrm>
            <a:off x="4677750" y="1152478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3" type="body"/>
          </p:nvPr>
        </p:nvSpPr>
        <p:spPr>
          <a:xfrm>
            <a:off x="311850" y="2937009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4" type="body"/>
          </p:nvPr>
        </p:nvSpPr>
        <p:spPr>
          <a:xfrm>
            <a:off x="4677750" y="2937009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311850" y="1152478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2" type="body"/>
          </p:nvPr>
        </p:nvSpPr>
        <p:spPr>
          <a:xfrm>
            <a:off x="3192412" y="1152478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3" type="body"/>
          </p:nvPr>
        </p:nvSpPr>
        <p:spPr>
          <a:xfrm>
            <a:off x="6073313" y="1152478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4" type="body"/>
          </p:nvPr>
        </p:nvSpPr>
        <p:spPr>
          <a:xfrm>
            <a:off x="311850" y="2937009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5" type="body"/>
          </p:nvPr>
        </p:nvSpPr>
        <p:spPr>
          <a:xfrm>
            <a:off x="3192412" y="2937009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6" type="body"/>
          </p:nvPr>
        </p:nvSpPr>
        <p:spPr>
          <a:xfrm>
            <a:off x="6073313" y="2937009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6f1293d56_1_1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ge6f1293d56_1_1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ge6f1293d56_1_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6f1293d56_1_1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ge6f1293d56_1_1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6f1293d56_1_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ge6f1293d56_1_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ge6f1293d56_1_1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6f1293d56_1_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ge6f1293d56_1_17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ge6f1293d56_1_1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ge6f1293d56_1_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6f1293d56_1_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ge6f1293d56_1_1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6f1293d56_1_18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ge6f1293d56_1_18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ge6f1293d56_1_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6f1293d56_1_18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ge6f1293d56_1_1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6f1293d56_1_1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e6f1293d56_1_1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ge6f1293d56_1_1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ge6f1293d56_1_1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ge6f1293d56_1_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6f1293d56_1_19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5" name="Google Shape;95;ge6f1293d56_1_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6f1293d56_1_19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e6f1293d56_1_19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ge6f1293d56_1_1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6f1293d56_1_2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850" y="1152478"/>
            <a:ext cx="85203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" type="subTitle"/>
          </p:nvPr>
        </p:nvSpPr>
        <p:spPr>
          <a:xfrm>
            <a:off x="311850" y="1152478"/>
            <a:ext cx="85203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idx="1" type="body"/>
          </p:nvPr>
        </p:nvSpPr>
        <p:spPr>
          <a:xfrm>
            <a:off x="311850" y="1152478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2" type="body"/>
          </p:nvPr>
        </p:nvSpPr>
        <p:spPr>
          <a:xfrm>
            <a:off x="4677750" y="1152478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>
            <p:ph idx="1" type="subTitle"/>
          </p:nvPr>
        </p:nvSpPr>
        <p:spPr>
          <a:xfrm>
            <a:off x="311850" y="444994"/>
            <a:ext cx="8520300" cy="26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850" y="1152478"/>
            <a:ext cx="85203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" type="body"/>
          </p:nvPr>
        </p:nvSpPr>
        <p:spPr>
          <a:xfrm>
            <a:off x="311850" y="1152478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2" type="body"/>
          </p:nvPr>
        </p:nvSpPr>
        <p:spPr>
          <a:xfrm>
            <a:off x="4677750" y="1152478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34"/>
          <p:cNvSpPr txBox="1"/>
          <p:nvPr>
            <p:ph idx="3" type="body"/>
          </p:nvPr>
        </p:nvSpPr>
        <p:spPr>
          <a:xfrm>
            <a:off x="311850" y="2937009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" type="body"/>
          </p:nvPr>
        </p:nvSpPr>
        <p:spPr>
          <a:xfrm>
            <a:off x="311850" y="1152478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2" type="body"/>
          </p:nvPr>
        </p:nvSpPr>
        <p:spPr>
          <a:xfrm>
            <a:off x="4677750" y="1152478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3" type="body"/>
          </p:nvPr>
        </p:nvSpPr>
        <p:spPr>
          <a:xfrm>
            <a:off x="4677750" y="2937009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>
            <a:off x="311850" y="1152478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2" type="body"/>
          </p:nvPr>
        </p:nvSpPr>
        <p:spPr>
          <a:xfrm>
            <a:off x="4677750" y="1152478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3" type="body"/>
          </p:nvPr>
        </p:nvSpPr>
        <p:spPr>
          <a:xfrm>
            <a:off x="311850" y="2937009"/>
            <a:ext cx="85203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37"/>
          <p:cNvSpPr txBox="1"/>
          <p:nvPr>
            <p:ph idx="1" type="body"/>
          </p:nvPr>
        </p:nvSpPr>
        <p:spPr>
          <a:xfrm>
            <a:off x="311850" y="1152478"/>
            <a:ext cx="85203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2" type="body"/>
          </p:nvPr>
        </p:nvSpPr>
        <p:spPr>
          <a:xfrm>
            <a:off x="311850" y="2937009"/>
            <a:ext cx="85203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" type="body"/>
          </p:nvPr>
        </p:nvSpPr>
        <p:spPr>
          <a:xfrm>
            <a:off x="311850" y="1152478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38"/>
          <p:cNvSpPr txBox="1"/>
          <p:nvPr>
            <p:ph idx="2" type="body"/>
          </p:nvPr>
        </p:nvSpPr>
        <p:spPr>
          <a:xfrm>
            <a:off x="4677750" y="1152478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38"/>
          <p:cNvSpPr txBox="1"/>
          <p:nvPr>
            <p:ph idx="3" type="body"/>
          </p:nvPr>
        </p:nvSpPr>
        <p:spPr>
          <a:xfrm>
            <a:off x="311850" y="2937009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38"/>
          <p:cNvSpPr txBox="1"/>
          <p:nvPr>
            <p:ph idx="4" type="body"/>
          </p:nvPr>
        </p:nvSpPr>
        <p:spPr>
          <a:xfrm>
            <a:off x="4677750" y="2937009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39"/>
          <p:cNvSpPr txBox="1"/>
          <p:nvPr>
            <p:ph idx="1" type="body"/>
          </p:nvPr>
        </p:nvSpPr>
        <p:spPr>
          <a:xfrm>
            <a:off x="311850" y="1152478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39"/>
          <p:cNvSpPr txBox="1"/>
          <p:nvPr>
            <p:ph idx="2" type="body"/>
          </p:nvPr>
        </p:nvSpPr>
        <p:spPr>
          <a:xfrm>
            <a:off x="3192412" y="1152478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39"/>
          <p:cNvSpPr txBox="1"/>
          <p:nvPr>
            <p:ph idx="3" type="body"/>
          </p:nvPr>
        </p:nvSpPr>
        <p:spPr>
          <a:xfrm>
            <a:off x="6073313" y="1152478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39"/>
          <p:cNvSpPr txBox="1"/>
          <p:nvPr>
            <p:ph idx="4" type="body"/>
          </p:nvPr>
        </p:nvSpPr>
        <p:spPr>
          <a:xfrm>
            <a:off x="311850" y="2937009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39"/>
          <p:cNvSpPr txBox="1"/>
          <p:nvPr>
            <p:ph idx="5" type="body"/>
          </p:nvPr>
        </p:nvSpPr>
        <p:spPr>
          <a:xfrm>
            <a:off x="3192412" y="2937009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39"/>
          <p:cNvSpPr txBox="1"/>
          <p:nvPr>
            <p:ph idx="6" type="body"/>
          </p:nvPr>
        </p:nvSpPr>
        <p:spPr>
          <a:xfrm>
            <a:off x="6073313" y="2937009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311850" y="1152478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2" type="body"/>
          </p:nvPr>
        </p:nvSpPr>
        <p:spPr>
          <a:xfrm>
            <a:off x="4677750" y="1152478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idx="1" type="subTitle"/>
          </p:nvPr>
        </p:nvSpPr>
        <p:spPr>
          <a:xfrm>
            <a:off x="311850" y="444994"/>
            <a:ext cx="8520300" cy="26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" type="body"/>
          </p:nvPr>
        </p:nvSpPr>
        <p:spPr>
          <a:xfrm>
            <a:off x="311850" y="1152478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2" type="body"/>
          </p:nvPr>
        </p:nvSpPr>
        <p:spPr>
          <a:xfrm>
            <a:off x="4677750" y="1152478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3" type="body"/>
          </p:nvPr>
        </p:nvSpPr>
        <p:spPr>
          <a:xfrm>
            <a:off x="311850" y="2937009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311850" y="1152478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4677750" y="1152478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3" type="body"/>
          </p:nvPr>
        </p:nvSpPr>
        <p:spPr>
          <a:xfrm>
            <a:off x="4677750" y="2937009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311850" y="1152478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2" type="body"/>
          </p:nvPr>
        </p:nvSpPr>
        <p:spPr>
          <a:xfrm>
            <a:off x="4677750" y="1152478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3" type="body"/>
          </p:nvPr>
        </p:nvSpPr>
        <p:spPr>
          <a:xfrm>
            <a:off x="311850" y="2937009"/>
            <a:ext cx="85203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850" y="744694"/>
            <a:ext cx="85203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2" type="sldNum"/>
          </p:nvPr>
        </p:nvSpPr>
        <p:spPr>
          <a:xfrm>
            <a:off x="8472600" y="4663322"/>
            <a:ext cx="5484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456975" y="1203356"/>
            <a:ext cx="82290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6f1293d56_1_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ge6f1293d56_1_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ge6f1293d56_1_1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850" y="444994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850" y="1152478"/>
            <a:ext cx="85203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72600" y="4663322"/>
            <a:ext cx="5484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hyperlink" Target="https://visualgo.net/pt/sssp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2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2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2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2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2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2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2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2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6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urionlinejudge.com.br/judge/pt/problems/view/1100" TargetMode="External"/><Relationship Id="rId10" Type="http://schemas.openxmlformats.org/officeDocument/2006/relationships/hyperlink" Target="https://neps.academy/br/exercise/307" TargetMode="External"/><Relationship Id="rId13" Type="http://schemas.openxmlformats.org/officeDocument/2006/relationships/hyperlink" Target="https://www.urionlinejudge.com.br/judge/pt/problems/view/2426" TargetMode="External"/><Relationship Id="rId12" Type="http://schemas.openxmlformats.org/officeDocument/2006/relationships/hyperlink" Target="https://www.urionlinejudge.com.br/judge/pt/problems/view/1931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hyperlink" Target="https://neps.academy/br/exercise/303" TargetMode="External"/><Relationship Id="rId14" Type="http://schemas.openxmlformats.org/officeDocument/2006/relationships/hyperlink" Target="https://www.urionlinejudge.com.br/judge/pt/problems/view/2576" TargetMode="External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hyperlink" Target="https://neps.academy/br/exercise/296" TargetMode="External"/><Relationship Id="rId8" Type="http://schemas.openxmlformats.org/officeDocument/2006/relationships/hyperlink" Target="https://neps.academy/br/exercise/297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0.png"/><Relationship Id="rId7" Type="http://schemas.openxmlformats.org/officeDocument/2006/relationships/hyperlink" Target="https://www.urionlinejudge.com.br/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339401">
            <a:off x="-4924441" y="588959"/>
            <a:ext cx="6987601" cy="29822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1"/>
          <p:cNvGrpSpPr/>
          <p:nvPr/>
        </p:nvGrpSpPr>
        <p:grpSpPr>
          <a:xfrm>
            <a:off x="6840" y="4531320"/>
            <a:ext cx="9129600" cy="1094760"/>
            <a:chOff x="6840" y="4531320"/>
            <a:chExt cx="9129600" cy="1094760"/>
          </a:xfrm>
        </p:grpSpPr>
        <p:pic>
          <p:nvPicPr>
            <p:cNvPr id="160" name="Google Shape;160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4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4712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8704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2696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6724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6900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7076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1"/>
          <p:cNvSpPr txBox="1"/>
          <p:nvPr/>
        </p:nvSpPr>
        <p:spPr>
          <a:xfrm>
            <a:off x="137050" y="1796650"/>
            <a:ext cx="88602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Menor caminho em grafos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 txBox="1"/>
          <p:nvPr/>
        </p:nvSpPr>
        <p:spPr>
          <a:xfrm>
            <a:off x="311760" y="3657480"/>
            <a:ext cx="8520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Aula 1</a:t>
            </a:r>
            <a:r>
              <a:rPr lang="pt-BR" sz="2800">
                <a:solidFill>
                  <a:srgbClr val="00FB8F"/>
                </a:solidFill>
              </a:rPr>
              <a:t>8</a:t>
            </a:r>
            <a:endParaRPr b="0" i="0" sz="28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350640" y="161280"/>
            <a:ext cx="1165680" cy="109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339401">
            <a:off x="5006520" y="2399399"/>
            <a:ext cx="6987601" cy="298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64600" y="456840"/>
            <a:ext cx="3214438" cy="231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31440" y="237240"/>
            <a:ext cx="1165681" cy="83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8b0fac110_0_190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ge8b0fac110_0_190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e8b0fac110_0_1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e8b0fac110_0_190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e8b0fac110_0_190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e8b0fac110_0_190"/>
          <p:cNvSpPr txBox="1"/>
          <p:nvPr/>
        </p:nvSpPr>
        <p:spPr>
          <a:xfrm>
            <a:off x="6455775" y="6782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e8b0fac110_0_190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ge8b0fac110_0_190"/>
          <p:cNvPicPr preferRelativeResize="0"/>
          <p:nvPr/>
        </p:nvPicPr>
        <p:blipFill rotWithShape="1">
          <a:blip r:embed="rId6">
            <a:alphaModFix/>
          </a:blip>
          <a:srcRect b="27805" l="40514" r="35795" t="29277"/>
          <a:stretch/>
        </p:blipFill>
        <p:spPr>
          <a:xfrm>
            <a:off x="3838425" y="1131625"/>
            <a:ext cx="3563173" cy="3629601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9" name="Google Shape;329;ge8b0fac110_0_190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e8b0fac110_0_190"/>
          <p:cNvSpPr txBox="1"/>
          <p:nvPr/>
        </p:nvSpPr>
        <p:spPr>
          <a:xfrm>
            <a:off x="5571700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e8b0fac110_0_190"/>
          <p:cNvSpPr txBox="1"/>
          <p:nvPr/>
        </p:nvSpPr>
        <p:spPr>
          <a:xfrm>
            <a:off x="6611232" y="239762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e8b0fac110_0_190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e8b0fac110_0_190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e8b0fac110_0_190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e8b0fac110_0_190"/>
          <p:cNvSpPr/>
          <p:nvPr/>
        </p:nvSpPr>
        <p:spPr>
          <a:xfrm>
            <a:off x="6315600" y="1329002"/>
            <a:ext cx="409200" cy="4002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6f1293d56_1_203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ge6f1293d56_1_203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e6f1293d56_1_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e6f1293d56_1_203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e6f1293d56_1_203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e6f1293d56_1_203"/>
          <p:cNvSpPr txBox="1"/>
          <p:nvPr/>
        </p:nvSpPr>
        <p:spPr>
          <a:xfrm>
            <a:off x="6455775" y="6782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e6f1293d56_1_203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ge6f1293d56_1_203"/>
          <p:cNvPicPr preferRelativeResize="0"/>
          <p:nvPr/>
        </p:nvPicPr>
        <p:blipFill rotWithShape="1">
          <a:blip r:embed="rId6">
            <a:alphaModFix/>
          </a:blip>
          <a:srcRect b="27805" l="40514" r="35795" t="29277"/>
          <a:stretch/>
        </p:blipFill>
        <p:spPr>
          <a:xfrm>
            <a:off x="3838425" y="1131625"/>
            <a:ext cx="3563173" cy="3629601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ge6f1293d56_1_203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e6f1293d56_1_203"/>
          <p:cNvSpPr txBox="1"/>
          <p:nvPr/>
        </p:nvSpPr>
        <p:spPr>
          <a:xfrm>
            <a:off x="5571700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e6f1293d56_1_203"/>
          <p:cNvSpPr txBox="1"/>
          <p:nvPr/>
        </p:nvSpPr>
        <p:spPr>
          <a:xfrm>
            <a:off x="6611232" y="239762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e6f1293d56_1_203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e6f1293d56_1_203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e6f1293d56_1_203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c2894fe1e_0_41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gec2894fe1e_0_41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ec2894fe1e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ec2894fe1e_0_41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ec2894fe1e_0_41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2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ec2894fe1e_0_41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ec2894fe1e_0_41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ec2894fe1e_0_41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ec2894fe1e_0_41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ec2894fe1e_0_41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ec2894fe1e_0_41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ec2894fe1e_0_41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ec2894fe1e_0_41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gec2894fe1e_0_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2" name="Google Shape;372;gec2894fe1e_0_41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ec2894fe1e_0_41"/>
          <p:cNvSpPr txBox="1"/>
          <p:nvPr/>
        </p:nvSpPr>
        <p:spPr>
          <a:xfrm>
            <a:off x="5672075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ec2894fe1e_0_41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ec2894fe1e_0_41"/>
          <p:cNvSpPr txBox="1"/>
          <p:nvPr/>
        </p:nvSpPr>
        <p:spPr>
          <a:xfrm>
            <a:off x="5908045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ec2894fe1e_0_41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ec2894fe1e_0_41"/>
          <p:cNvSpPr txBox="1"/>
          <p:nvPr/>
        </p:nvSpPr>
        <p:spPr>
          <a:xfrm>
            <a:off x="464496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ec2894fe1e_0_41"/>
          <p:cNvSpPr txBox="1"/>
          <p:nvPr/>
        </p:nvSpPr>
        <p:spPr>
          <a:xfrm>
            <a:off x="6455775" y="6782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1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c2894fe1e_0_73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gec2894fe1e_0_73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ec2894fe1e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ec2894fe1e_0_73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ec2894fe1e_0_73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2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ec2894fe1e_0_73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ec2894fe1e_0_73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ec2894fe1e_0_73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ec2894fe1e_0_73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ec2894fe1e_0_73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ec2894fe1e_0_73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ec2894fe1e_0_73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ec2894fe1e_0_73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gec2894fe1e_0_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7" name="Google Shape;397;gec2894fe1e_0_73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ec2894fe1e_0_73"/>
          <p:cNvSpPr txBox="1"/>
          <p:nvPr/>
        </p:nvSpPr>
        <p:spPr>
          <a:xfrm>
            <a:off x="5672075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ec2894fe1e_0_73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ec2894fe1e_0_73"/>
          <p:cNvSpPr txBox="1"/>
          <p:nvPr/>
        </p:nvSpPr>
        <p:spPr>
          <a:xfrm>
            <a:off x="5908045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ec2894fe1e_0_73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ec2894fe1e_0_73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ec2894fe1e_0_73"/>
          <p:cNvSpPr txBox="1"/>
          <p:nvPr/>
        </p:nvSpPr>
        <p:spPr>
          <a:xfrm>
            <a:off x="6455775" y="6782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2 3 6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ec2894fe1e_0_73"/>
          <p:cNvSpPr/>
          <p:nvPr/>
        </p:nvSpPr>
        <p:spPr>
          <a:xfrm>
            <a:off x="5206995" y="2142425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c2894fe1e_0_98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gec2894fe1e_0_98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ec2894fe1e_0_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ec2894fe1e_0_98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gec2894fe1e_0_98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2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ec2894fe1e_0_98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ec2894fe1e_0_98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ec2894fe1e_0_98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ec2894fe1e_0_98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ec2894fe1e_0_98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ec2894fe1e_0_98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ec2894fe1e_0_98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ec2894fe1e_0_98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gec2894fe1e_0_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3" name="Google Shape;423;gec2894fe1e_0_98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ec2894fe1e_0_98"/>
          <p:cNvSpPr txBox="1"/>
          <p:nvPr/>
        </p:nvSpPr>
        <p:spPr>
          <a:xfrm>
            <a:off x="5763075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ec2894fe1e_0_98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ec2894fe1e_0_98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ec2894fe1e_0_98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ec2894fe1e_0_98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ec2894fe1e_0_98"/>
          <p:cNvSpPr txBox="1"/>
          <p:nvPr/>
        </p:nvSpPr>
        <p:spPr>
          <a:xfrm>
            <a:off x="6455775" y="6782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3 6 4 5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ec2894fe1e_0_98"/>
          <p:cNvSpPr/>
          <p:nvPr/>
        </p:nvSpPr>
        <p:spPr>
          <a:xfrm>
            <a:off x="6678886" y="2788162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c2894fe1e_0_124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gec2894fe1e_0_124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ec2894fe1e_0_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ec2894fe1e_0_124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gec2894fe1e_0_124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2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ec2894fe1e_0_124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ec2894fe1e_0_124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ec2894fe1e_0_124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ec2894fe1e_0_124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ec2894fe1e_0_124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ec2894fe1e_0_124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ec2894fe1e_0_124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ec2894fe1e_0_124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gec2894fe1e_0_1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9" name="Google Shape;449;gec2894fe1e_0_124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ec2894fe1e_0_124"/>
          <p:cNvSpPr txBox="1"/>
          <p:nvPr/>
        </p:nvSpPr>
        <p:spPr>
          <a:xfrm>
            <a:off x="5763075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ec2894fe1e_0_124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ec2894fe1e_0_124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ec2894fe1e_0_124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ec2894fe1e_0_124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ec2894fe1e_0_124"/>
          <p:cNvSpPr txBox="1"/>
          <p:nvPr/>
        </p:nvSpPr>
        <p:spPr>
          <a:xfrm>
            <a:off x="6455775" y="6782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6 4 5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ec2894fe1e_0_124"/>
          <p:cNvSpPr/>
          <p:nvPr/>
        </p:nvSpPr>
        <p:spPr>
          <a:xfrm>
            <a:off x="4023932" y="3016762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c2894fe1e_0_149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gec2894fe1e_0_149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gec2894fe1e_0_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gec2894fe1e_0_149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ec2894fe1e_0_149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2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ec2894fe1e_0_149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ec2894fe1e_0_149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ec2894fe1e_0_149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ec2894fe1e_0_149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ec2894fe1e_0_149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ec2894fe1e_0_149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ec2894fe1e_0_149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ec2894fe1e_0_149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Google Shape;474;gec2894fe1e_0_1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5" name="Google Shape;475;gec2894fe1e_0_149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ec2894fe1e_0_149"/>
          <p:cNvSpPr txBox="1"/>
          <p:nvPr/>
        </p:nvSpPr>
        <p:spPr>
          <a:xfrm>
            <a:off x="5763075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ec2894fe1e_0_149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ec2894fe1e_0_149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ec2894fe1e_0_149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ec2894fe1e_0_149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ec2894fe1e_0_149"/>
          <p:cNvSpPr txBox="1"/>
          <p:nvPr/>
        </p:nvSpPr>
        <p:spPr>
          <a:xfrm>
            <a:off x="6455775" y="6782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4 5 2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ec2894fe1e_0_149"/>
          <p:cNvSpPr/>
          <p:nvPr/>
        </p:nvSpPr>
        <p:spPr>
          <a:xfrm>
            <a:off x="5483778" y="3778762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ec2894fe1e_0_174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gec2894fe1e_0_174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gec2894fe1e_0_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gec2894fe1e_0_174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gec2894fe1e_0_174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2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ec2894fe1e_0_174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ec2894fe1e_0_174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ec2894fe1e_0_174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ec2894fe1e_0_174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ec2894fe1e_0_174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ec2894fe1e_0_174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ec2894fe1e_0_174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ec2894fe1e_0_174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gec2894fe1e_0_1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1" name="Google Shape;501;gec2894fe1e_0_174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ec2894fe1e_0_174"/>
          <p:cNvSpPr txBox="1"/>
          <p:nvPr/>
        </p:nvSpPr>
        <p:spPr>
          <a:xfrm>
            <a:off x="5763075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ec2894fe1e_0_174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ec2894fe1e_0_174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ec2894fe1e_0_174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ec2894fe1e_0_174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ec2894fe1e_0_174"/>
          <p:cNvSpPr txBox="1"/>
          <p:nvPr/>
        </p:nvSpPr>
        <p:spPr>
          <a:xfrm>
            <a:off x="6455775" y="6782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5 2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ec2894fe1e_0_174"/>
          <p:cNvSpPr/>
          <p:nvPr/>
        </p:nvSpPr>
        <p:spPr>
          <a:xfrm>
            <a:off x="6723143" y="4219990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ec2894fe1e_0_199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4" name="Google Shape;514;gec2894fe1e_0_199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gec2894fe1e_0_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ec2894fe1e_0_199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gec2894fe1e_0_199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2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ec2894fe1e_0_199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ec2894fe1e_0_199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ec2894fe1e_0_199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ec2894fe1e_0_199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ec2894fe1e_0_199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ec2894fe1e_0_199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ec2894fe1e_0_199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ec2894fe1e_0_199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Google Shape;526;gec2894fe1e_0_1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7" name="Google Shape;527;gec2894fe1e_0_199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ec2894fe1e_0_199"/>
          <p:cNvSpPr txBox="1"/>
          <p:nvPr/>
        </p:nvSpPr>
        <p:spPr>
          <a:xfrm>
            <a:off x="5763075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ec2894fe1e_0_199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ec2894fe1e_0_199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ec2894fe1e_0_199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ec2894fe1e_0_199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ec2894fe1e_0_199"/>
          <p:cNvSpPr txBox="1"/>
          <p:nvPr/>
        </p:nvSpPr>
        <p:spPr>
          <a:xfrm>
            <a:off x="6455775" y="6782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2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ec2894fe1e_0_199"/>
          <p:cNvSpPr/>
          <p:nvPr/>
        </p:nvSpPr>
        <p:spPr>
          <a:xfrm>
            <a:off x="6518634" y="1376499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ec2894fe1e_0_224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gec2894fe1e_0_224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gec2894fe1e_0_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gec2894fe1e_0_224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gec2894fe1e_0_224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2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ec2894fe1e_0_224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ec2894fe1e_0_224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ec2894fe1e_0_224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ec2894fe1e_0_224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ec2894fe1e_0_224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ec2894fe1e_0_224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ec2894fe1e_0_224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ec2894fe1e_0_224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2" name="Google Shape;552;gec2894fe1e_0_2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3" name="Google Shape;553;gec2894fe1e_0_224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ec2894fe1e_0_224"/>
          <p:cNvSpPr txBox="1"/>
          <p:nvPr/>
        </p:nvSpPr>
        <p:spPr>
          <a:xfrm>
            <a:off x="5763075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ec2894fe1e_0_224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ec2894fe1e_0_224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ec2894fe1e_0_224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ec2894fe1e_0_224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ec2894fe1e_0_224"/>
          <p:cNvSpPr txBox="1"/>
          <p:nvPr/>
        </p:nvSpPr>
        <p:spPr>
          <a:xfrm>
            <a:off x="6455775" y="6782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4 5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ec2894fe1e_0_224"/>
          <p:cNvSpPr/>
          <p:nvPr/>
        </p:nvSpPr>
        <p:spPr>
          <a:xfrm>
            <a:off x="6679154" y="2784236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e95c65552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339401">
            <a:off x="-4924440" y="588959"/>
            <a:ext cx="6987601" cy="29822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ge95c655526_0_0"/>
          <p:cNvGrpSpPr/>
          <p:nvPr/>
        </p:nvGrpSpPr>
        <p:grpSpPr>
          <a:xfrm>
            <a:off x="6840" y="4531320"/>
            <a:ext cx="9129600" cy="1094760"/>
            <a:chOff x="6840" y="4531320"/>
            <a:chExt cx="9129600" cy="1094760"/>
          </a:xfrm>
        </p:grpSpPr>
        <p:pic>
          <p:nvPicPr>
            <p:cNvPr id="179" name="Google Shape;179;ge95c655526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4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ge95c655526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712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ge95c655526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8704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e95c655526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2696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ge95c655526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6724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ge95c655526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6900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ge95c655526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7076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ge95c655526_0_0"/>
          <p:cNvSpPr txBox="1"/>
          <p:nvPr/>
        </p:nvSpPr>
        <p:spPr>
          <a:xfrm>
            <a:off x="137050" y="1796650"/>
            <a:ext cx="88602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BFS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e95c655526_0_0"/>
          <p:cNvSpPr txBox="1"/>
          <p:nvPr/>
        </p:nvSpPr>
        <p:spPr>
          <a:xfrm>
            <a:off x="311760" y="3657480"/>
            <a:ext cx="8520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Aula 1</a:t>
            </a:r>
            <a:r>
              <a:rPr lang="pt-BR" sz="2800">
                <a:solidFill>
                  <a:srgbClr val="00FB8F"/>
                </a:solidFill>
              </a:rPr>
              <a:t>8</a:t>
            </a:r>
            <a:endParaRPr b="0" i="0" sz="28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e95c65552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50640" y="161280"/>
            <a:ext cx="1165680" cy="109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e95c65552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339401">
            <a:off x="5006521" y="2399399"/>
            <a:ext cx="6987601" cy="298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e95c655526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4600" y="456840"/>
            <a:ext cx="3214438" cy="231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e95c655526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1440" y="237240"/>
            <a:ext cx="1165681" cy="83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ec2894fe1e_0_249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gec2894fe1e_0_249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gec2894fe1e_0_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gec2894fe1e_0_249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gec2894fe1e_0_249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2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ec2894fe1e_0_249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ec2894fe1e_0_249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ec2894fe1e_0_249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ec2894fe1e_0_249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ec2894fe1e_0_249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ec2894fe1e_0_249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ec2894fe1e_0_249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ec2894fe1e_0_249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8" name="Google Shape;578;gec2894fe1e_0_2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9" name="Google Shape;579;gec2894fe1e_0_249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ec2894fe1e_0_249"/>
          <p:cNvSpPr txBox="1"/>
          <p:nvPr/>
        </p:nvSpPr>
        <p:spPr>
          <a:xfrm>
            <a:off x="5763075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ec2894fe1e_0_249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ec2894fe1e_0_249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ec2894fe1e_0_249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ec2894fe1e_0_249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ec2894fe1e_0_249"/>
          <p:cNvSpPr txBox="1"/>
          <p:nvPr/>
        </p:nvSpPr>
        <p:spPr>
          <a:xfrm>
            <a:off x="6455775" y="6782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5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ec2894fe1e_0_249"/>
          <p:cNvSpPr/>
          <p:nvPr/>
        </p:nvSpPr>
        <p:spPr>
          <a:xfrm>
            <a:off x="6731263" y="4216064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ec2894fe1e_0_274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2" name="Google Shape;592;gec2894fe1e_0_274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gec2894fe1e_0_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gec2894fe1e_0_274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gec2894fe1e_0_274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2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ec2894fe1e_0_274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ec2894fe1e_0_274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ec2894fe1e_0_274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ec2894fe1e_0_274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ec2894fe1e_0_274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ec2894fe1e_0_274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ec2894fe1e_0_274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ec2894fe1e_0_274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4" name="Google Shape;604;gec2894fe1e_0_2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5" name="Google Shape;605;gec2894fe1e_0_274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ec2894fe1e_0_274"/>
          <p:cNvSpPr txBox="1"/>
          <p:nvPr/>
        </p:nvSpPr>
        <p:spPr>
          <a:xfrm>
            <a:off x="5763075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ec2894fe1e_0_274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ec2894fe1e_0_274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gec2894fe1e_0_274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ec2894fe1e_0_274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ec2894fe1e_0_274"/>
          <p:cNvSpPr txBox="1"/>
          <p:nvPr/>
        </p:nvSpPr>
        <p:spPr>
          <a:xfrm>
            <a:off x="6455775" y="6782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ec2894fe1e_0_274"/>
          <p:cNvSpPr/>
          <p:nvPr/>
        </p:nvSpPr>
        <p:spPr>
          <a:xfrm>
            <a:off x="6514708" y="1384619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ec2894fe1e_0_299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8" name="Google Shape;618;gec2894fe1e_0_299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gec2894fe1e_0_2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gec2894fe1e_0_299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gec2894fe1e_0_299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2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ec2894fe1e_0_299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ec2894fe1e_0_299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ec2894fe1e_0_299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ec2894fe1e_0_299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ec2894fe1e_0_299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ec2894fe1e_0_299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ec2894fe1e_0_299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ec2894fe1e_0_299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gec2894fe1e_0_2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1" name="Google Shape;631;gec2894fe1e_0_299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ec2894fe1e_0_299"/>
          <p:cNvSpPr txBox="1"/>
          <p:nvPr/>
        </p:nvSpPr>
        <p:spPr>
          <a:xfrm>
            <a:off x="5763075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ec2894fe1e_0_299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ec2894fe1e_0_299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ec2894fe1e_0_299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ec2894fe1e_0_299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ec2894fe1e_0_299"/>
          <p:cNvSpPr txBox="1"/>
          <p:nvPr/>
        </p:nvSpPr>
        <p:spPr>
          <a:xfrm>
            <a:off x="6455775" y="6782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ec2894fe1e_0_1009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3" name="Google Shape;643;gec2894fe1e_0_1009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gec2894fe1e_0_10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gec2894fe1e_0_1009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gec2894fe1e_0_1009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ec2894fe1e_0_1009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#include &lt;bits/stdc++.h&gt;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#define INF 1000000000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#define NMAX 100010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vector&lt; int &gt; grafo[NMAX];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dist[NMAX];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int n, m, u, v, i;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queue&lt; int &gt; fila;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cin &gt;&gt; n &gt;&gt; m;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for(i = 1;i &lt;= n;i++) {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dist[i] = INF;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for(i = 0;i &lt; m;i++) {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cin &gt;&gt; u &gt;&gt; v;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grafo[u].push_back(v);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grafo[v].push_back(u);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ec2894fe1e_0_1009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ec2894fe1e_0_1009"/>
          <p:cNvSpPr txBox="1"/>
          <p:nvPr/>
        </p:nvSpPr>
        <p:spPr>
          <a:xfrm>
            <a:off x="4854400" y="1830950"/>
            <a:ext cx="6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ec2894fe1e_0_1009"/>
          <p:cNvSpPr txBox="1"/>
          <p:nvPr/>
        </p:nvSpPr>
        <p:spPr>
          <a:xfrm>
            <a:off x="5914450" y="1503700"/>
            <a:ext cx="32295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cin &gt;&gt; u;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dist[u] = 0;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fila.push(u);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while(fila.empty() == false) {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u = fila.front();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fila.pop();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for(auto v : grafo[u]) {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if(dist[v] &gt; dist[u] + 1) {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dist[v] = dist[u] + 1;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fila.push(v);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}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return 0;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gec2894fe1e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339401">
            <a:off x="-4924439" y="588959"/>
            <a:ext cx="6987601" cy="29822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6" name="Google Shape;656;gec2894fe1e_0_1"/>
          <p:cNvGrpSpPr/>
          <p:nvPr/>
        </p:nvGrpSpPr>
        <p:grpSpPr>
          <a:xfrm>
            <a:off x="6840" y="4531320"/>
            <a:ext cx="9129600" cy="1094760"/>
            <a:chOff x="6840" y="4531320"/>
            <a:chExt cx="9129600" cy="1094760"/>
          </a:xfrm>
        </p:grpSpPr>
        <p:pic>
          <p:nvPicPr>
            <p:cNvPr id="657" name="Google Shape;657;gec2894fe1e_0_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4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8" name="Google Shape;658;gec2894fe1e_0_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712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9" name="Google Shape;659;gec2894fe1e_0_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8704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0" name="Google Shape;660;gec2894fe1e_0_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2696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1" name="Google Shape;661;gec2894fe1e_0_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6724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2" name="Google Shape;662;gec2894fe1e_0_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6900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3" name="Google Shape;663;gec2894fe1e_0_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7076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4" name="Google Shape;664;gec2894fe1e_0_1"/>
          <p:cNvSpPr txBox="1"/>
          <p:nvPr/>
        </p:nvSpPr>
        <p:spPr>
          <a:xfrm>
            <a:off x="137050" y="1796650"/>
            <a:ext cx="88602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ec2894fe1e_0_1"/>
          <p:cNvSpPr txBox="1"/>
          <p:nvPr/>
        </p:nvSpPr>
        <p:spPr>
          <a:xfrm>
            <a:off x="311760" y="3657480"/>
            <a:ext cx="8520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Aula 1</a:t>
            </a:r>
            <a:r>
              <a:rPr lang="pt-BR" sz="2800">
                <a:solidFill>
                  <a:srgbClr val="00FB8F"/>
                </a:solidFill>
              </a:rPr>
              <a:t>8</a:t>
            </a:r>
            <a:endParaRPr b="0" i="0" sz="28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6" name="Google Shape;666;gec2894fe1e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50640" y="161280"/>
            <a:ext cx="1165680" cy="109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gec2894fe1e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339401">
            <a:off x="5006521" y="2399399"/>
            <a:ext cx="6987601" cy="298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gec2894fe1e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4600" y="456840"/>
            <a:ext cx="3214438" cy="231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gec2894fe1e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1440" y="237240"/>
            <a:ext cx="1165681" cy="83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ec2894fe1e_0_19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5" name="Google Shape;675;gec2894fe1e_0_19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gec2894fe1e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gec2894fe1e_0_19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gec2894fe1e_0_19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Quando usamos?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ec2894fe1e_0_19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o grafo não possui ciclo negativo (num grafo não direcionado, não ter ciclo negativo = não ter aresta negativa, pois uma aresta é um ciclo u→v→u). Ele é usado para saber a distância entre o vértice inicial até qualquer vértice que ele alcança. O Dijkstra em si não consegue detectar ciclo negativo.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Complexidade: O(</a:t>
            </a:r>
            <a:r>
              <a:rPr lang="pt-BR" sz="1200">
                <a:solidFill>
                  <a:schemeClr val="lt1"/>
                </a:solidFill>
              </a:rPr>
              <a:t>V</a:t>
            </a: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log E + E log E) = O(</a:t>
            </a:r>
            <a:r>
              <a:rPr lang="pt-BR" sz="1200">
                <a:solidFill>
                  <a:schemeClr val="lt1"/>
                </a:solidFill>
              </a:rPr>
              <a:t>(V + E)</a:t>
            </a: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log E)→O(V^2 log(V^2))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ec2894fe1e_0_19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ec2894fe1e_0_348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Google Shape;686;gec2894fe1e_0_348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gec2894fe1e_0_3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gec2894fe1e_0_348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gec2894fe1e_0_348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ec2894fe1e_0_348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ec2894fe1e_0_348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ec2894fe1e_0_348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ec2894fe1e_0_348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gec2894fe1e_0_348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gec2894fe1e_0_348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ec2894fe1e_0_348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ec2894fe1e_0_348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8" name="Google Shape;698;gec2894fe1e_0_3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9" name="Google Shape;699;gec2894fe1e_0_348"/>
          <p:cNvSpPr txBox="1"/>
          <p:nvPr/>
        </p:nvSpPr>
        <p:spPr>
          <a:xfrm>
            <a:off x="4923075" y="17422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gec2894fe1e_0_348"/>
          <p:cNvSpPr txBox="1"/>
          <p:nvPr/>
        </p:nvSpPr>
        <p:spPr>
          <a:xfrm>
            <a:off x="5672075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ec2894fe1e_0_348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gec2894fe1e_0_348"/>
          <p:cNvSpPr txBox="1"/>
          <p:nvPr/>
        </p:nvSpPr>
        <p:spPr>
          <a:xfrm>
            <a:off x="5908045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ec2894fe1e_0_348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ec2894fe1e_0_348"/>
          <p:cNvSpPr txBox="1"/>
          <p:nvPr/>
        </p:nvSpPr>
        <p:spPr>
          <a:xfrm>
            <a:off x="460884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ec2894fe1e_0_348"/>
          <p:cNvSpPr txBox="1"/>
          <p:nvPr/>
        </p:nvSpPr>
        <p:spPr>
          <a:xfrm>
            <a:off x="5998575" y="678225"/>
            <a:ext cx="31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(0, 1)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ec33c566eb_0_0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gec33c566eb_0_0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gec33c566e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gec33c566eb_0_0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gec33c566eb_0_0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ec33c566eb_0_0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ec33c566eb_0_0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gec33c566eb_0_0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ec33c566eb_0_0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gec33c566eb_0_0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gec33c566eb_0_0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gec33c566eb_0_0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gec33c566eb_0_0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3" name="Google Shape;723;gec33c566eb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4" name="Google Shape;724;gec33c566eb_0_0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gec33c566eb_0_0"/>
          <p:cNvSpPr txBox="1"/>
          <p:nvPr/>
        </p:nvSpPr>
        <p:spPr>
          <a:xfrm>
            <a:off x="5672075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gec33c566eb_0_0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ec33c566eb_0_0"/>
          <p:cNvSpPr txBox="1"/>
          <p:nvPr/>
        </p:nvSpPr>
        <p:spPr>
          <a:xfrm>
            <a:off x="5908045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ec33c566eb_0_0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ec33c566eb_0_0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gec33c566eb_0_0"/>
          <p:cNvSpPr/>
          <p:nvPr/>
        </p:nvSpPr>
        <p:spPr>
          <a:xfrm>
            <a:off x="5206995" y="2142425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ec33c566eb_0_0"/>
          <p:cNvSpPr txBox="1"/>
          <p:nvPr/>
        </p:nvSpPr>
        <p:spPr>
          <a:xfrm>
            <a:off x="5998575" y="678225"/>
            <a:ext cx="31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(1, 6) (5, 2) (9, 3)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ec2894fe1e_0_598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7" name="Google Shape;737;gec2894fe1e_0_598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gec2894fe1e_0_5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gec2894fe1e_0_598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gec2894fe1e_0_598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gec2894fe1e_0_598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gec2894fe1e_0_598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gec2894fe1e_0_598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gec2894fe1e_0_598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gec2894fe1e_0_598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ec2894fe1e_0_598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ec2894fe1e_0_598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ec2894fe1e_0_598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9" name="Google Shape;749;gec2894fe1e_0_5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0" name="Google Shape;750;gec2894fe1e_0_598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gec2894fe1e_0_598"/>
          <p:cNvSpPr txBox="1"/>
          <p:nvPr/>
        </p:nvSpPr>
        <p:spPr>
          <a:xfrm>
            <a:off x="5672075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ec2894fe1e_0_598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ec2894fe1e_0_598"/>
          <p:cNvSpPr txBox="1"/>
          <p:nvPr/>
        </p:nvSpPr>
        <p:spPr>
          <a:xfrm>
            <a:off x="5908045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gec2894fe1e_0_598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gec2894fe1e_0_598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gec2894fe1e_0_598"/>
          <p:cNvSpPr/>
          <p:nvPr/>
        </p:nvSpPr>
        <p:spPr>
          <a:xfrm>
            <a:off x="5483778" y="3790808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ec2894fe1e_0_598"/>
          <p:cNvSpPr txBox="1"/>
          <p:nvPr/>
        </p:nvSpPr>
        <p:spPr>
          <a:xfrm>
            <a:off x="5998575" y="678225"/>
            <a:ext cx="31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(3, 2) (5, 2) (9, 3)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ec2894fe1e_0_623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3" name="Google Shape;763;gec2894fe1e_0_623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gec2894fe1e_0_6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gec2894fe1e_0_623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gec2894fe1e_0_623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ec2894fe1e_0_623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ec2894fe1e_0_623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ec2894fe1e_0_623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ec2894fe1e_0_623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ec2894fe1e_0_623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ec2894fe1e_0_623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ec2894fe1e_0_623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ec2894fe1e_0_623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5" name="Google Shape;775;gec2894fe1e_0_6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6" name="Google Shape;776;gec2894fe1e_0_623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ec2894fe1e_0_623"/>
          <p:cNvSpPr txBox="1"/>
          <p:nvPr/>
        </p:nvSpPr>
        <p:spPr>
          <a:xfrm>
            <a:off x="5747525" y="13379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gec2894fe1e_0_623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gec2894fe1e_0_623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gec2894fe1e_0_623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ec2894fe1e_0_623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ec2894fe1e_0_623"/>
          <p:cNvSpPr/>
          <p:nvPr/>
        </p:nvSpPr>
        <p:spPr>
          <a:xfrm>
            <a:off x="6678886" y="2788162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gec2894fe1e_0_623"/>
          <p:cNvSpPr txBox="1"/>
          <p:nvPr/>
        </p:nvSpPr>
        <p:spPr>
          <a:xfrm>
            <a:off x="5998575" y="678225"/>
            <a:ext cx="31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(5, 2) (6, 5) (7, 4) (9, 3)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95c655526_0_82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e95c655526_0_82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e95c655526_0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e95c655526_0_82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e95c655526_0_82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Quando usamos?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e95c655526_0_82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o grafo não tiver peso (ou tiver todos os pesos iguais). Ele é usado para saber a distância entre o vértice inicial até qualquer vértice que ele alcança. 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Complexidade: O(V + E)→O(V + V^2) = O(V^2)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e95c655526_0_82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ec2894fe1e_0_648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9" name="Google Shape;789;gec2894fe1e_0_648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gec2894fe1e_0_6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gec2894fe1e_0_648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gec2894fe1e_0_648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gec2894fe1e_0_648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ec2894fe1e_0_648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gec2894fe1e_0_648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gec2894fe1e_0_648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ec2894fe1e_0_648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ec2894fe1e_0_648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ec2894fe1e_0_648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ec2894fe1e_0_648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1" name="Google Shape;801;gec2894fe1e_0_6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2" name="Google Shape;802;gec2894fe1e_0_648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ec2894fe1e_0_648"/>
          <p:cNvSpPr txBox="1"/>
          <p:nvPr/>
        </p:nvSpPr>
        <p:spPr>
          <a:xfrm>
            <a:off x="5747525" y="13379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ec2894fe1e_0_648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ec2894fe1e_0_648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ec2894fe1e_0_648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gec2894fe1e_0_648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ec2894fe1e_0_648"/>
          <p:cNvSpPr txBox="1"/>
          <p:nvPr/>
        </p:nvSpPr>
        <p:spPr>
          <a:xfrm>
            <a:off x="5998575" y="678225"/>
            <a:ext cx="31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(6, 5) (7, 4) (9, 3)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ec2894fe1e_0_673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4" name="Google Shape;814;gec2894fe1e_0_673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gec2894fe1e_0_6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gec2894fe1e_0_673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gec2894fe1e_0_673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gec2894fe1e_0_673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ec2894fe1e_0_673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gec2894fe1e_0_673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ec2894fe1e_0_673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ec2894fe1e_0_673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ec2894fe1e_0_673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ec2894fe1e_0_673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ec2894fe1e_0_673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6" name="Google Shape;826;gec2894fe1e_0_6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7" name="Google Shape;827;gec2894fe1e_0_673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gec2894fe1e_0_673"/>
          <p:cNvSpPr txBox="1"/>
          <p:nvPr/>
        </p:nvSpPr>
        <p:spPr>
          <a:xfrm>
            <a:off x="5747525" y="13379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gec2894fe1e_0_673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ec2894fe1e_0_673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ec2894fe1e_0_673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ec2894fe1e_0_673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gec2894fe1e_0_673"/>
          <p:cNvSpPr/>
          <p:nvPr/>
        </p:nvSpPr>
        <p:spPr>
          <a:xfrm>
            <a:off x="6526486" y="1380425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gec2894fe1e_0_673"/>
          <p:cNvSpPr txBox="1"/>
          <p:nvPr/>
        </p:nvSpPr>
        <p:spPr>
          <a:xfrm>
            <a:off x="5998575" y="678225"/>
            <a:ext cx="31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(7, 4) (9, 3)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ec2894fe1e_0_698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0" name="Google Shape;840;gec2894fe1e_0_698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gec2894fe1e_0_6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gec2894fe1e_0_698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gec2894fe1e_0_698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gec2894fe1e_0_698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gec2894fe1e_0_698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gec2894fe1e_0_698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gec2894fe1e_0_698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gec2894fe1e_0_698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gec2894fe1e_0_698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ec2894fe1e_0_698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gec2894fe1e_0_698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2" name="Google Shape;852;gec2894fe1e_0_6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3" name="Google Shape;853;gec2894fe1e_0_698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gec2894fe1e_0_698"/>
          <p:cNvSpPr txBox="1"/>
          <p:nvPr/>
        </p:nvSpPr>
        <p:spPr>
          <a:xfrm>
            <a:off x="5747525" y="13379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gec2894fe1e_0_698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gec2894fe1e_0_698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gec2894fe1e_0_698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gec2894fe1e_0_698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gec2894fe1e_0_698"/>
          <p:cNvSpPr/>
          <p:nvPr/>
        </p:nvSpPr>
        <p:spPr>
          <a:xfrm>
            <a:off x="6730995" y="4211871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gec2894fe1e_0_698"/>
          <p:cNvSpPr txBox="1"/>
          <p:nvPr/>
        </p:nvSpPr>
        <p:spPr>
          <a:xfrm>
            <a:off x="5998575" y="678225"/>
            <a:ext cx="31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(9, 3)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ec2894fe1e_0_723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6" name="Google Shape;866;gec2894fe1e_0_723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gec2894fe1e_0_7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gec2894fe1e_0_723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gec2894fe1e_0_723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gec2894fe1e_0_723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gec2894fe1e_0_723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gec2894fe1e_0_723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gec2894fe1e_0_723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gec2894fe1e_0_723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gec2894fe1e_0_723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gec2894fe1e_0_723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gec2894fe1e_0_723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8" name="Google Shape;878;gec2894fe1e_0_7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9" name="Google Shape;879;gec2894fe1e_0_723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gec2894fe1e_0_723"/>
          <p:cNvSpPr txBox="1"/>
          <p:nvPr/>
        </p:nvSpPr>
        <p:spPr>
          <a:xfrm>
            <a:off x="5747525" y="13379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gec2894fe1e_0_723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ec2894fe1e_0_723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gec2894fe1e_0_723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ec2894fe1e_0_723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gec2894fe1e_0_723"/>
          <p:cNvSpPr/>
          <p:nvPr/>
        </p:nvSpPr>
        <p:spPr>
          <a:xfrm>
            <a:off x="4027858" y="3016762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gec2894fe1e_0_723"/>
          <p:cNvSpPr txBox="1"/>
          <p:nvPr/>
        </p:nvSpPr>
        <p:spPr>
          <a:xfrm>
            <a:off x="5998575" y="678225"/>
            <a:ext cx="31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ec2894fe1e_0_748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2" name="Google Shape;892;gec2894fe1e_0_748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gec2894fe1e_0_7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gec2894fe1e_0_748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gec2894fe1e_0_748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ec2894fe1e_0_748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gec2894fe1e_0_748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gec2894fe1e_0_748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gec2894fe1e_0_748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gec2894fe1e_0_748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gec2894fe1e_0_748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gec2894fe1e_0_748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gec2894fe1e_0_748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4" name="Google Shape;904;gec2894fe1e_0_7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5" name="Google Shape;905;gec2894fe1e_0_748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gec2894fe1e_0_748"/>
          <p:cNvSpPr txBox="1"/>
          <p:nvPr/>
        </p:nvSpPr>
        <p:spPr>
          <a:xfrm>
            <a:off x="5747525" y="13379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gec2894fe1e_0_748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gec2894fe1e_0_748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ec2894fe1e_0_748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gec2894fe1e_0_748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gec2894fe1e_0_748"/>
          <p:cNvSpPr txBox="1"/>
          <p:nvPr/>
        </p:nvSpPr>
        <p:spPr>
          <a:xfrm>
            <a:off x="5998575" y="678225"/>
            <a:ext cx="31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ec2894fe1e_0_773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7" name="Google Shape;917;gec2894fe1e_0_773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gec2894fe1e_0_7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gec2894fe1e_0_773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gec2894fe1e_0_773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2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gec2894fe1e_0_773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gec2894fe1e_0_773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gec2894fe1e_0_773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gec2894fe1e_0_773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gec2894fe1e_0_773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gec2894fe1e_0_773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gec2894fe1e_0_773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gec2894fe1e_0_773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9" name="Google Shape;929;gec2894fe1e_0_7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0" name="Google Shape;930;gec2894fe1e_0_773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gec2894fe1e_0_773"/>
          <p:cNvSpPr txBox="1"/>
          <p:nvPr/>
        </p:nvSpPr>
        <p:spPr>
          <a:xfrm>
            <a:off x="5747525" y="13379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gec2894fe1e_0_773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gec2894fe1e_0_773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gec2894fe1e_0_773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gec2894fe1e_0_773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gec2894fe1e_0_773"/>
          <p:cNvSpPr txBox="1"/>
          <p:nvPr/>
        </p:nvSpPr>
        <p:spPr>
          <a:xfrm>
            <a:off x="5998575" y="678225"/>
            <a:ext cx="31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(0, 1)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7" name="Google Shape;937;gec2894fe1e_0_773"/>
          <p:cNvCxnSpPr/>
          <p:nvPr/>
        </p:nvCxnSpPr>
        <p:spPr>
          <a:xfrm>
            <a:off x="6083050" y="2553675"/>
            <a:ext cx="1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ec2894fe1e_0_798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3" name="Google Shape;943;gec2894fe1e_0_798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gec2894fe1e_0_7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gec2894fe1e_0_798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gec2894fe1e_0_798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2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gec2894fe1e_0_798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ec2894fe1e_0_798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gec2894fe1e_0_798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ec2894fe1e_0_798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gec2894fe1e_0_798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gec2894fe1e_0_798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gec2894fe1e_0_798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ec2894fe1e_0_798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5" name="Google Shape;955;gec2894fe1e_0_7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gec2894fe1e_0_798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gec2894fe1e_0_798"/>
          <p:cNvSpPr txBox="1"/>
          <p:nvPr/>
        </p:nvSpPr>
        <p:spPr>
          <a:xfrm>
            <a:off x="5747525" y="13379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gec2894fe1e_0_798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-5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gec2894fe1e_0_798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gec2894fe1e_0_798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gec2894fe1e_0_798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gec2894fe1e_0_798"/>
          <p:cNvSpPr txBox="1"/>
          <p:nvPr/>
        </p:nvSpPr>
        <p:spPr>
          <a:xfrm>
            <a:off x="5998575" y="678225"/>
            <a:ext cx="31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(-5, 2)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3" name="Google Shape;963;gec2894fe1e_0_798"/>
          <p:cNvCxnSpPr/>
          <p:nvPr/>
        </p:nvCxnSpPr>
        <p:spPr>
          <a:xfrm>
            <a:off x="6083050" y="2553675"/>
            <a:ext cx="1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4" name="Google Shape;964;gec2894fe1e_0_798"/>
          <p:cNvSpPr/>
          <p:nvPr/>
        </p:nvSpPr>
        <p:spPr>
          <a:xfrm>
            <a:off x="5206995" y="2142425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ec2894fe1e_0_824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0" name="Google Shape;970;gec2894fe1e_0_824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gec2894fe1e_0_8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gec2894fe1e_0_824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gec2894fe1e_0_824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2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ec2894fe1e_0_824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gec2894fe1e_0_824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gec2894fe1e_0_824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gec2894fe1e_0_824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gec2894fe1e_0_824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ec2894fe1e_0_824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gec2894fe1e_0_824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gec2894fe1e_0_824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2" name="Google Shape;982;gec2894fe1e_0_8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3" name="Google Shape;983;gec2894fe1e_0_824"/>
          <p:cNvSpPr txBox="1"/>
          <p:nvPr/>
        </p:nvSpPr>
        <p:spPr>
          <a:xfrm>
            <a:off x="4923075" y="17422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-10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gec2894fe1e_0_824"/>
          <p:cNvSpPr txBox="1"/>
          <p:nvPr/>
        </p:nvSpPr>
        <p:spPr>
          <a:xfrm>
            <a:off x="5747525" y="13379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gec2894fe1e_0_824"/>
          <p:cNvSpPr txBox="1"/>
          <p:nvPr/>
        </p:nvSpPr>
        <p:spPr>
          <a:xfrm>
            <a:off x="6959225" y="2371650"/>
            <a:ext cx="11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-5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gec2894fe1e_0_824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gec2894fe1e_0_824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gec2894fe1e_0_824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gec2894fe1e_0_824"/>
          <p:cNvSpPr txBox="1"/>
          <p:nvPr/>
        </p:nvSpPr>
        <p:spPr>
          <a:xfrm>
            <a:off x="5998575" y="678225"/>
            <a:ext cx="31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(-10, 1)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0" name="Google Shape;990;gec2894fe1e_0_824"/>
          <p:cNvCxnSpPr/>
          <p:nvPr/>
        </p:nvCxnSpPr>
        <p:spPr>
          <a:xfrm>
            <a:off x="6083050" y="2553675"/>
            <a:ext cx="1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1" name="Google Shape;991;gec2894fe1e_0_824"/>
          <p:cNvSpPr/>
          <p:nvPr/>
        </p:nvSpPr>
        <p:spPr>
          <a:xfrm>
            <a:off x="6678886" y="2788162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ec2894fe1e_0_876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7" name="Google Shape;997;gec2894fe1e_0_876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gec2894fe1e_0_8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gec2894fe1e_0_876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gec2894fe1e_0_876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2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gec2894fe1e_0_876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gec2894fe1e_0_876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gec2894fe1e_0_876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gec2894fe1e_0_876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gec2894fe1e_0_876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gec2894fe1e_0_876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gec2894fe1e_0_876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gec2894fe1e_0_876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9" name="Google Shape;1009;gec2894fe1e_0_8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0" name="Google Shape;1010;gec2894fe1e_0_876"/>
          <p:cNvSpPr txBox="1"/>
          <p:nvPr/>
        </p:nvSpPr>
        <p:spPr>
          <a:xfrm>
            <a:off x="4923075" y="17422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-10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gec2894fe1e_0_876"/>
          <p:cNvSpPr txBox="1"/>
          <p:nvPr/>
        </p:nvSpPr>
        <p:spPr>
          <a:xfrm>
            <a:off x="5747525" y="13379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gec2894fe1e_0_876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-15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gec2894fe1e_0_876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gec2894fe1e_0_876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gec2894fe1e_0_876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gec2894fe1e_0_876"/>
          <p:cNvSpPr txBox="1"/>
          <p:nvPr/>
        </p:nvSpPr>
        <p:spPr>
          <a:xfrm>
            <a:off x="5998575" y="678225"/>
            <a:ext cx="31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(-15, 2)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7" name="Google Shape;1017;gec2894fe1e_0_876"/>
          <p:cNvCxnSpPr/>
          <p:nvPr/>
        </p:nvCxnSpPr>
        <p:spPr>
          <a:xfrm>
            <a:off x="6083050" y="2553675"/>
            <a:ext cx="1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8" name="Google Shape;1018;gec2894fe1e_0_876"/>
          <p:cNvSpPr/>
          <p:nvPr/>
        </p:nvSpPr>
        <p:spPr>
          <a:xfrm>
            <a:off x="5206995" y="2142425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ec2894fe1e_0_902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4" name="Google Shape;1024;gec2894fe1e_0_902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gec2894fe1e_0_9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1026;gec2894fe1e_0_902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gec2894fe1e_0_902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2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gec2894fe1e_0_902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gec2894fe1e_0_902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gec2894fe1e_0_902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gec2894fe1e_0_902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gec2894fe1e_0_902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gec2894fe1e_0_902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gec2894fe1e_0_902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gec2894fe1e_0_902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6" name="Google Shape;1036;gec2894fe1e_0_9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7" name="Google Shape;1037;gec2894fe1e_0_902"/>
          <p:cNvSpPr txBox="1"/>
          <p:nvPr/>
        </p:nvSpPr>
        <p:spPr>
          <a:xfrm>
            <a:off x="4923075" y="17422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-20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gec2894fe1e_0_902"/>
          <p:cNvSpPr txBox="1"/>
          <p:nvPr/>
        </p:nvSpPr>
        <p:spPr>
          <a:xfrm>
            <a:off x="5747525" y="13379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gec2894fe1e_0_902"/>
          <p:cNvSpPr txBox="1"/>
          <p:nvPr/>
        </p:nvSpPr>
        <p:spPr>
          <a:xfrm>
            <a:off x="6959225" y="2371650"/>
            <a:ext cx="11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-15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gec2894fe1e_0_902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gec2894fe1e_0_902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gec2894fe1e_0_902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gec2894fe1e_0_902"/>
          <p:cNvSpPr txBox="1"/>
          <p:nvPr/>
        </p:nvSpPr>
        <p:spPr>
          <a:xfrm>
            <a:off x="5998575" y="678225"/>
            <a:ext cx="31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(-20, 1) 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4" name="Google Shape;1044;gec2894fe1e_0_902"/>
          <p:cNvCxnSpPr/>
          <p:nvPr/>
        </p:nvCxnSpPr>
        <p:spPr>
          <a:xfrm>
            <a:off x="6083050" y="2553675"/>
            <a:ext cx="1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5" name="Google Shape;1045;gec2894fe1e_0_902"/>
          <p:cNvSpPr/>
          <p:nvPr/>
        </p:nvSpPr>
        <p:spPr>
          <a:xfrm>
            <a:off x="6678886" y="2788162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8b0fac110_0_0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8b0fac110_0_0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e8b0fac11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e8b0fac110_0_0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e8b0fac110_0_0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8b0fac110_0_0"/>
          <p:cNvSpPr txBox="1"/>
          <p:nvPr/>
        </p:nvSpPr>
        <p:spPr>
          <a:xfrm>
            <a:off x="6455775" y="6782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 1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e8b0fac110_0_0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e8b0fac110_0_0"/>
          <p:cNvPicPr preferRelativeResize="0"/>
          <p:nvPr/>
        </p:nvPicPr>
        <p:blipFill rotWithShape="1">
          <a:blip r:embed="rId6">
            <a:alphaModFix/>
          </a:blip>
          <a:srcRect b="27805" l="40514" r="35795" t="29277"/>
          <a:stretch/>
        </p:blipFill>
        <p:spPr>
          <a:xfrm>
            <a:off x="3838425" y="1131625"/>
            <a:ext cx="3563173" cy="3629601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5" name="Google Shape;215;ge8b0fac110_0_0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e8b0fac110_0_0"/>
          <p:cNvSpPr txBox="1"/>
          <p:nvPr/>
        </p:nvSpPr>
        <p:spPr>
          <a:xfrm>
            <a:off x="5476875" y="13048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8b0fac110_0_0"/>
          <p:cNvSpPr txBox="1"/>
          <p:nvPr/>
        </p:nvSpPr>
        <p:spPr>
          <a:xfrm>
            <a:off x="6611232" y="239762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8b0fac110_0_0"/>
          <p:cNvSpPr txBox="1"/>
          <p:nvPr/>
        </p:nvSpPr>
        <p:spPr>
          <a:xfrm>
            <a:off x="5763095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8b0fac110_0_0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8b0fac110_0_0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ec2894fe1e_0_966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1" name="Google Shape;1051;gec2894fe1e_0_966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gec2894fe1e_0_9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gec2894fe1e_0_966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gec2894fe1e_0_966"/>
          <p:cNvSpPr txBox="1"/>
          <p:nvPr/>
        </p:nvSpPr>
        <p:spPr>
          <a:xfrm>
            <a:off x="3174350" y="2136600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MUITO TEMPO DEPOIS</a:t>
            </a:r>
            <a:endParaRPr b="1" i="0" sz="30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gec2894fe1e_0_966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ec2894fe1e_0_928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1" name="Google Shape;1061;gec2894fe1e_0_928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gec2894fe1e_0_9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gec2894fe1e_0_928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gec2894fe1e_0_928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gec2894fe1e_0_928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gec2894fe1e_0_928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gec2894fe1e_0_928"/>
          <p:cNvSpPr txBox="1"/>
          <p:nvPr/>
        </p:nvSpPr>
        <p:spPr>
          <a:xfrm>
            <a:off x="5908050" y="1437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gec2894fe1e_0_928"/>
          <p:cNvSpPr txBox="1"/>
          <p:nvPr/>
        </p:nvSpPr>
        <p:spPr>
          <a:xfrm>
            <a:off x="6959232" y="2371652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gec2894fe1e_0_928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gec2894fe1e_0_928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gec2894fe1e_0_928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2" name="Google Shape;1072;gec2894fe1e_0_9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500" y="1144362"/>
            <a:ext cx="4032900" cy="3751225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3" name="Google Shape;1073;gec2894fe1e_0_928"/>
          <p:cNvSpPr txBox="1"/>
          <p:nvPr/>
        </p:nvSpPr>
        <p:spPr>
          <a:xfrm>
            <a:off x="4923075" y="1742225"/>
            <a:ext cx="11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-inf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gec2894fe1e_0_928"/>
          <p:cNvSpPr txBox="1"/>
          <p:nvPr/>
        </p:nvSpPr>
        <p:spPr>
          <a:xfrm>
            <a:off x="5747525" y="13379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gec2894fe1e_0_928"/>
          <p:cNvSpPr txBox="1"/>
          <p:nvPr/>
        </p:nvSpPr>
        <p:spPr>
          <a:xfrm>
            <a:off x="6802625" y="2371650"/>
            <a:ext cx="11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-inf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gec2894fe1e_0_928"/>
          <p:cNvSpPr txBox="1"/>
          <p:nvPr/>
        </p:nvSpPr>
        <p:spPr>
          <a:xfrm>
            <a:off x="5989920" y="432177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gec2894fe1e_0_928"/>
          <p:cNvSpPr txBox="1"/>
          <p:nvPr/>
        </p:nvSpPr>
        <p:spPr>
          <a:xfrm>
            <a:off x="3774498" y="34224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gec2894fe1e_0_928"/>
          <p:cNvSpPr txBox="1"/>
          <p:nvPr/>
        </p:nvSpPr>
        <p:spPr>
          <a:xfrm>
            <a:off x="4753391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9" name="Google Shape;1079;gec2894fe1e_0_928"/>
          <p:cNvCxnSpPr/>
          <p:nvPr/>
        </p:nvCxnSpPr>
        <p:spPr>
          <a:xfrm>
            <a:off x="6083050" y="2553675"/>
            <a:ext cx="1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0" name="Google Shape;1080;gec2894fe1e_0_928"/>
          <p:cNvSpPr/>
          <p:nvPr/>
        </p:nvSpPr>
        <p:spPr>
          <a:xfrm>
            <a:off x="6678886" y="2788162"/>
            <a:ext cx="477000" cy="48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gec2894fe1e_0_928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2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gec2894fe1e_0_928"/>
          <p:cNvSpPr txBox="1"/>
          <p:nvPr/>
        </p:nvSpPr>
        <p:spPr>
          <a:xfrm>
            <a:off x="5998575" y="678225"/>
            <a:ext cx="31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(-inf, 1)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ec2894fe1e_0_994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8" name="Google Shape;1088;gec2894fe1e_0_994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gec2894fe1e_0_9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gec2894fe1e_0_994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gec2894fe1e_0_994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gec2894fe1e_0_994"/>
          <p:cNvSpPr txBox="1"/>
          <p:nvPr/>
        </p:nvSpPr>
        <p:spPr>
          <a:xfrm>
            <a:off x="3078000" y="1503700"/>
            <a:ext cx="32460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#include &lt;bits/stdc++.h&gt;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#define INF 1000000000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#define NMAX 100010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typedef pair&lt; int, int &gt; pii;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vector&lt; pii &gt; grafo[NMAX];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dist[NMAX];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int n, m, u, v, d, w, i;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priority_queue&lt; pii, vector&lt; pii &gt;,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greater&lt; pii &gt; &gt; fila;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cin &gt;&gt; n &gt;&gt; m;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for(i = 1;i &lt;= n;i++) dist[i] = INF;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for(i = 0;i &lt; m;i++) {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cin &gt;&gt; u &gt;&gt; v &gt;&gt; w;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grafo[u].push_back(make_pair(w, v));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grafo[v].push_back(make_pair(w, u));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cin &gt;&gt; u;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dist[u] = 0;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fila.push(make_pair(dist[u], u));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gec2894fe1e_0_994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gec2894fe1e_0_994"/>
          <p:cNvSpPr txBox="1"/>
          <p:nvPr/>
        </p:nvSpPr>
        <p:spPr>
          <a:xfrm>
            <a:off x="4854400" y="1830950"/>
            <a:ext cx="6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gec2894fe1e_0_994"/>
          <p:cNvSpPr txBox="1"/>
          <p:nvPr/>
        </p:nvSpPr>
        <p:spPr>
          <a:xfrm>
            <a:off x="5625325" y="1503700"/>
            <a:ext cx="3518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while(fila.empty() == false) {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d = fila.top().first;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u = fila.top().second;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fila.pop();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if(d != dist[u]) continue;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for(auto v : grafo[u]) {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if(dist[v.second] &gt; dist[u] + v.first) {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dist[v.second] = dist[u] +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v.first;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fila.push(make_pair(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dist[v.second], v.second));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}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return 0;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6" name="Google Shape;1096;gec2894fe1e_0_994"/>
          <p:cNvCxnSpPr/>
          <p:nvPr/>
        </p:nvCxnSpPr>
        <p:spPr>
          <a:xfrm>
            <a:off x="5573450" y="-24100"/>
            <a:ext cx="0" cy="4131600"/>
          </a:xfrm>
          <a:prstGeom prst="straightConnector1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7" name="Google Shape;1097;gec2894fe1e_0_994"/>
          <p:cNvCxnSpPr/>
          <p:nvPr/>
        </p:nvCxnSpPr>
        <p:spPr>
          <a:xfrm>
            <a:off x="5589200" y="4115425"/>
            <a:ext cx="951600" cy="0"/>
          </a:xfrm>
          <a:prstGeom prst="straightConnector1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8" name="Google Shape;1098;gec2894fe1e_0_994"/>
          <p:cNvCxnSpPr/>
          <p:nvPr/>
        </p:nvCxnSpPr>
        <p:spPr>
          <a:xfrm>
            <a:off x="6550600" y="4119625"/>
            <a:ext cx="0" cy="1072200"/>
          </a:xfrm>
          <a:prstGeom prst="straightConnector1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" name="Google Shape;1103;gec2894fe1e_0_13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339401">
            <a:off x="-4924439" y="588959"/>
            <a:ext cx="6987601" cy="29822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4" name="Google Shape;1104;gec2894fe1e_0_1372"/>
          <p:cNvGrpSpPr/>
          <p:nvPr/>
        </p:nvGrpSpPr>
        <p:grpSpPr>
          <a:xfrm>
            <a:off x="6840" y="4531320"/>
            <a:ext cx="9129600" cy="1094760"/>
            <a:chOff x="6840" y="4531320"/>
            <a:chExt cx="9129600" cy="1094760"/>
          </a:xfrm>
        </p:grpSpPr>
        <p:pic>
          <p:nvPicPr>
            <p:cNvPr id="1105" name="Google Shape;1105;gec2894fe1e_0_13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4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6" name="Google Shape;1106;gec2894fe1e_0_13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712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7" name="Google Shape;1107;gec2894fe1e_0_13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8704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8" name="Google Shape;1108;gec2894fe1e_0_13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2696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9" name="Google Shape;1109;gec2894fe1e_0_13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6724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0" name="Google Shape;1110;gec2894fe1e_0_13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6900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1" name="Google Shape;1111;gec2894fe1e_0_13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7076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2" name="Google Shape;1112;gec2894fe1e_0_1372"/>
          <p:cNvSpPr txBox="1"/>
          <p:nvPr/>
        </p:nvSpPr>
        <p:spPr>
          <a:xfrm>
            <a:off x="137050" y="1796650"/>
            <a:ext cx="88602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Belmann-Ford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gec2894fe1e_0_1372"/>
          <p:cNvSpPr txBox="1"/>
          <p:nvPr/>
        </p:nvSpPr>
        <p:spPr>
          <a:xfrm>
            <a:off x="311760" y="3657480"/>
            <a:ext cx="8520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Aula 1</a:t>
            </a:r>
            <a:r>
              <a:rPr lang="pt-BR" sz="2800">
                <a:solidFill>
                  <a:srgbClr val="00FB8F"/>
                </a:solidFill>
              </a:rPr>
              <a:t>8</a:t>
            </a:r>
            <a:endParaRPr b="0" i="0" sz="28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4" name="Google Shape;1114;gec2894fe1e_0_13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50640" y="161280"/>
            <a:ext cx="1165680" cy="109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Google Shape;1115;gec2894fe1e_0_13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339401">
            <a:off x="5006521" y="2399399"/>
            <a:ext cx="6987601" cy="298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gec2894fe1e_0_13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4600" y="456840"/>
            <a:ext cx="3214438" cy="231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7" name="Google Shape;1117;gec2894fe1e_0_13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1440" y="237240"/>
            <a:ext cx="1165681" cy="83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ec2894fe1e_0_1390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3" name="Google Shape;1123;gec2894fe1e_0_1390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gec2894fe1e_0_13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gec2894fe1e_0_1390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gec2894fe1e_0_1390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Quando usamos?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gec2894fe1e_0_1390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qualquer grafo, porém os grafos que possuem ciclo negativo (num grafo não direcionado, não ter ciclo negativo = não ter aresta negativa, pois uma aresta é um ciclo u→v→u) nós retorna resposta errada (mais não entra em um loop como no Dijkstra). Ele é usado para saber a distância entre o vértice inicial até qualquer vértice que ele alcança. O Belmann-Ford em si consegue detectar ciclo negativo.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Complexidade: O(VE)→O(V * V^2) = O(V^3)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gec2894fe1e_0_1390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gec2894fe1e_0_1390"/>
          <p:cNvSpPr txBox="1"/>
          <p:nvPr/>
        </p:nvSpPr>
        <p:spPr>
          <a:xfrm>
            <a:off x="6120300" y="0"/>
            <a:ext cx="30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https://visualgo.net/pt/sssp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ec2894fe1e_0_1416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5" name="Google Shape;1135;gec2894fe1e_0_1416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Google Shape;1136;gec2894fe1e_0_14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gec2894fe1e_0_1416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gec2894fe1e_0_1416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gec2894fe1e_0_1416"/>
          <p:cNvSpPr txBox="1"/>
          <p:nvPr/>
        </p:nvSpPr>
        <p:spPr>
          <a:xfrm>
            <a:off x="3078000" y="1503700"/>
            <a:ext cx="32460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#include &lt;bits/stdc++.h&gt;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#define INF 1000000000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#define NMAX 100010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typedef pair&lt; int, pair&lt; int, int &gt; &gt; pipii;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n;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vector&lt; pipii &gt; edges;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dist[NMAX];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bool BF(int ini) {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int u, v, w, i;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dist[ini] = 0;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for(i = 1;i &lt;= n;i++) {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for(auto e : edges) {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w = e.first;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u = e.second.first;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v = e.second.second;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if(dist[v] &gt; dist[u] + w) {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dist[v] = dist[u] + w;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}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if(dist[u] &gt; dist[v] + w) { *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dist[u] = dist[v] + w;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}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gec2894fe1e_0_1416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gec2894fe1e_0_1416"/>
          <p:cNvSpPr txBox="1"/>
          <p:nvPr/>
        </p:nvSpPr>
        <p:spPr>
          <a:xfrm>
            <a:off x="4854400" y="1830950"/>
            <a:ext cx="6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gec2894fe1e_0_1416"/>
          <p:cNvSpPr txBox="1"/>
          <p:nvPr/>
        </p:nvSpPr>
        <p:spPr>
          <a:xfrm>
            <a:off x="5950550" y="1503700"/>
            <a:ext cx="31932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for(auto e : edges) {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w = e.first;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u = e.second.first;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v = e.second.second;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if(dist[v] &gt; dist[u] + w) {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return true; // há ciclo negativo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if(dist[u] &gt; dist[v] + w) { *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return true; // há ciclo negativo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return false; // não há ciclo negativo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int m, u, v, d, w, i;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cin &gt;&gt; n &gt;&gt; m;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for(i = 1;i &lt;= n;i++) {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dist[i] = INF;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for(i = 0;i &lt; m;i++) {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cin &gt;&gt; u &gt;&gt; v &gt;&gt; w;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edges.push_back(make_pair(w,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make_pair(u, v)));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cin &gt;&gt; u;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BF(u);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return 0;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gec2894fe1e_0_1416"/>
          <p:cNvSpPr txBox="1"/>
          <p:nvPr/>
        </p:nvSpPr>
        <p:spPr>
          <a:xfrm>
            <a:off x="5709650" y="0"/>
            <a:ext cx="343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 somente para grafo não direcionado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gec2894fe1e_0_10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339401">
            <a:off x="-4924439" y="588959"/>
            <a:ext cx="6987601" cy="29822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9" name="Google Shape;1149;gec2894fe1e_0_1021"/>
          <p:cNvGrpSpPr/>
          <p:nvPr/>
        </p:nvGrpSpPr>
        <p:grpSpPr>
          <a:xfrm>
            <a:off x="6840" y="4531320"/>
            <a:ext cx="9129600" cy="1094760"/>
            <a:chOff x="6840" y="4531320"/>
            <a:chExt cx="9129600" cy="1094760"/>
          </a:xfrm>
        </p:grpSpPr>
        <p:pic>
          <p:nvPicPr>
            <p:cNvPr id="1150" name="Google Shape;1150;gec2894fe1e_0_10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4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1" name="Google Shape;1151;gec2894fe1e_0_10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712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2" name="Google Shape;1152;gec2894fe1e_0_10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8704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3" name="Google Shape;1153;gec2894fe1e_0_10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2696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4" name="Google Shape;1154;gec2894fe1e_0_10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6724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5" name="Google Shape;1155;gec2894fe1e_0_10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6900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6" name="Google Shape;1156;gec2894fe1e_0_10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7076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7" name="Google Shape;1157;gec2894fe1e_0_1021"/>
          <p:cNvSpPr txBox="1"/>
          <p:nvPr/>
        </p:nvSpPr>
        <p:spPr>
          <a:xfrm>
            <a:off x="137050" y="1796650"/>
            <a:ext cx="88602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Flody-Warshall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gec2894fe1e_0_1021"/>
          <p:cNvSpPr txBox="1"/>
          <p:nvPr/>
        </p:nvSpPr>
        <p:spPr>
          <a:xfrm>
            <a:off x="311760" y="3657480"/>
            <a:ext cx="8520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Aula 1</a:t>
            </a:r>
            <a:r>
              <a:rPr lang="pt-BR" sz="2800">
                <a:solidFill>
                  <a:srgbClr val="00FB8F"/>
                </a:solidFill>
              </a:rPr>
              <a:t>8</a:t>
            </a:r>
            <a:endParaRPr b="0" i="0" sz="28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9" name="Google Shape;1159;gec2894fe1e_0_10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50640" y="161280"/>
            <a:ext cx="1165680" cy="109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gec2894fe1e_0_10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339401">
            <a:off x="5006521" y="2399399"/>
            <a:ext cx="6987601" cy="298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gec2894fe1e_0_10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4600" y="456840"/>
            <a:ext cx="3214438" cy="231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gec2894fe1e_0_10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1440" y="237240"/>
            <a:ext cx="1165681" cy="83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ec2894fe1e_0_1039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8" name="Google Shape;1168;gec2894fe1e_0_1039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gec2894fe1e_0_10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gec2894fe1e_0_1039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gec2894fe1e_0_1039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Quando usamos?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gec2894fe1e_0_1039"/>
          <p:cNvSpPr txBox="1"/>
          <p:nvPr/>
        </p:nvSpPr>
        <p:spPr>
          <a:xfrm>
            <a:off x="3078000" y="1503700"/>
            <a:ext cx="5379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o grafo não possui ciclo negativo (num grafo não direcionado, não ter ciclo negativo = não ter aresta negativa, pois uma aresta é um ciclo u→v→u). Ele é usado para saber a distância de todos os vértices para todos os vértices (vértices em componentes distintas a distância é infinita).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Complexidade: O(V^3)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gec2894fe1e_0_1039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ec2894fe1e_0_1075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9" name="Google Shape;1179;gec2894fe1e_0_1075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gec2894fe1e_0_10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gec2894fe1e_0_1075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gec2894fe1e_0_1075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3" name="Google Shape;1183;gec2894fe1e_0_10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0067" y="1503699"/>
            <a:ext cx="5315781" cy="1250750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184" name="Google Shape;1184;gec2894fe1e_0_1075"/>
          <p:cNvGraphicFramePr/>
          <p:nvPr/>
        </p:nvGraphicFramePr>
        <p:xfrm>
          <a:off x="3180138" y="30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{AE88EA05-60AA-4048-8395-52148C800109}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inf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inf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5" name="Google Shape;1185;gec2894fe1e_0_1075"/>
          <p:cNvSpPr txBox="1"/>
          <p:nvPr/>
        </p:nvSpPr>
        <p:spPr>
          <a:xfrm>
            <a:off x="7977900" y="0"/>
            <a:ext cx="11661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 = 1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gec2894fe1e_0_1075"/>
          <p:cNvSpPr txBox="1"/>
          <p:nvPr/>
        </p:nvSpPr>
        <p:spPr>
          <a:xfrm>
            <a:off x="4328700" y="3096425"/>
            <a:ext cx="6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dist[1][1] = min(dist[1][1], dist[1][1] + dist[1][1])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gec2894fe1e_0_1075"/>
          <p:cNvSpPr txBox="1"/>
          <p:nvPr/>
        </p:nvSpPr>
        <p:spPr>
          <a:xfrm>
            <a:off x="4328700" y="3492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dist[1][1] = min(0, 0 + 0)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gec2894fe1e_0_1075"/>
          <p:cNvSpPr txBox="1"/>
          <p:nvPr/>
        </p:nvSpPr>
        <p:spPr>
          <a:xfrm>
            <a:off x="4328700" y="3873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dist[1][1] = min(0, 0) = 0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ec2894fe1e_0_1133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4" name="Google Shape;1194;gec2894fe1e_0_1133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Google Shape;1195;gec2894fe1e_0_1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gec2894fe1e_0_1133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gec2894fe1e_0_1133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8" name="Google Shape;1198;gec2894fe1e_0_11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0067" y="1503699"/>
            <a:ext cx="5315781" cy="1250750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199" name="Google Shape;1199;gec2894fe1e_0_1133"/>
          <p:cNvGraphicFramePr/>
          <p:nvPr/>
        </p:nvGraphicFramePr>
        <p:xfrm>
          <a:off x="3180138" y="30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{AE88EA05-60AA-4048-8395-52148C800109}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inf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inf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0" name="Google Shape;1200;gec2894fe1e_0_1133"/>
          <p:cNvSpPr txBox="1"/>
          <p:nvPr/>
        </p:nvSpPr>
        <p:spPr>
          <a:xfrm>
            <a:off x="7977900" y="0"/>
            <a:ext cx="11661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 = 1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gec2894fe1e_0_1133"/>
          <p:cNvSpPr txBox="1"/>
          <p:nvPr/>
        </p:nvSpPr>
        <p:spPr>
          <a:xfrm>
            <a:off x="4328700" y="3096425"/>
            <a:ext cx="6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dist[1][2] = min(dist[1][2], dist[1][1] + dist[1][2])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gec2894fe1e_0_1133"/>
          <p:cNvSpPr txBox="1"/>
          <p:nvPr/>
        </p:nvSpPr>
        <p:spPr>
          <a:xfrm>
            <a:off x="4328700" y="3492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dist[1][2] = min(1, 0 + 1)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gec2894fe1e_0_1133"/>
          <p:cNvSpPr txBox="1"/>
          <p:nvPr/>
        </p:nvSpPr>
        <p:spPr>
          <a:xfrm>
            <a:off x="4328700" y="3873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dist[1][1] = min(1, 1) = 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8b0fac110_0_18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e8b0fac110_0_18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e8b0fac110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e8b0fac110_0_18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e8b0fac110_0_18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e8b0fac110_0_18"/>
          <p:cNvSpPr txBox="1"/>
          <p:nvPr/>
        </p:nvSpPr>
        <p:spPr>
          <a:xfrm>
            <a:off x="6455775" y="6782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 2  3  6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e8b0fac110_0_18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e8b0fac110_0_18"/>
          <p:cNvPicPr preferRelativeResize="0"/>
          <p:nvPr/>
        </p:nvPicPr>
        <p:blipFill rotWithShape="1">
          <a:blip r:embed="rId6">
            <a:alphaModFix/>
          </a:blip>
          <a:srcRect b="27805" l="40514" r="35795" t="29277"/>
          <a:stretch/>
        </p:blipFill>
        <p:spPr>
          <a:xfrm>
            <a:off x="3838425" y="1131625"/>
            <a:ext cx="3563173" cy="3629601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ge8b0fac110_0_18"/>
          <p:cNvSpPr/>
          <p:nvPr/>
        </p:nvSpPr>
        <p:spPr>
          <a:xfrm>
            <a:off x="5121165" y="2107801"/>
            <a:ext cx="409200" cy="4002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e8b0fac110_0_18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e8b0fac110_0_18"/>
          <p:cNvSpPr txBox="1"/>
          <p:nvPr/>
        </p:nvSpPr>
        <p:spPr>
          <a:xfrm>
            <a:off x="5476875" y="13048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8b0fac110_0_18"/>
          <p:cNvSpPr txBox="1"/>
          <p:nvPr/>
        </p:nvSpPr>
        <p:spPr>
          <a:xfrm>
            <a:off x="6611232" y="239762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8b0fac110_0_18"/>
          <p:cNvSpPr txBox="1"/>
          <p:nvPr/>
        </p:nvSpPr>
        <p:spPr>
          <a:xfrm>
            <a:off x="5763095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8b0fac110_0_18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8b0fac110_0_18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ec2894fe1e_0_1147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9" name="Google Shape;1209;gec2894fe1e_0_1147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0" name="Google Shape;1210;gec2894fe1e_0_1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1" name="Google Shape;1211;gec2894fe1e_0_1147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Google Shape;1212;gec2894fe1e_0_1147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3" name="Google Shape;1213;gec2894fe1e_0_11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0067" y="1503699"/>
            <a:ext cx="5315781" cy="1250750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214" name="Google Shape;1214;gec2894fe1e_0_1147"/>
          <p:cNvGraphicFramePr/>
          <p:nvPr/>
        </p:nvGraphicFramePr>
        <p:xfrm>
          <a:off x="3180138" y="30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{AE88EA05-60AA-4048-8395-52148C800109}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inf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inf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5" name="Google Shape;1215;gec2894fe1e_0_1147"/>
          <p:cNvSpPr txBox="1"/>
          <p:nvPr/>
        </p:nvSpPr>
        <p:spPr>
          <a:xfrm>
            <a:off x="7977900" y="0"/>
            <a:ext cx="11661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 = 1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gec2894fe1e_0_1147"/>
          <p:cNvSpPr txBox="1"/>
          <p:nvPr/>
        </p:nvSpPr>
        <p:spPr>
          <a:xfrm>
            <a:off x="4328700" y="3096425"/>
            <a:ext cx="6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dist[1][3] = min(dist[1][3], dist[1][1] + dist[1][3])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gec2894fe1e_0_1147"/>
          <p:cNvSpPr txBox="1"/>
          <p:nvPr/>
        </p:nvSpPr>
        <p:spPr>
          <a:xfrm>
            <a:off x="4328700" y="3492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dist[1][3] = min(inf, 0 + inf)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gec2894fe1e_0_1147"/>
          <p:cNvSpPr txBox="1"/>
          <p:nvPr/>
        </p:nvSpPr>
        <p:spPr>
          <a:xfrm>
            <a:off x="4328700" y="3873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dist[1][1] = min(inf, inf) = inf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ec2894fe1e_0_1161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4" name="Google Shape;1224;gec2894fe1e_0_1161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gec2894fe1e_0_1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gec2894fe1e_0_1161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Google Shape;1227;gec2894fe1e_0_1161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8" name="Google Shape;1228;gec2894fe1e_0_11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0067" y="1503699"/>
            <a:ext cx="5315781" cy="1250750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229" name="Google Shape;1229;gec2894fe1e_0_1161"/>
          <p:cNvGraphicFramePr/>
          <p:nvPr/>
        </p:nvGraphicFramePr>
        <p:xfrm>
          <a:off x="3180138" y="30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{AE88EA05-60AA-4048-8395-52148C800109}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inf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inf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0" name="Google Shape;1230;gec2894fe1e_0_1161"/>
          <p:cNvSpPr txBox="1"/>
          <p:nvPr/>
        </p:nvSpPr>
        <p:spPr>
          <a:xfrm>
            <a:off x="7977900" y="0"/>
            <a:ext cx="11661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 = 1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gec2894fe1e_0_1161"/>
          <p:cNvSpPr txBox="1"/>
          <p:nvPr/>
        </p:nvSpPr>
        <p:spPr>
          <a:xfrm>
            <a:off x="4328700" y="3096425"/>
            <a:ext cx="6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dist[2][1] = min(dist[2][1], dist[2][1] + dist[1][1])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gec2894fe1e_0_1161"/>
          <p:cNvSpPr txBox="1"/>
          <p:nvPr/>
        </p:nvSpPr>
        <p:spPr>
          <a:xfrm>
            <a:off x="4328700" y="3492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dist[2][1] = min(1, 1 + 0)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gec2894fe1e_0_1161"/>
          <p:cNvSpPr txBox="1"/>
          <p:nvPr/>
        </p:nvSpPr>
        <p:spPr>
          <a:xfrm>
            <a:off x="4328700" y="3873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dist[2][1] = min(1, 1) = 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ec2894fe1e_0_1259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9" name="Google Shape;1239;gec2894fe1e_0_1259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gec2894fe1e_0_1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" name="Google Shape;1241;gec2894fe1e_0_1259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gec2894fe1e_0_1259"/>
          <p:cNvSpPr txBox="1"/>
          <p:nvPr/>
        </p:nvSpPr>
        <p:spPr>
          <a:xfrm>
            <a:off x="2837075" y="2136600"/>
            <a:ext cx="59697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APÓS ALGUMAS OPERAÇÕES</a:t>
            </a:r>
            <a:endParaRPr b="1" i="0" sz="30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gec2894fe1e_0_1259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ec2894fe1e_0_1245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9" name="Google Shape;1249;gec2894fe1e_0_1245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Google Shape;1250;gec2894fe1e_0_12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" name="Google Shape;1251;gec2894fe1e_0_1245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Google Shape;1252;gec2894fe1e_0_1245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3" name="Google Shape;1253;gec2894fe1e_0_12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0067" y="1503699"/>
            <a:ext cx="5315781" cy="1250750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254" name="Google Shape;1254;gec2894fe1e_0_1245"/>
          <p:cNvGraphicFramePr/>
          <p:nvPr/>
        </p:nvGraphicFramePr>
        <p:xfrm>
          <a:off x="3180138" y="30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{AE88EA05-60AA-4048-8395-52148C800109}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inf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inf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5" name="Google Shape;1255;gec2894fe1e_0_1245"/>
          <p:cNvSpPr txBox="1"/>
          <p:nvPr/>
        </p:nvSpPr>
        <p:spPr>
          <a:xfrm>
            <a:off x="7977900" y="0"/>
            <a:ext cx="11661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 = 1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gec2894fe1e_0_1245"/>
          <p:cNvSpPr txBox="1"/>
          <p:nvPr/>
        </p:nvSpPr>
        <p:spPr>
          <a:xfrm>
            <a:off x="4328700" y="3096425"/>
            <a:ext cx="6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dist[3][3] = min(dist[3][3], dist[3][1] + dist[</a:t>
            </a:r>
            <a:r>
              <a:rPr lang="pt-BR">
                <a:solidFill>
                  <a:schemeClr val="lt1"/>
                </a:solidFill>
              </a:rPr>
              <a:t>1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pt-BR">
                <a:solidFill>
                  <a:schemeClr val="lt1"/>
                </a:solidFill>
              </a:rPr>
              <a:t>3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gec2894fe1e_0_1245"/>
          <p:cNvSpPr txBox="1"/>
          <p:nvPr/>
        </p:nvSpPr>
        <p:spPr>
          <a:xfrm>
            <a:off x="4328700" y="3492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dist[3][3] = min(0, inf + inf)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gec2894fe1e_0_1245"/>
          <p:cNvSpPr txBox="1"/>
          <p:nvPr/>
        </p:nvSpPr>
        <p:spPr>
          <a:xfrm>
            <a:off x="4328700" y="3873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dist[3][3] = min(0, inf) = 0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ec2894fe1e_0_1268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4" name="Google Shape;1264;gec2894fe1e_0_1268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Google Shape;1265;gec2894fe1e_0_12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gec2894fe1e_0_1268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gec2894fe1e_0_1268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8" name="Google Shape;1268;gec2894fe1e_0_12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0067" y="1503699"/>
            <a:ext cx="5315781" cy="1250750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269" name="Google Shape;1269;gec2894fe1e_0_1268"/>
          <p:cNvGraphicFramePr/>
          <p:nvPr/>
        </p:nvGraphicFramePr>
        <p:xfrm>
          <a:off x="3180138" y="30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{AE88EA05-60AA-4048-8395-52148C800109}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inf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inf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0" name="Google Shape;1270;gec2894fe1e_0_1268"/>
          <p:cNvSpPr txBox="1"/>
          <p:nvPr/>
        </p:nvSpPr>
        <p:spPr>
          <a:xfrm>
            <a:off x="7977900" y="0"/>
            <a:ext cx="11661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 = 2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gec2894fe1e_0_1268"/>
          <p:cNvSpPr txBox="1"/>
          <p:nvPr/>
        </p:nvSpPr>
        <p:spPr>
          <a:xfrm>
            <a:off x="4328700" y="3096425"/>
            <a:ext cx="6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dist[1][1] = min(dist[1][1], dist[1][2] + dist[2][1])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gec2894fe1e_0_1268"/>
          <p:cNvSpPr txBox="1"/>
          <p:nvPr/>
        </p:nvSpPr>
        <p:spPr>
          <a:xfrm>
            <a:off x="4328700" y="3492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dist[1][1] = min(0, 1 + 1)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gec2894fe1e_0_1268"/>
          <p:cNvSpPr txBox="1"/>
          <p:nvPr/>
        </p:nvSpPr>
        <p:spPr>
          <a:xfrm>
            <a:off x="4328700" y="3873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dist[1][1] = min(0, 2) = 0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ec2894fe1e_0_1282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9" name="Google Shape;1279;gec2894fe1e_0_1282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0" name="Google Shape;1280;gec2894fe1e_0_12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1" name="Google Shape;1281;gec2894fe1e_0_1282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282" name="Google Shape;1282;gec2894fe1e_0_1282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3" name="Google Shape;1283;gec2894fe1e_0_12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0067" y="1503699"/>
            <a:ext cx="5315781" cy="1250750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284" name="Google Shape;1284;gec2894fe1e_0_1282"/>
          <p:cNvGraphicFramePr/>
          <p:nvPr/>
        </p:nvGraphicFramePr>
        <p:xfrm>
          <a:off x="3180138" y="30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{AE88EA05-60AA-4048-8395-52148C800109}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inf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inf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5" name="Google Shape;1285;gec2894fe1e_0_1282"/>
          <p:cNvSpPr txBox="1"/>
          <p:nvPr/>
        </p:nvSpPr>
        <p:spPr>
          <a:xfrm>
            <a:off x="7977900" y="0"/>
            <a:ext cx="11661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 = 2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gec2894fe1e_0_1282"/>
          <p:cNvSpPr txBox="1"/>
          <p:nvPr/>
        </p:nvSpPr>
        <p:spPr>
          <a:xfrm>
            <a:off x="4328700" y="3096425"/>
            <a:ext cx="6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dist[1][2] = min(dist[1][2], dist[1][2] + dist[2][2])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gec2894fe1e_0_1282"/>
          <p:cNvSpPr txBox="1"/>
          <p:nvPr/>
        </p:nvSpPr>
        <p:spPr>
          <a:xfrm>
            <a:off x="4328700" y="3492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dist[1][2] = min(1, 1 + 0)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gec2894fe1e_0_1282"/>
          <p:cNvSpPr txBox="1"/>
          <p:nvPr/>
        </p:nvSpPr>
        <p:spPr>
          <a:xfrm>
            <a:off x="4328700" y="3873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dist[1][2] = min(1, 1) = 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ec2894fe1e_0_1296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4" name="Google Shape;1294;gec2894fe1e_0_1296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" name="Google Shape;1295;gec2894fe1e_0_1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gec2894fe1e_0_1296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gec2894fe1e_0_1296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8" name="Google Shape;1298;gec2894fe1e_0_12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0067" y="1503699"/>
            <a:ext cx="5315781" cy="1250750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299" name="Google Shape;1299;gec2894fe1e_0_1296"/>
          <p:cNvGraphicFramePr/>
          <p:nvPr/>
        </p:nvGraphicFramePr>
        <p:xfrm>
          <a:off x="3180138" y="30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{AE88EA05-60AA-4048-8395-52148C800109}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inf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0" name="Google Shape;1300;gec2894fe1e_0_1296"/>
          <p:cNvSpPr txBox="1"/>
          <p:nvPr/>
        </p:nvSpPr>
        <p:spPr>
          <a:xfrm>
            <a:off x="7977900" y="0"/>
            <a:ext cx="11661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 = 2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gec2894fe1e_0_1296"/>
          <p:cNvSpPr txBox="1"/>
          <p:nvPr/>
        </p:nvSpPr>
        <p:spPr>
          <a:xfrm>
            <a:off x="4328700" y="3096425"/>
            <a:ext cx="6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dist[1][3] = min(dist[1][3], dist[1][2] + dist[2][3])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gec2894fe1e_0_1296"/>
          <p:cNvSpPr txBox="1"/>
          <p:nvPr/>
        </p:nvSpPr>
        <p:spPr>
          <a:xfrm>
            <a:off x="4328700" y="3492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dist[1][3] = min(inf, 1 + 1)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gec2894fe1e_0_1296"/>
          <p:cNvSpPr txBox="1"/>
          <p:nvPr/>
        </p:nvSpPr>
        <p:spPr>
          <a:xfrm>
            <a:off x="4328700" y="3873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dist[1][3] = min(inf, 2) = 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ec2894fe1e_0_1310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9" name="Google Shape;1309;gec2894fe1e_0_1310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Google Shape;1310;gec2894fe1e_0_13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Google Shape;1311;gec2894fe1e_0_1310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312" name="Google Shape;1312;gec2894fe1e_0_1310"/>
          <p:cNvSpPr txBox="1"/>
          <p:nvPr/>
        </p:nvSpPr>
        <p:spPr>
          <a:xfrm>
            <a:off x="2837075" y="2136600"/>
            <a:ext cx="59697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APÓS ALGUMAS OPERAÇÕES</a:t>
            </a:r>
            <a:endParaRPr b="1" i="0" sz="30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gec2894fe1e_0_1310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ec2894fe1e_0_1319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9" name="Google Shape;1319;gec2894fe1e_0_1319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" name="Google Shape;1320;gec2894fe1e_0_13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1" name="Google Shape;1321;gec2894fe1e_0_1319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gec2894fe1e_0_1319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3" name="Google Shape;1323;gec2894fe1e_0_13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0067" y="1503699"/>
            <a:ext cx="5315781" cy="1250750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324" name="Google Shape;1324;gec2894fe1e_0_1319"/>
          <p:cNvGraphicFramePr/>
          <p:nvPr/>
        </p:nvGraphicFramePr>
        <p:xfrm>
          <a:off x="3180138" y="30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{AE88EA05-60AA-4048-8395-52148C800109}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5" name="Google Shape;1325;gec2894fe1e_0_1319"/>
          <p:cNvSpPr txBox="1"/>
          <p:nvPr/>
        </p:nvSpPr>
        <p:spPr>
          <a:xfrm>
            <a:off x="7977900" y="0"/>
            <a:ext cx="11661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 = 2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gec2894fe1e_0_1319"/>
          <p:cNvSpPr txBox="1"/>
          <p:nvPr/>
        </p:nvSpPr>
        <p:spPr>
          <a:xfrm>
            <a:off x="4328700" y="3096425"/>
            <a:ext cx="6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dist[3][1] = min(dist[3][1], dist[3][2] + dist[2][1])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gec2894fe1e_0_1319"/>
          <p:cNvSpPr txBox="1"/>
          <p:nvPr/>
        </p:nvSpPr>
        <p:spPr>
          <a:xfrm>
            <a:off x="4328700" y="3492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dist[3][1] = min(inf, 1 + 1)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gec2894fe1e_0_1319"/>
          <p:cNvSpPr txBox="1"/>
          <p:nvPr/>
        </p:nvSpPr>
        <p:spPr>
          <a:xfrm>
            <a:off x="4328700" y="3873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dist[3][1] = min(inf, 2) = 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ec2894fe1e_0_1333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4" name="Google Shape;1334;gec2894fe1e_0_1333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Google Shape;1335;gec2894fe1e_0_1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6" name="Google Shape;1336;gec2894fe1e_0_1333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gec2894fe1e_0_1333"/>
          <p:cNvSpPr txBox="1"/>
          <p:nvPr/>
        </p:nvSpPr>
        <p:spPr>
          <a:xfrm>
            <a:off x="2837075" y="2136600"/>
            <a:ext cx="59697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APÓS ALGUMAS OPERAÇÕES</a:t>
            </a:r>
            <a:endParaRPr b="1" i="0" sz="30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gec2894fe1e_0_1333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8b0fac110_0_36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ge8b0fac110_0_36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e8b0fac110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e8b0fac110_0_36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e8b0fac110_0_36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e8b0fac110_0_36"/>
          <p:cNvSpPr txBox="1"/>
          <p:nvPr/>
        </p:nvSpPr>
        <p:spPr>
          <a:xfrm>
            <a:off x="6455775" y="6782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 3  6  4  5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e8b0fac110_0_36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e8b0fac110_0_36"/>
          <p:cNvPicPr preferRelativeResize="0"/>
          <p:nvPr/>
        </p:nvPicPr>
        <p:blipFill rotWithShape="1">
          <a:blip r:embed="rId6">
            <a:alphaModFix/>
          </a:blip>
          <a:srcRect b="27805" l="40514" r="35795" t="29277"/>
          <a:stretch/>
        </p:blipFill>
        <p:spPr>
          <a:xfrm>
            <a:off x="3838425" y="1131625"/>
            <a:ext cx="3563173" cy="3629601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ge8b0fac110_0_36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e8b0fac110_0_36"/>
          <p:cNvSpPr txBox="1"/>
          <p:nvPr/>
        </p:nvSpPr>
        <p:spPr>
          <a:xfrm>
            <a:off x="5571700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e8b0fac110_0_36"/>
          <p:cNvSpPr txBox="1"/>
          <p:nvPr/>
        </p:nvSpPr>
        <p:spPr>
          <a:xfrm>
            <a:off x="6611232" y="239762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e8b0fac110_0_36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e8b0fac110_0_36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e8b0fac110_0_36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e8b0fac110_0_36"/>
          <p:cNvSpPr/>
          <p:nvPr/>
        </p:nvSpPr>
        <p:spPr>
          <a:xfrm>
            <a:off x="6492765" y="2752037"/>
            <a:ext cx="409200" cy="4002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ec2894fe1e_0_1342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4" name="Google Shape;1344;gec2894fe1e_0_1342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gec2894fe1e_0_13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Google Shape;1346;gec2894fe1e_0_1342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1347;gec2894fe1e_0_1342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8" name="Google Shape;1348;gec2894fe1e_0_13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0067" y="1503699"/>
            <a:ext cx="5315781" cy="1250750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349" name="Google Shape;1349;gec2894fe1e_0_1342"/>
          <p:cNvGraphicFramePr/>
          <p:nvPr/>
        </p:nvGraphicFramePr>
        <p:xfrm>
          <a:off x="3180138" y="30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{AE88EA05-60AA-4048-8395-52148C800109}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B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0" name="Google Shape;1350;gec2894fe1e_0_1342"/>
          <p:cNvSpPr txBox="1"/>
          <p:nvPr/>
        </p:nvSpPr>
        <p:spPr>
          <a:xfrm>
            <a:off x="7977900" y="0"/>
            <a:ext cx="11661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 = 3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gec2894fe1e_0_1342"/>
          <p:cNvSpPr txBox="1"/>
          <p:nvPr/>
        </p:nvSpPr>
        <p:spPr>
          <a:xfrm>
            <a:off x="4328700" y="3096425"/>
            <a:ext cx="6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dist[3][3] = min(dist[3][3], dist[3][3] + dist[3][3])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gec2894fe1e_0_1342"/>
          <p:cNvSpPr txBox="1"/>
          <p:nvPr/>
        </p:nvSpPr>
        <p:spPr>
          <a:xfrm>
            <a:off x="4328700" y="3492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dist[3][3] = min(0, 0 + 0)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gec2894fe1e_0_1342"/>
          <p:cNvSpPr txBox="1"/>
          <p:nvPr/>
        </p:nvSpPr>
        <p:spPr>
          <a:xfrm>
            <a:off x="4328700" y="3873625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dist[3][3] = min(0, 0) = 0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ec2894fe1e_0_1356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9" name="Google Shape;1359;gec2894fe1e_0_1356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Google Shape;1360;gec2894fe1e_0_13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gec2894fe1e_0_1356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362" name="Google Shape;1362;gec2894fe1e_0_1356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gec2894fe1e_0_1356"/>
          <p:cNvSpPr txBox="1"/>
          <p:nvPr/>
        </p:nvSpPr>
        <p:spPr>
          <a:xfrm>
            <a:off x="3078000" y="1503700"/>
            <a:ext cx="32460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#include &lt;bits/stdc++.h&gt;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#define INF 1000000000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#define NMAX 300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flody[NMAX][NMAX];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int n, m, u, v, w, i, j, k;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cin &gt;&gt; n &gt;&gt; m;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for(i = 1;i &lt;= n;i++) {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for(j = 1;j &lt;= n;j++) {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flody[i][j] = INF;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flody[i][i] = 0;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for(i = 0;i &lt; m;i++) {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cin &gt;&gt; u &gt;&gt; v &gt;&gt; w;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flody[u][v] = w;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flody[v][u] = w;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gec2894fe1e_0_1356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gec2894fe1e_0_1356"/>
          <p:cNvSpPr txBox="1"/>
          <p:nvPr/>
        </p:nvSpPr>
        <p:spPr>
          <a:xfrm>
            <a:off x="4854400" y="1830950"/>
            <a:ext cx="6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gec2894fe1e_0_1356"/>
          <p:cNvSpPr txBox="1"/>
          <p:nvPr/>
        </p:nvSpPr>
        <p:spPr>
          <a:xfrm>
            <a:off x="5504875" y="1503700"/>
            <a:ext cx="3518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for(k = 1;k &lt;= n;k++)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for(i = 1;i &lt;= n;i++)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for(j = 1;j &lt;= n;j++)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flody[i][j] = min(flody[i][j],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flody[i][k] + flody[k][j]);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return 0;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7"/>
          <p:cNvSpPr/>
          <p:nvPr/>
        </p:nvSpPr>
        <p:spPr>
          <a:xfrm>
            <a:off x="4764825" y="0"/>
            <a:ext cx="4378800" cy="51432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78575" lIns="78575" spcFirstLastPara="1" rIns="78575" wrap="square" tIns="7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2" name="Google Shape;13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3171909" y="1404380"/>
            <a:ext cx="6987769" cy="298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Google Shape;1373;p7"/>
          <p:cNvPicPr preferRelativeResize="0"/>
          <p:nvPr/>
        </p:nvPicPr>
        <p:blipFill rotWithShape="1">
          <a:blip r:embed="rId4">
            <a:alphaModFix/>
          </a:blip>
          <a:srcRect b="-19111" l="0" r="0" t="0"/>
          <a:stretch/>
        </p:blipFill>
        <p:spPr>
          <a:xfrm>
            <a:off x="8550900" y="3740175"/>
            <a:ext cx="1165725" cy="125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Google Shape;137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50662" y="161241"/>
            <a:ext cx="1165725" cy="1094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9925" y="159975"/>
            <a:ext cx="3163048" cy="35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7"/>
          <p:cNvSpPr txBox="1"/>
          <p:nvPr/>
        </p:nvSpPr>
        <p:spPr>
          <a:xfrm>
            <a:off x="877650" y="367250"/>
            <a:ext cx="53799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Praticar</a:t>
            </a:r>
            <a:endParaRPr b="1" i="0" sz="60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7"/>
          <p:cNvSpPr txBox="1"/>
          <p:nvPr/>
        </p:nvSpPr>
        <p:spPr>
          <a:xfrm>
            <a:off x="503100" y="1533650"/>
            <a:ext cx="3252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7"/>
          <p:cNvSpPr txBox="1"/>
          <p:nvPr/>
        </p:nvSpPr>
        <p:spPr>
          <a:xfrm>
            <a:off x="503100" y="2532825"/>
            <a:ext cx="30000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Praticar no Neps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296</a:t>
            </a:r>
            <a:r>
              <a:rPr b="0" i="0" lang="pt-BR" sz="1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297</a:t>
            </a:r>
            <a:r>
              <a:rPr b="0" i="0" lang="pt-BR" sz="1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303</a:t>
            </a:r>
            <a:r>
              <a:rPr b="0" i="0" lang="pt-BR" sz="1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307</a:t>
            </a:r>
            <a:endParaRPr b="0" i="0" sz="12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Praticar na URI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1100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1931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pt-BR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2426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2576</a:t>
            </a:r>
            <a:r>
              <a:rPr b="0" i="0" lang="pt-BR" sz="1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2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Desafio:</a:t>
            </a:r>
            <a:r>
              <a:rPr b="0" i="0" lang="pt-BR" sz="15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https://www.urionlinejudge.com.br/judge/pt/problems/view/1391</a:t>
            </a:r>
            <a:endParaRPr b="0" i="0" sz="12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8"/>
          <p:cNvSpPr/>
          <p:nvPr/>
        </p:nvSpPr>
        <p:spPr>
          <a:xfrm>
            <a:off x="4764825" y="0"/>
            <a:ext cx="4378800" cy="51432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78575" lIns="78575" spcFirstLastPara="1" rIns="78575" wrap="square" tIns="7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4" name="Google Shape;13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3171909" y="1404380"/>
            <a:ext cx="6987769" cy="298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5" name="Google Shape;1385;p8"/>
          <p:cNvPicPr preferRelativeResize="0"/>
          <p:nvPr/>
        </p:nvPicPr>
        <p:blipFill rotWithShape="1">
          <a:blip r:embed="rId4">
            <a:alphaModFix/>
          </a:blip>
          <a:srcRect b="-19104" l="0" r="0" t="0"/>
          <a:stretch/>
        </p:blipFill>
        <p:spPr>
          <a:xfrm>
            <a:off x="8550900" y="3740175"/>
            <a:ext cx="1165725" cy="125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6" name="Google Shape;138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50662" y="161241"/>
            <a:ext cx="1165725" cy="1094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Google Shape;138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9925" y="159975"/>
            <a:ext cx="3163052" cy="35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8"/>
          <p:cNvSpPr txBox="1"/>
          <p:nvPr/>
        </p:nvSpPr>
        <p:spPr>
          <a:xfrm>
            <a:off x="423450" y="2577700"/>
            <a:ext cx="4306200" cy="2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78575" lIns="78575" spcFirstLastPara="1" rIns="78575" wrap="square" tIns="7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Nas aulas presenciais, antes de sair do laboratório, favor: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Desligar o Computador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Desligar o Monitor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Arrumar o Teclado e Mouse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Limpar a Estação de Trabalho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Recolher os Pertences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Encostar a Cadeira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8"/>
          <p:cNvSpPr txBox="1"/>
          <p:nvPr/>
        </p:nvSpPr>
        <p:spPr>
          <a:xfrm>
            <a:off x="877650" y="367250"/>
            <a:ext cx="38871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Boas Práticas</a:t>
            </a:r>
            <a:endParaRPr b="1" i="0" sz="60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9"/>
          <p:cNvSpPr/>
          <p:nvPr/>
        </p:nvSpPr>
        <p:spPr>
          <a:xfrm>
            <a:off x="4764825" y="0"/>
            <a:ext cx="4378800" cy="51432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78575" lIns="78575" spcFirstLastPara="1" rIns="78575" wrap="square" tIns="7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5" name="Google Shape;13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3171909" y="1404380"/>
            <a:ext cx="6987769" cy="298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6" name="Google Shape;1396;p9"/>
          <p:cNvPicPr preferRelativeResize="0"/>
          <p:nvPr/>
        </p:nvPicPr>
        <p:blipFill rotWithShape="1">
          <a:blip r:embed="rId4">
            <a:alphaModFix/>
          </a:blip>
          <a:srcRect b="-19111" l="0" r="0" t="0"/>
          <a:stretch/>
        </p:blipFill>
        <p:spPr>
          <a:xfrm>
            <a:off x="8550900" y="3740175"/>
            <a:ext cx="1165725" cy="125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7" name="Google Shape;139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50662" y="161241"/>
            <a:ext cx="1165725" cy="1094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8" name="Google Shape;139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9925" y="159975"/>
            <a:ext cx="3163048" cy="35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9"/>
          <p:cNvSpPr txBox="1"/>
          <p:nvPr/>
        </p:nvSpPr>
        <p:spPr>
          <a:xfrm>
            <a:off x="345938" y="1838408"/>
            <a:ext cx="43788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78575" lIns="78575" spcFirstLastPara="1" rIns="78575" wrap="square" tIns="7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pt-BR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UberHub Code Club: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https://uberhubcode.com.br/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Exercícios: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https://www.urionlinejudge.com.br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Aulas Prof. André Backes: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https://www.youtube.com/user/progdescomplicada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9"/>
          <p:cNvSpPr txBox="1"/>
          <p:nvPr/>
        </p:nvSpPr>
        <p:spPr>
          <a:xfrm>
            <a:off x="877650" y="367250"/>
            <a:ext cx="38871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50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Links Úteis</a:t>
            </a:r>
            <a:endParaRPr b="1" i="0" sz="50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5" name="Google Shape;14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339401">
            <a:off x="-4924441" y="588959"/>
            <a:ext cx="6987601" cy="29822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6" name="Google Shape;1406;p10"/>
          <p:cNvGrpSpPr/>
          <p:nvPr/>
        </p:nvGrpSpPr>
        <p:grpSpPr>
          <a:xfrm>
            <a:off x="6840" y="4531320"/>
            <a:ext cx="9129600" cy="1094760"/>
            <a:chOff x="6840" y="4531320"/>
            <a:chExt cx="9129600" cy="1094760"/>
          </a:xfrm>
        </p:grpSpPr>
        <p:pic>
          <p:nvPicPr>
            <p:cNvPr id="1407" name="Google Shape;1407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4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8" name="Google Shape;1408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712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9" name="Google Shape;140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8704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0" name="Google Shape;1410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2696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1" name="Google Shape;1411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6724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2" name="Google Shape;141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6900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3" name="Google Shape;1413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70760" y="4531320"/>
              <a:ext cx="1165680" cy="1094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4" name="Google Shape;1414;p10"/>
          <p:cNvSpPr txBox="1"/>
          <p:nvPr/>
        </p:nvSpPr>
        <p:spPr>
          <a:xfrm>
            <a:off x="137050" y="1796650"/>
            <a:ext cx="88602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Obrigado!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10"/>
          <p:cNvSpPr txBox="1"/>
          <p:nvPr/>
        </p:nvSpPr>
        <p:spPr>
          <a:xfrm>
            <a:off x="311760" y="3657480"/>
            <a:ext cx="8520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UberHub Code Club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6" name="Google Shape;141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50640" y="161280"/>
            <a:ext cx="1165680" cy="109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7" name="Google Shape;14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339401">
            <a:off x="5006520" y="2399399"/>
            <a:ext cx="6987601" cy="298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8" name="Google Shape;141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4600" y="456840"/>
            <a:ext cx="3214438" cy="231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9" name="Google Shape;141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1440" y="237240"/>
            <a:ext cx="1165681" cy="83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8b0fac110_0_136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ge8b0fac110_0_136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e8b0fac110_0_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e8b0fac110_0_136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e8b0fac110_0_136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e8b0fac110_0_136"/>
          <p:cNvSpPr txBox="1"/>
          <p:nvPr/>
        </p:nvSpPr>
        <p:spPr>
          <a:xfrm>
            <a:off x="6455775" y="6782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 6  4  5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e8b0fac110_0_136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ge8b0fac110_0_136"/>
          <p:cNvPicPr preferRelativeResize="0"/>
          <p:nvPr/>
        </p:nvPicPr>
        <p:blipFill rotWithShape="1">
          <a:blip r:embed="rId6">
            <a:alphaModFix/>
          </a:blip>
          <a:srcRect b="27805" l="40514" r="35795" t="29277"/>
          <a:stretch/>
        </p:blipFill>
        <p:spPr>
          <a:xfrm>
            <a:off x="3838425" y="1131625"/>
            <a:ext cx="3563173" cy="3629601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1" name="Google Shape;271;ge8b0fac110_0_136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e8b0fac110_0_136"/>
          <p:cNvSpPr txBox="1"/>
          <p:nvPr/>
        </p:nvSpPr>
        <p:spPr>
          <a:xfrm>
            <a:off x="5571700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e8b0fac110_0_136"/>
          <p:cNvSpPr txBox="1"/>
          <p:nvPr/>
        </p:nvSpPr>
        <p:spPr>
          <a:xfrm>
            <a:off x="6611232" y="239762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e8b0fac110_0_136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e8b0fac110_0_136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e8b0fac110_0_136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e8b0fac110_0_136"/>
          <p:cNvSpPr/>
          <p:nvPr/>
        </p:nvSpPr>
        <p:spPr>
          <a:xfrm>
            <a:off x="4011503" y="3023500"/>
            <a:ext cx="409200" cy="4002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8b0fac110_0_154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e8b0fac110_0_154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e8b0fac110_0_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e8b0fac110_0_154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e8b0fac110_0_154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e8b0fac110_0_154"/>
          <p:cNvSpPr txBox="1"/>
          <p:nvPr/>
        </p:nvSpPr>
        <p:spPr>
          <a:xfrm>
            <a:off x="6492775" y="6782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 4  5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e8b0fac110_0_154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ge8b0fac110_0_154"/>
          <p:cNvPicPr preferRelativeResize="0"/>
          <p:nvPr/>
        </p:nvPicPr>
        <p:blipFill rotWithShape="1">
          <a:blip r:embed="rId6">
            <a:alphaModFix/>
          </a:blip>
          <a:srcRect b="27805" l="40514" r="35795" t="29277"/>
          <a:stretch/>
        </p:blipFill>
        <p:spPr>
          <a:xfrm>
            <a:off x="3838425" y="1131625"/>
            <a:ext cx="3563173" cy="3629601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ge8b0fac110_0_154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e8b0fac110_0_154"/>
          <p:cNvSpPr txBox="1"/>
          <p:nvPr/>
        </p:nvSpPr>
        <p:spPr>
          <a:xfrm>
            <a:off x="5571700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e8b0fac110_0_154"/>
          <p:cNvSpPr txBox="1"/>
          <p:nvPr/>
        </p:nvSpPr>
        <p:spPr>
          <a:xfrm>
            <a:off x="6611232" y="239762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e8b0fac110_0_154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e8b0fac110_0_154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e8b0fac110_0_154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e8b0fac110_0_154"/>
          <p:cNvSpPr/>
          <p:nvPr/>
        </p:nvSpPr>
        <p:spPr>
          <a:xfrm>
            <a:off x="5273565" y="3624527"/>
            <a:ext cx="409200" cy="4002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8b0fac110_0_172"/>
          <p:cNvSpPr/>
          <p:nvPr/>
        </p:nvSpPr>
        <p:spPr>
          <a:xfrm>
            <a:off x="0" y="0"/>
            <a:ext cx="2417100" cy="51435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e8b0fac110_0_172"/>
          <p:cNvPicPr preferRelativeResize="0"/>
          <p:nvPr/>
        </p:nvPicPr>
        <p:blipFill rotWithShape="1">
          <a:blip r:embed="rId3">
            <a:alphaModFix/>
          </a:blip>
          <a:srcRect b="-19117" l="0" r="0" t="0"/>
          <a:stretch/>
        </p:blipFill>
        <p:spPr>
          <a:xfrm>
            <a:off x="-350650" y="252950"/>
            <a:ext cx="1166150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e8b0fac110_0_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39449">
            <a:off x="5006748" y="2399187"/>
            <a:ext cx="6988129" cy="298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e8b0fac110_0_172"/>
          <p:cNvPicPr preferRelativeResize="0"/>
          <p:nvPr/>
        </p:nvPicPr>
        <p:blipFill rotWithShape="1">
          <a:blip r:embed="rId5">
            <a:alphaModFix/>
          </a:blip>
          <a:srcRect b="64206" l="0" r="76339" t="21852"/>
          <a:stretch/>
        </p:blipFill>
        <p:spPr>
          <a:xfrm>
            <a:off x="-548075" y="1916795"/>
            <a:ext cx="3330626" cy="220634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e8b0fac110_0_172"/>
          <p:cNvSpPr txBox="1"/>
          <p:nvPr/>
        </p:nvSpPr>
        <p:spPr>
          <a:xfrm>
            <a:off x="3078000" y="566725"/>
            <a:ext cx="5379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2200" u="none" cap="none" strike="noStrike">
                <a:solidFill>
                  <a:srgbClr val="00FB8F"/>
                </a:solidFill>
                <a:latin typeface="Arial"/>
                <a:ea typeface="Arial"/>
                <a:cs typeface="Arial"/>
                <a:sym typeface="Arial"/>
              </a:rPr>
              <a:t>Exemplo 1 em grafo</a:t>
            </a:r>
            <a:endParaRPr b="1" i="0" sz="2200" u="none" cap="none" strike="noStrike">
              <a:solidFill>
                <a:srgbClr val="00FB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8b0fac110_0_172"/>
          <p:cNvSpPr txBox="1"/>
          <p:nvPr/>
        </p:nvSpPr>
        <p:spPr>
          <a:xfrm>
            <a:off x="6438450" y="6782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Fila:  5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8b0fac110_0_172"/>
          <p:cNvSpPr txBox="1"/>
          <p:nvPr/>
        </p:nvSpPr>
        <p:spPr>
          <a:xfrm>
            <a:off x="6550600" y="4500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e8b0fac110_0_172"/>
          <p:cNvSpPr/>
          <p:nvPr/>
        </p:nvSpPr>
        <p:spPr>
          <a:xfrm>
            <a:off x="6586110" y="4191265"/>
            <a:ext cx="409200" cy="4002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ge8b0fac110_0_172"/>
          <p:cNvPicPr preferRelativeResize="0"/>
          <p:nvPr/>
        </p:nvPicPr>
        <p:blipFill rotWithShape="1">
          <a:blip r:embed="rId6">
            <a:alphaModFix/>
          </a:blip>
          <a:srcRect b="27805" l="40514" r="35795" t="29277"/>
          <a:stretch/>
        </p:blipFill>
        <p:spPr>
          <a:xfrm>
            <a:off x="3838425" y="1131625"/>
            <a:ext cx="3563173" cy="3629601"/>
          </a:xfrm>
          <a:prstGeom prst="rect">
            <a:avLst/>
          </a:prstGeom>
          <a:noFill/>
          <a:ln cap="flat" cmpd="sng" w="38100">
            <a:solidFill>
              <a:srgbClr val="00FB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0" name="Google Shape;310;ge8b0fac110_0_172"/>
          <p:cNvSpPr txBox="1"/>
          <p:nvPr/>
        </p:nvSpPr>
        <p:spPr>
          <a:xfrm>
            <a:off x="4923075" y="17422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e8b0fac110_0_172"/>
          <p:cNvSpPr txBox="1"/>
          <p:nvPr/>
        </p:nvSpPr>
        <p:spPr>
          <a:xfrm>
            <a:off x="5571700" y="1342025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e8b0fac110_0_172"/>
          <p:cNvSpPr txBox="1"/>
          <p:nvPr/>
        </p:nvSpPr>
        <p:spPr>
          <a:xfrm>
            <a:off x="6611232" y="239762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e8b0fac110_0_172"/>
          <p:cNvSpPr txBox="1"/>
          <p:nvPr/>
        </p:nvSpPr>
        <p:spPr>
          <a:xfrm>
            <a:off x="5823720" y="42144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e8b0fac110_0_172"/>
          <p:cNvSpPr txBox="1"/>
          <p:nvPr/>
        </p:nvSpPr>
        <p:spPr>
          <a:xfrm>
            <a:off x="3774498" y="33622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e8b0fac110_0_172"/>
          <p:cNvSpPr txBox="1"/>
          <p:nvPr/>
        </p:nvSpPr>
        <p:spPr>
          <a:xfrm>
            <a:off x="5011016" y="3921577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e8b0fac110_0_172"/>
          <p:cNvSpPr/>
          <p:nvPr/>
        </p:nvSpPr>
        <p:spPr>
          <a:xfrm>
            <a:off x="6586110" y="4203311"/>
            <a:ext cx="409200" cy="4002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