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7" r:id="rId19"/>
    <p:sldId id="275" r:id="rId20"/>
    <p:sldId id="276" r:id="rId21"/>
    <p:sldId id="278" r:id="rId22"/>
    <p:sldId id="273" r:id="rId23"/>
    <p:sldId id="279" r:id="rId24"/>
    <p:sldId id="265" r:id="rId25"/>
    <p:sldId id="287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Barlow Condensed" panose="00000506000000000000" pitchFamily="2" charset="0"/>
      <p:regular r:id="rId32"/>
      <p:bold r:id="rId33"/>
      <p:italic r:id="rId34"/>
      <p:boldItalic r:id="rId35"/>
    </p:embeddedFont>
    <p:embeddedFont>
      <p:font typeface="Barlow Condensed Medium" panose="00000606000000000000" pitchFamily="2" charset="0"/>
      <p:regular r:id="rId36"/>
      <p:bold r:id="rId37"/>
      <p:italic r:id="rId38"/>
      <p:boldItalic r:id="rId39"/>
    </p:embeddedFont>
    <p:embeddedFont>
      <p:font typeface="Barlow Condensed SemiBold" panose="00000706000000000000" pitchFamily="2" charset="0"/>
      <p:regular r:id="rId40"/>
      <p:bold r:id="rId41"/>
      <p:italic r:id="rId42"/>
      <p:boldItalic r:id="rId43"/>
    </p:embeddedFont>
    <p:embeddedFont>
      <p:font typeface="Courier Prime" panose="020B0604020202020204" charset="0"/>
      <p:regular r:id="rId44"/>
      <p:bold r:id="rId45"/>
      <p:italic r:id="rId46"/>
      <p:boldItalic r:id="rId47"/>
    </p:embeddedFont>
    <p:embeddedFont>
      <p:font typeface="Fira Sans Extra Condensed Medium" panose="020B0604020202020204" charset="0"/>
      <p:regular r:id="rId48"/>
      <p:bold r:id="rId49"/>
      <p:italic r:id="rId50"/>
      <p:boldItalic r:id="rId51"/>
    </p:embeddedFont>
    <p:embeddedFont>
      <p:font typeface="Montserrat Light" panose="00000400000000000000" pitchFamily="2" charset="0"/>
      <p:regular r:id="rId52"/>
      <p:bold r:id="rId53"/>
      <p:italic r:id="rId54"/>
      <p:boldItalic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  <p:embeddedFont>
      <p:font typeface="Roboto Condensed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XbYrCPBpJCL/JyUS2W6paAzjb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stela Holan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63" Type="http://schemas.openxmlformats.org/officeDocument/2006/relationships/font" Target="fonts/font3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font" Target="fonts/font3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3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font" Target="fonts/font29.fntdata"/><Relationship Id="rId64" Type="http://customschemas.google.com/relationships/presentationmetadata" Target="meta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59" Type="http://schemas.openxmlformats.org/officeDocument/2006/relationships/font" Target="fonts/font3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62" Type="http://schemas.openxmlformats.org/officeDocument/2006/relationships/font" Target="fonts/font3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font" Target="fonts/font30.fntdata"/><Relationship Id="rId10" Type="http://schemas.openxmlformats.org/officeDocument/2006/relationships/slide" Target="slides/slide9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60" Type="http://schemas.openxmlformats.org/officeDocument/2006/relationships/font" Target="fonts/font33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2.fntdata"/><Relationship Id="rId34" Type="http://schemas.openxmlformats.org/officeDocument/2006/relationships/font" Target="fonts/font7.fntdata"/><Relationship Id="rId50" Type="http://schemas.openxmlformats.org/officeDocument/2006/relationships/font" Target="fonts/font23.fntdata"/><Relationship Id="rId55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9" name="Google Shape;10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Google Shape;9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26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1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9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36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607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493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0" name="Google Shape;11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programação é basicamente uma forma de dizer para um computador o que você quer que ele faça. Isso é feito utilizando linguagens de programação, existem muitas linguagens de programação e cada uma delas tem seus “objetivos”.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Os programas são formados por algoritmos. E um algoritmo é uma sequencia de instruções que tem essas 3 principais caracteristicas: essa sequencia deve ser finita, ordenada e não ambigua.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5" name="Google Shape;9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 scratch é uma linguagem de programação em blocos, que foi criada pelo MIT com o objetivo de ensinar programação de uma forma mais visual. A programação além do conhecimento sobre a linguagem utilizada exige muita lógica, em relação ao algoritmo, aos comandos a serem utilizados, e quando você começa direto em uma linguagem mais complexa acaba podendo ficar muito confuso.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1" name="Google Shape;9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6" name="Google Shape;406;p22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title" idx="3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0" name="Google Shape;410;p22"/>
          <p:cNvSpPr txBox="1">
            <a:spLocks noGrp="1"/>
          </p:cNvSpPr>
          <p:nvPr>
            <p:ph type="subTitle" idx="4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subTitle" idx="5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6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title" idx="7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8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5" name="Google Shape;415;p22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16" name="Google Shape;416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" name="Google Shape;440;p23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1" name="Google Shape;441;p23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2" name="Google Shape;442;p2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43" name="Google Shape;443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67" name="Google Shape;467;p24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468" name="Google Shape;468;p24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24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513" name="Google Shape;513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56" name="Google Shape;556;p25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557" name="Google Shape;557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26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594" name="Google Shape;594;p26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6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6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6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26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6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7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9" name="Google Shape;609;p27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0" name="Google Shape;610;p27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11" name="Google Shape;611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27"/>
          <p:cNvGrpSpPr/>
          <p:nvPr/>
        </p:nvGrpSpPr>
        <p:grpSpPr>
          <a:xfrm rot="5400000">
            <a:off x="7648034" y="-312722"/>
            <a:ext cx="1209907" cy="1782036"/>
            <a:chOff x="700771" y="-227337"/>
            <a:chExt cx="1458774" cy="2138785"/>
          </a:xfrm>
        </p:grpSpPr>
        <p:sp>
          <p:nvSpPr>
            <p:cNvPr id="634" name="Google Shape;634;p2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1_2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>
            <a:spLocks noGrp="1"/>
          </p:cNvSpPr>
          <p:nvPr>
            <p:ph type="subTitle" idx="1"/>
          </p:nvPr>
        </p:nvSpPr>
        <p:spPr>
          <a:xfrm>
            <a:off x="1399032" y="1521000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9"/>
          <p:cNvSpPr txBox="1">
            <a:spLocks noGrp="1"/>
          </p:cNvSpPr>
          <p:nvPr>
            <p:ph type="subTitle" idx="2"/>
          </p:nvPr>
        </p:nvSpPr>
        <p:spPr>
          <a:xfrm>
            <a:off x="713232" y="1792272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9"/>
          <p:cNvSpPr txBox="1">
            <a:spLocks noGrp="1"/>
          </p:cNvSpPr>
          <p:nvPr>
            <p:ph type="subTitle" idx="3"/>
          </p:nvPr>
        </p:nvSpPr>
        <p:spPr>
          <a:xfrm>
            <a:off x="1399032" y="3188256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9"/>
          <p:cNvSpPr txBox="1">
            <a:spLocks noGrp="1"/>
          </p:cNvSpPr>
          <p:nvPr>
            <p:ph type="subTitle" idx="4"/>
          </p:nvPr>
        </p:nvSpPr>
        <p:spPr>
          <a:xfrm>
            <a:off x="713232" y="3459528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9"/>
          <p:cNvSpPr txBox="1">
            <a:spLocks noGrp="1"/>
          </p:cNvSpPr>
          <p:nvPr>
            <p:ph type="subTitle" idx="5"/>
          </p:nvPr>
        </p:nvSpPr>
        <p:spPr>
          <a:xfrm>
            <a:off x="6263640" y="1521000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9"/>
          <p:cNvSpPr txBox="1">
            <a:spLocks noGrp="1"/>
          </p:cNvSpPr>
          <p:nvPr>
            <p:ph type="subTitle" idx="6"/>
          </p:nvPr>
        </p:nvSpPr>
        <p:spPr>
          <a:xfrm>
            <a:off x="6263640" y="1792272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9"/>
          <p:cNvSpPr txBox="1">
            <a:spLocks noGrp="1"/>
          </p:cNvSpPr>
          <p:nvPr>
            <p:ph type="subTitle" idx="7"/>
          </p:nvPr>
        </p:nvSpPr>
        <p:spPr>
          <a:xfrm>
            <a:off x="6263640" y="3188256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9"/>
          <p:cNvSpPr txBox="1">
            <a:spLocks noGrp="1"/>
          </p:cNvSpPr>
          <p:nvPr>
            <p:ph type="subTitle" idx="8"/>
          </p:nvPr>
        </p:nvSpPr>
        <p:spPr>
          <a:xfrm>
            <a:off x="6263640" y="3459528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64" name="Google Shape;664;p29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65" name="Google Shape;665;p29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666" name="Google Shape;666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90" name="Google Shape;690;p30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91" name="Google Shape;691;p30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92" name="Google Shape;692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Google Shape;714;p30"/>
          <p:cNvSpPr txBox="1">
            <a:spLocks noGrp="1"/>
          </p:cNvSpPr>
          <p:nvPr>
            <p:ph type="subTitle" idx="1"/>
          </p:nvPr>
        </p:nvSpPr>
        <p:spPr>
          <a:xfrm>
            <a:off x="1892808" y="1420992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2"/>
          </p:nvPr>
        </p:nvSpPr>
        <p:spPr>
          <a:xfrm>
            <a:off x="1892808" y="1987920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3"/>
          </p:nvPr>
        </p:nvSpPr>
        <p:spPr>
          <a:xfrm>
            <a:off x="1892808" y="2976347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4"/>
          </p:nvPr>
        </p:nvSpPr>
        <p:spPr>
          <a:xfrm>
            <a:off x="1892808" y="3543275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5"/>
          </p:nvPr>
        </p:nvSpPr>
        <p:spPr>
          <a:xfrm>
            <a:off x="5980176" y="1420992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6"/>
          </p:nvPr>
        </p:nvSpPr>
        <p:spPr>
          <a:xfrm>
            <a:off x="5980176" y="1987920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7"/>
          </p:nvPr>
        </p:nvSpPr>
        <p:spPr>
          <a:xfrm>
            <a:off x="5980176" y="2976347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30"/>
          <p:cNvSpPr txBox="1">
            <a:spLocks noGrp="1"/>
          </p:cNvSpPr>
          <p:nvPr>
            <p:ph type="subTitle" idx="8"/>
          </p:nvPr>
        </p:nvSpPr>
        <p:spPr>
          <a:xfrm>
            <a:off x="5980176" y="3543275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1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31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31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3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1" name="Google Shape;21;p14"/>
          <p:cNvGrpSpPr/>
          <p:nvPr/>
        </p:nvGrpSpPr>
        <p:grpSpPr>
          <a:xfrm rot="-5400000">
            <a:off x="286059" y="3659330"/>
            <a:ext cx="1209907" cy="1782036"/>
            <a:chOff x="700771" y="-227337"/>
            <a:chExt cx="1458774" cy="2138785"/>
          </a:xfrm>
        </p:grpSpPr>
        <p:sp>
          <p:nvSpPr>
            <p:cNvPr id="22" name="Google Shape;2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2" name="Google Shape;4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32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3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 rot="-5400000" flipH="1">
            <a:off x="286059" y="-312722"/>
            <a:ext cx="1209907" cy="1782036"/>
            <a:chOff x="700771" y="-227337"/>
            <a:chExt cx="1458774" cy="2138785"/>
          </a:xfrm>
        </p:grpSpPr>
        <p:sp>
          <p:nvSpPr>
            <p:cNvPr id="68" name="Google Shape;68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8" name="Google Shape;88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_ONLY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3" name="Google Shape;113;p1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14" name="Google Shape;114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86968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2"/>
          </p:nvPr>
        </p:nvSpPr>
        <p:spPr>
          <a:xfrm>
            <a:off x="749808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3"/>
          </p:nvPr>
        </p:nvSpPr>
        <p:spPr>
          <a:xfrm>
            <a:off x="7077456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4"/>
          </p:nvPr>
        </p:nvSpPr>
        <p:spPr>
          <a:xfrm>
            <a:off x="6940296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5"/>
          </p:nvPr>
        </p:nvSpPr>
        <p:spPr>
          <a:xfrm>
            <a:off x="2950393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6"/>
          </p:nvPr>
        </p:nvSpPr>
        <p:spPr>
          <a:xfrm>
            <a:off x="2813304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7"/>
          </p:nvPr>
        </p:nvSpPr>
        <p:spPr>
          <a:xfrm>
            <a:off x="5013918" y="126187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8"/>
          </p:nvPr>
        </p:nvSpPr>
        <p:spPr>
          <a:xfrm>
            <a:off x="4876800" y="3255264"/>
            <a:ext cx="14538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7" name="Google Shape;147;p17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48" name="Google Shape;148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3" name="Google Shape;173;p18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74" name="Google Shape;174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00" name="Google Shape;200;p19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201" name="Google Shape;201;p19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246" name="Google Shape;246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2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90" name="Google Shape;290;p20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1" name="Google Shape;291;p20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292" name="Google Shape;292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0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337" name="Google Shape;337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79" name="Google Shape;379;p21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382" name="Google Shape;382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ratch.mit.edu/studios/47548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ratch.mit.edu/projects/editor/?tutorial=al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ursera.org/share/0cd6c094004542e5da3f53f100ccdd6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"/>
          <p:cNvSpPr txBox="1">
            <a:spLocks noGrp="1"/>
          </p:cNvSpPr>
          <p:nvPr>
            <p:ph type="ctrTitle"/>
          </p:nvPr>
        </p:nvSpPr>
        <p:spPr>
          <a:xfrm>
            <a:off x="1395236" y="1468774"/>
            <a:ext cx="713916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5400" dirty="0"/>
              <a:t>Aprenda Pensamento Computacional e Scratch!</a:t>
            </a:r>
            <a:endParaRPr sz="5400" dirty="0"/>
          </a:p>
        </p:txBody>
      </p:sp>
      <p:sp>
        <p:nvSpPr>
          <p:cNvPr id="701" name="Google Shape;701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"/>
          <p:cNvSpPr/>
          <p:nvPr/>
        </p:nvSpPr>
        <p:spPr>
          <a:xfrm>
            <a:off x="8006160" y="446572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"/>
          <p:cNvSpPr txBox="1"/>
          <p:nvPr/>
        </p:nvSpPr>
        <p:spPr>
          <a:xfrm>
            <a:off x="304207" y="4347691"/>
            <a:ext cx="3292200" cy="6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28" name="Google Shape;72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924" y="46522"/>
            <a:ext cx="93360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"/>
          <p:cNvSpPr/>
          <p:nvPr/>
        </p:nvSpPr>
        <p:spPr>
          <a:xfrm rot="10800000">
            <a:off x="2549256" y="3654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rgbClr val="F5340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"/>
          <p:cNvSpPr/>
          <p:nvPr/>
        </p:nvSpPr>
        <p:spPr>
          <a:xfrm rot="10800000">
            <a:off x="306052" y="2132241"/>
            <a:ext cx="380409" cy="44217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rgbClr val="1DCDC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838;p1">
            <a:extLst>
              <a:ext uri="{FF2B5EF4-FFF2-40B4-BE49-F238E27FC236}">
                <a16:creationId xmlns:a16="http://schemas.microsoft.com/office/drawing/2014/main" id="{2A59C35B-33BE-C4E7-749D-CF35660CEE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25900" y="3464239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AULA 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"/>
          <p:cNvSpPr txBox="1">
            <a:spLocks noGrp="1"/>
          </p:cNvSpPr>
          <p:nvPr>
            <p:ph type="title"/>
          </p:nvPr>
        </p:nvSpPr>
        <p:spPr>
          <a:xfrm>
            <a:off x="828425" y="1447850"/>
            <a:ext cx="58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ATIVIDADE - 10 BLOCOS</a:t>
            </a:r>
            <a:endParaRPr dirty="0"/>
          </a:p>
        </p:txBody>
      </p:sp>
      <p:sp>
        <p:nvSpPr>
          <p:cNvPr id="1012" name="Google Shape;1012;p9"/>
          <p:cNvSpPr txBox="1">
            <a:spLocks noGrp="1"/>
          </p:cNvSpPr>
          <p:nvPr>
            <p:ph type="subTitle" idx="1"/>
          </p:nvPr>
        </p:nvSpPr>
        <p:spPr>
          <a:xfrm>
            <a:off x="1199050" y="2183625"/>
            <a:ext cx="31545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 dirty="0"/>
              <a:t>Criar um projeto com apenas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 dirty="0"/>
              <a:t>os seguintes blocos: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Vá para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Deslize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Diga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Mostre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Esconda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Defina o tamanho como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Toque o som até o fim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Quando esse ator for clicado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Espere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 dirty="0"/>
              <a:t>Repita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dirty="0"/>
          </a:p>
        </p:txBody>
      </p:sp>
      <p:cxnSp>
        <p:nvCxnSpPr>
          <p:cNvPr id="1013" name="Google Shape;1013;p9"/>
          <p:cNvCxnSpPr/>
          <p:nvPr/>
        </p:nvCxnSpPr>
        <p:spPr>
          <a:xfrm>
            <a:off x="-301900" y="20383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4" name="Google Shape;10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750" y="2727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9"/>
          <p:cNvSpPr txBox="1">
            <a:spLocks noGrp="1"/>
          </p:cNvSpPr>
          <p:nvPr>
            <p:ph type="subTitle" idx="1"/>
          </p:nvPr>
        </p:nvSpPr>
        <p:spPr>
          <a:xfrm>
            <a:off x="4790452" y="2313174"/>
            <a:ext cx="4130524" cy="231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 dirty="0"/>
              <a:t>Cada bloco deve ser usado pelo menos uma vez!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 dirty="0"/>
              <a:t>Exemplos em: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3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https://scratch.mit.edu/studios/475480</a:t>
            </a:r>
            <a:endParaRPr lang="pt-BR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O projeto deve ser compartilhado </a:t>
            </a:r>
            <a:r>
              <a:rPr lang="pt-BR" sz="1300" dirty="0">
                <a:latin typeface="Arial"/>
                <a:ea typeface="Arial"/>
                <a:cs typeface="Arial"/>
                <a:sym typeface="Arial"/>
              </a:rPr>
              <a:t>no estúdio desta aula.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dirty="0"/>
          </a:p>
        </p:txBody>
      </p:sp>
      <p:sp>
        <p:nvSpPr>
          <p:cNvPr id="1016" name="Google Shape;1016;p9"/>
          <p:cNvSpPr txBox="1"/>
          <p:nvPr/>
        </p:nvSpPr>
        <p:spPr>
          <a:xfrm>
            <a:off x="4268700" y="2313174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OBS:</a:t>
            </a:r>
            <a:endParaRPr sz="1400" b="1" i="0" u="none" strike="noStrike" cap="none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500"/>
              <a:t>ALGORITMOS E EFEITOS NO SCRATCH</a:t>
            </a:r>
            <a:endParaRPr sz="5500"/>
          </a:p>
        </p:txBody>
      </p:sp>
      <p:sp>
        <p:nvSpPr>
          <p:cNvPr id="839" name="Google Shape;839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Google Shape;87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350" y="3655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1"/>
          <p:cNvSpPr txBox="1"/>
          <p:nvPr/>
        </p:nvSpPr>
        <p:spPr>
          <a:xfrm>
            <a:off x="304207" y="4131416"/>
            <a:ext cx="3292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"/>
          <p:cNvSpPr txBox="1">
            <a:spLocks noGrp="1"/>
          </p:cNvSpPr>
          <p:nvPr>
            <p:ph type="ctrTitle"/>
          </p:nvPr>
        </p:nvSpPr>
        <p:spPr>
          <a:xfrm>
            <a:off x="2479025" y="14335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ALGORITMOS</a:t>
            </a:r>
            <a:endParaRPr sz="3200"/>
          </a:p>
        </p:txBody>
      </p:sp>
      <p:sp>
        <p:nvSpPr>
          <p:cNvPr id="881" name="Google Shape;881;p2"/>
          <p:cNvSpPr txBox="1">
            <a:spLocks noGrp="1"/>
          </p:cNvSpPr>
          <p:nvPr>
            <p:ph type="title" idx="2"/>
          </p:nvPr>
        </p:nvSpPr>
        <p:spPr>
          <a:xfrm>
            <a:off x="643327" y="14334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2" name="Google Shape;882;p2"/>
          <p:cNvSpPr txBox="1">
            <a:spLocks noGrp="1"/>
          </p:cNvSpPr>
          <p:nvPr>
            <p:ph type="ctrTitle" idx="3"/>
          </p:nvPr>
        </p:nvSpPr>
        <p:spPr>
          <a:xfrm>
            <a:off x="2479025" y="20987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EFEITOS VISUAIS E SONOROS</a:t>
            </a:r>
            <a:endParaRPr sz="3200" dirty="0"/>
          </a:p>
        </p:txBody>
      </p:sp>
      <p:sp>
        <p:nvSpPr>
          <p:cNvPr id="883" name="Google Shape;883;p2"/>
          <p:cNvSpPr txBox="1">
            <a:spLocks noGrp="1"/>
          </p:cNvSpPr>
          <p:nvPr>
            <p:ph type="title" idx="4"/>
          </p:nvPr>
        </p:nvSpPr>
        <p:spPr>
          <a:xfrm>
            <a:off x="681127" y="20987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4" name="Google Shape;884;p2"/>
          <p:cNvSpPr txBox="1">
            <a:spLocks noGrp="1"/>
          </p:cNvSpPr>
          <p:nvPr>
            <p:ph type="ctrTitle" idx="5"/>
          </p:nvPr>
        </p:nvSpPr>
        <p:spPr>
          <a:xfrm>
            <a:off x="2479025" y="27640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/>
              <a:t>ATIVIDADE</a:t>
            </a:r>
            <a:endParaRPr sz="3200" dirty="0"/>
          </a:p>
        </p:txBody>
      </p:sp>
      <p:sp>
        <p:nvSpPr>
          <p:cNvPr id="885" name="Google Shape;885;p2"/>
          <p:cNvSpPr txBox="1">
            <a:spLocks noGrp="1"/>
          </p:cNvSpPr>
          <p:nvPr>
            <p:ph type="title" idx="6"/>
          </p:nvPr>
        </p:nvSpPr>
        <p:spPr>
          <a:xfrm>
            <a:off x="681127" y="27639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5"/>
                </a:solidFill>
              </a:rPr>
              <a:t>03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86" name="Google Shape;886;p2"/>
          <p:cNvSpPr txBox="1">
            <a:spLocks noGrp="1"/>
          </p:cNvSpPr>
          <p:nvPr>
            <p:ph type="ctrTitle" idx="9"/>
          </p:nvPr>
        </p:nvSpPr>
        <p:spPr>
          <a:xfrm>
            <a:off x="2479025" y="49900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TÓPICOS</a:t>
            </a:r>
            <a:endParaRPr/>
          </a:p>
        </p:txBody>
      </p:sp>
      <p:cxnSp>
        <p:nvCxnSpPr>
          <p:cNvPr id="887" name="Google Shape;887;p2"/>
          <p:cNvCxnSpPr/>
          <p:nvPr/>
        </p:nvCxnSpPr>
        <p:spPr>
          <a:xfrm>
            <a:off x="2310425" y="-10071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8" name="Google Shape;88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025" y="4277176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"/>
          <p:cNvSpPr txBox="1">
            <a:spLocks noGrp="1"/>
          </p:cNvSpPr>
          <p:nvPr>
            <p:ph type="title"/>
          </p:nvPr>
        </p:nvSpPr>
        <p:spPr>
          <a:xfrm>
            <a:off x="3281675" y="1655700"/>
            <a:ext cx="437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 QUE É </a:t>
            </a:r>
            <a:endParaRPr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UM ALGORITMO</a:t>
            </a:r>
            <a:endParaRPr/>
          </a:p>
        </p:txBody>
      </p:sp>
      <p:cxnSp>
        <p:nvCxnSpPr>
          <p:cNvPr id="895" name="Google Shape;895;p3"/>
          <p:cNvCxnSpPr/>
          <p:nvPr/>
        </p:nvCxnSpPr>
        <p:spPr>
          <a:xfrm>
            <a:off x="5123700" y="2226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6" name="Google Shape;8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9;p23">
            <a:extLst>
              <a:ext uri="{FF2B5EF4-FFF2-40B4-BE49-F238E27FC236}">
                <a16:creationId xmlns:a16="http://schemas.microsoft.com/office/drawing/2014/main" id="{F592FE91-DEAB-4378-9BE7-CE148215F4A4}"/>
              </a:ext>
            </a:extLst>
          </p:cNvPr>
          <p:cNvSpPr/>
          <p:nvPr/>
        </p:nvSpPr>
        <p:spPr>
          <a:xfrm>
            <a:off x="2686050" y="1942050"/>
            <a:ext cx="3771900" cy="285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Relembrando...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Instruções passo a passo para resolver um problema</a:t>
            </a:r>
            <a:endParaRPr sz="2400" b="0" i="0" u="none" strike="noStrike" cap="none" dirty="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Identifica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 que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deve ser feito e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 ordem de execução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"/>
          <p:cNvSpPr txBox="1">
            <a:spLocks noGrp="1"/>
          </p:cNvSpPr>
          <p:nvPr>
            <p:ph type="ctrTitle"/>
          </p:nvPr>
        </p:nvSpPr>
        <p:spPr>
          <a:xfrm>
            <a:off x="609426" y="61560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chemeClr val="accent3"/>
                </a:solidFill>
              </a:rPr>
              <a:t>&gt; Exemplo</a:t>
            </a:r>
            <a:endParaRPr sz="3600">
              <a:solidFill>
                <a:schemeClr val="accent3"/>
              </a:solidFill>
            </a:endParaRPr>
          </a:p>
        </p:txBody>
      </p:sp>
      <p:pic>
        <p:nvPicPr>
          <p:cNvPr id="936" name="Google Shape;9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5"/>
          <p:cNvSpPr txBox="1"/>
          <p:nvPr/>
        </p:nvSpPr>
        <p:spPr>
          <a:xfrm>
            <a:off x="1335250" y="1664350"/>
            <a:ext cx="6300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Imagine o trabalho de um recepcionista de cinema,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ele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 deve conferir os bilhetes e direcionar o cliente para a sala correta. Além disso, se o cliente estiver 30 minutos adiantado o recepcionista deve informar que a sala do filme ainda não está aberta. E quando o cliente estiver 30 minutos atrasado o recepcionista deve informar que a entrada não é mais permitida</a:t>
            </a:r>
            <a:endParaRPr sz="1800" b="0" i="0" u="none" strike="noStrike" cap="none" dirty="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38" name="Google Shape;938;p5"/>
          <p:cNvSpPr txBox="1"/>
          <p:nvPr/>
        </p:nvSpPr>
        <p:spPr>
          <a:xfrm>
            <a:off x="1915650" y="4567050"/>
            <a:ext cx="531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https://dicasdeprogramacao.com.br/o-que-e-algoritmo/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"/>
          <p:cNvSpPr txBox="1">
            <a:spLocks noGrp="1"/>
          </p:cNvSpPr>
          <p:nvPr>
            <p:ph type="ctrTitle"/>
          </p:nvPr>
        </p:nvSpPr>
        <p:spPr>
          <a:xfrm>
            <a:off x="496600" y="408725"/>
            <a:ext cx="5192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ALGORITMO EM PSEUDOCÓDIGO</a:t>
            </a:r>
            <a:endParaRPr/>
          </a:p>
        </p:txBody>
      </p:sp>
      <p:pic>
        <p:nvPicPr>
          <p:cNvPr id="944" name="Google Shape;9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"/>
          <p:cNvSpPr txBox="1"/>
          <p:nvPr/>
        </p:nvSpPr>
        <p:spPr>
          <a:xfrm>
            <a:off x="423100" y="1355275"/>
            <a:ext cx="3949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Solicitar ao cliente o bilhete do filme.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Conferir a data e o horário do filme no bilhete.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hora atual &gt; (hora do filme + 30 minutos), </a:t>
            </a:r>
            <a:r>
              <a:rPr lang="en" sz="1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Informar ao cliente que o tempo limite para entrada foi excedido.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permitir a entrada.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"/>
          <p:cNvSpPr txBox="1"/>
          <p:nvPr/>
        </p:nvSpPr>
        <p:spPr>
          <a:xfrm>
            <a:off x="4508000" y="1367350"/>
            <a:ext cx="4443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Senão Se</a:t>
            </a:r>
            <a:r>
              <a:rPr lang="en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hora atual &lt; (hora do filme - 30 minutos), </a:t>
            </a:r>
            <a:r>
              <a:rPr lang="en" sz="1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Informar ao cliente que a sala do filme ainda não foi liberada para entrada.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permitir a entrada.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a entrada.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Indicar ao cliente onde fica a sala do filme.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Fim-Se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"/>
          <p:cNvSpPr txBox="1">
            <a:spLocks noGrp="1"/>
          </p:cNvSpPr>
          <p:nvPr>
            <p:ph type="title"/>
          </p:nvPr>
        </p:nvSpPr>
        <p:spPr>
          <a:xfrm>
            <a:off x="1183775" y="1999050"/>
            <a:ext cx="431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TUTORIAL SCRATCH</a:t>
            </a:r>
            <a:endParaRPr/>
          </a:p>
        </p:txBody>
      </p:sp>
      <p:cxnSp>
        <p:nvCxnSpPr>
          <p:cNvPr id="952" name="Google Shape;952;p7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3" name="Google Shape;9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3A37F0-6542-4F15-1DF1-A2B4F871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9" y="379646"/>
            <a:ext cx="7893641" cy="38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3A37F0-6542-4F15-1DF1-A2B4F871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9" y="379646"/>
            <a:ext cx="7893641" cy="38317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A87F6B-F786-1433-7AE3-78AC8060974E}"/>
              </a:ext>
            </a:extLst>
          </p:cNvPr>
          <p:cNvSpPr txBox="1"/>
          <p:nvPr/>
        </p:nvSpPr>
        <p:spPr>
          <a:xfrm>
            <a:off x="2076137" y="932149"/>
            <a:ext cx="3777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2"/>
                </a:solidFill>
              </a:rPr>
              <a:t>AQUI ESTÃO OS TIPOS DE COMANDOS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79AC083-33E8-F1EF-CDF7-664D6A3E07C7}"/>
              </a:ext>
            </a:extLst>
          </p:cNvPr>
          <p:cNvCxnSpPr>
            <a:cxnSpLocks/>
          </p:cNvCxnSpPr>
          <p:nvPr/>
        </p:nvCxnSpPr>
        <p:spPr>
          <a:xfrm flipH="1">
            <a:off x="966866" y="1094282"/>
            <a:ext cx="131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ED515AFF-6A93-A931-48A2-0967D292EE3B}"/>
              </a:ext>
            </a:extLst>
          </p:cNvPr>
          <p:cNvSpPr/>
          <p:nvPr/>
        </p:nvSpPr>
        <p:spPr>
          <a:xfrm>
            <a:off x="625179" y="809672"/>
            <a:ext cx="341687" cy="22183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85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3A37F0-6542-4F15-1DF1-A2B4F871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9" y="379646"/>
            <a:ext cx="7893641" cy="3831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F9574F-69D9-A99A-093F-4B024393AF8A}"/>
              </a:ext>
            </a:extLst>
          </p:cNvPr>
          <p:cNvSpPr txBox="1"/>
          <p:nvPr/>
        </p:nvSpPr>
        <p:spPr>
          <a:xfrm>
            <a:off x="2203553" y="1183984"/>
            <a:ext cx="3777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</a:rPr>
              <a:t>AQUI ESTÃO OS COMANDOS PARA SELECIONAR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75AB256-6511-CB8E-DC9F-E5A8260C23E8}"/>
              </a:ext>
            </a:extLst>
          </p:cNvPr>
          <p:cNvCxnSpPr>
            <a:cxnSpLocks/>
          </p:cNvCxnSpPr>
          <p:nvPr/>
        </p:nvCxnSpPr>
        <p:spPr>
          <a:xfrm flipH="1">
            <a:off x="2203553" y="1314566"/>
            <a:ext cx="314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F55083CE-0150-F008-6A6A-253AFBD788B3}"/>
              </a:ext>
            </a:extLst>
          </p:cNvPr>
          <p:cNvSpPr/>
          <p:nvPr/>
        </p:nvSpPr>
        <p:spPr>
          <a:xfrm>
            <a:off x="944380" y="892118"/>
            <a:ext cx="1259173" cy="331923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500"/>
              <a:t>INTRODUÇÃO À PROGRAMAÇÃO E SCRATCH</a:t>
            </a:r>
            <a:endParaRPr sz="5500"/>
          </a:p>
        </p:txBody>
      </p:sp>
      <p:sp>
        <p:nvSpPr>
          <p:cNvPr id="838" name="Google Shape;838;p1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AULA 02</a:t>
            </a:r>
            <a:endParaRPr dirty="0"/>
          </a:p>
        </p:txBody>
      </p:sp>
      <p:sp>
        <p:nvSpPr>
          <p:cNvPr id="839" name="Google Shape;839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Google Shape;87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350" y="3655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1"/>
          <p:cNvSpPr txBox="1"/>
          <p:nvPr/>
        </p:nvSpPr>
        <p:spPr>
          <a:xfrm>
            <a:off x="304207" y="4131416"/>
            <a:ext cx="3292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en" sz="1200" b="0" i="0" u="none" strike="noStrike" cap="none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3A37F0-6542-4F15-1DF1-A2B4F871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9" y="379646"/>
            <a:ext cx="7893641" cy="38317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69D85F7-2CA5-F568-D15E-02C5A9859475}"/>
              </a:ext>
            </a:extLst>
          </p:cNvPr>
          <p:cNvSpPr txBox="1"/>
          <p:nvPr/>
        </p:nvSpPr>
        <p:spPr>
          <a:xfrm>
            <a:off x="2241029" y="2263973"/>
            <a:ext cx="3695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</a:rPr>
              <a:t>AQUI ESTARÁ O ALGORÍTMO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05C4FB-4037-D7B8-BEC9-592B683515EE}"/>
              </a:ext>
            </a:extLst>
          </p:cNvPr>
          <p:cNvSpPr/>
          <p:nvPr/>
        </p:nvSpPr>
        <p:spPr>
          <a:xfrm>
            <a:off x="2241029" y="892118"/>
            <a:ext cx="3695076" cy="331923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10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3A37F0-6542-4F15-1DF1-A2B4F871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9" y="379646"/>
            <a:ext cx="7893641" cy="3831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C109B9-70B1-3E1C-04DE-01C5E059526A}"/>
              </a:ext>
            </a:extLst>
          </p:cNvPr>
          <p:cNvSpPr txBox="1"/>
          <p:nvPr/>
        </p:nvSpPr>
        <p:spPr>
          <a:xfrm>
            <a:off x="2151089" y="3178190"/>
            <a:ext cx="34913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2"/>
                </a:solidFill>
              </a:rPr>
              <a:t>AQUI VOCÊ PODE SELECIONAR E EDITAR ATORES E CENÁRIOS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8E1770F-D474-396C-8010-B515051A8A3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642480" y="3439800"/>
            <a:ext cx="331100" cy="30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78579DB-8A29-BAD6-123F-CA329C1EAC70}"/>
              </a:ext>
            </a:extLst>
          </p:cNvPr>
          <p:cNvSpPr/>
          <p:nvPr/>
        </p:nvSpPr>
        <p:spPr>
          <a:xfrm>
            <a:off x="5973580" y="2668249"/>
            <a:ext cx="2545240" cy="15431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88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"/>
          <p:cNvSpPr txBox="1">
            <a:spLocks noGrp="1"/>
          </p:cNvSpPr>
          <p:nvPr>
            <p:ph type="title"/>
          </p:nvPr>
        </p:nvSpPr>
        <p:spPr>
          <a:xfrm>
            <a:off x="1666500" y="1410250"/>
            <a:ext cx="58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ATIVIDADE </a:t>
            </a:r>
            <a:endParaRPr/>
          </a:p>
        </p:txBody>
      </p:sp>
      <p:sp>
        <p:nvSpPr>
          <p:cNvPr id="960" name="Google Shape;960;p8"/>
          <p:cNvSpPr txBox="1">
            <a:spLocks noGrp="1"/>
          </p:cNvSpPr>
          <p:nvPr>
            <p:ph type="subTitle" idx="1"/>
          </p:nvPr>
        </p:nvSpPr>
        <p:spPr>
          <a:xfrm>
            <a:off x="1199050" y="2183625"/>
            <a:ext cx="54678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dirty="0"/>
          </a:p>
        </p:txBody>
      </p:sp>
      <p:cxnSp>
        <p:nvCxnSpPr>
          <p:cNvPr id="961" name="Google Shape;961;p8"/>
          <p:cNvCxnSpPr/>
          <p:nvPr/>
        </p:nvCxnSpPr>
        <p:spPr>
          <a:xfrm>
            <a:off x="-301900" y="20383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2" name="Google Shape;9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750" y="2727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8"/>
          <p:cNvSpPr/>
          <p:nvPr/>
        </p:nvSpPr>
        <p:spPr>
          <a:xfrm>
            <a:off x="2286000" y="2485953"/>
            <a:ext cx="46426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Criar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um dos projetos desta página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https://scratch.mit.edu/projects/editor/?tutorial=all</a:t>
            </a:r>
            <a:endParaRPr lang="pt-BR"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O projeto deve ser compartilhado no estúdio desta aula.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"/>
          <p:cNvSpPr txBox="1">
            <a:spLocks noGrp="1"/>
          </p:cNvSpPr>
          <p:nvPr>
            <p:ph type="title"/>
          </p:nvPr>
        </p:nvSpPr>
        <p:spPr>
          <a:xfrm>
            <a:off x="1666500" y="1410250"/>
            <a:ext cx="44964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QUAL PROJETO VOCÊS IRÃO FAZER?</a:t>
            </a:r>
            <a:endParaRPr dirty="0"/>
          </a:p>
        </p:txBody>
      </p:sp>
      <p:sp>
        <p:nvSpPr>
          <p:cNvPr id="960" name="Google Shape;960;p8"/>
          <p:cNvSpPr txBox="1">
            <a:spLocks noGrp="1"/>
          </p:cNvSpPr>
          <p:nvPr>
            <p:ph type="subTitle" idx="1"/>
          </p:nvPr>
        </p:nvSpPr>
        <p:spPr>
          <a:xfrm>
            <a:off x="1199050" y="2183625"/>
            <a:ext cx="54678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dirty="0"/>
          </a:p>
        </p:txBody>
      </p:sp>
      <p:cxnSp>
        <p:nvCxnSpPr>
          <p:cNvPr id="961" name="Google Shape;961;p8"/>
          <p:cNvCxnSpPr/>
          <p:nvPr/>
        </p:nvCxnSpPr>
        <p:spPr>
          <a:xfrm>
            <a:off x="-301900" y="20383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2" name="Google Shape;9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750" y="2727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8"/>
          <p:cNvSpPr/>
          <p:nvPr/>
        </p:nvSpPr>
        <p:spPr>
          <a:xfrm>
            <a:off x="2250688" y="2257242"/>
            <a:ext cx="464262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Um jogo?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latin typeface="Roboto"/>
              <a:ea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Roboto"/>
                <a:ea typeface="Roboto"/>
                <a:cs typeface="Arial"/>
                <a:sym typeface="Roboto"/>
              </a:rPr>
              <a:t>Contar uma história?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latin typeface="Roboto"/>
              <a:ea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Roboto"/>
                <a:ea typeface="Roboto"/>
                <a:cs typeface="Arial"/>
                <a:sym typeface="Roboto"/>
              </a:rPr>
              <a:t>Animação?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latin typeface="Roboto"/>
              <a:ea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Roboto"/>
                <a:ea typeface="Roboto"/>
                <a:cs typeface="Arial"/>
                <a:sym typeface="Roboto"/>
              </a:rPr>
              <a:t>Arte interativa?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latin typeface="Roboto"/>
              <a:ea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Roboto"/>
                <a:ea typeface="Roboto"/>
                <a:cs typeface="Arial"/>
                <a:sym typeface="Roboto"/>
              </a:rPr>
              <a:t>Pensem em um projeto...</a:t>
            </a:r>
            <a:endParaRPr lang="pt-BR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28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"/>
          <p:cNvSpPr txBox="1">
            <a:spLocks noGrp="1"/>
          </p:cNvSpPr>
          <p:nvPr>
            <p:ph type="ctrTitle"/>
          </p:nvPr>
        </p:nvSpPr>
        <p:spPr>
          <a:xfrm flipH="1">
            <a:off x="770699" y="468450"/>
            <a:ext cx="62993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en" sz="2600">
                <a:solidFill>
                  <a:schemeClr val="accent4"/>
                </a:solidFill>
              </a:rPr>
              <a:t>&gt; Referência bibliográfica:</a:t>
            </a:r>
            <a:endParaRPr sz="2600">
              <a:solidFill>
                <a:srgbClr val="00ABE2"/>
              </a:solidFill>
            </a:endParaRPr>
          </a:p>
        </p:txBody>
      </p:sp>
      <p:pic>
        <p:nvPicPr>
          <p:cNvPr id="1022" name="Google Shape;10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924" y="46522"/>
            <a:ext cx="93360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0"/>
          <p:cNvSpPr txBox="1"/>
          <p:nvPr/>
        </p:nvSpPr>
        <p:spPr>
          <a:xfrm>
            <a:off x="470452" y="1585737"/>
            <a:ext cx="8673548" cy="27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rPr>
              <a:t>“Computational Thinking for Problem Solving” - University of Pennsylvania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rgbClr val="42B7DE"/>
                </a:solidFill>
                <a:latin typeface="Courier Prime"/>
                <a:ea typeface="Courier Prime"/>
                <a:cs typeface="Courier Prime"/>
                <a:sym typeface="Courier Pri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https://coursera.org/share/0cd6c094004542e5da3f53f100ccdd68</a:t>
            </a:r>
            <a:endParaRPr sz="1600" b="0" i="0" u="none" strike="noStrike" cap="none">
              <a:solidFill>
                <a:srgbClr val="42B7DE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marR="0" lvl="0" indent="0" algn="l" rtl="0">
              <a:lnSpc>
                <a:spcPct val="153333"/>
              </a:lnSpc>
              <a:spcBef>
                <a:spcPts val="5600"/>
              </a:spcBef>
              <a:spcAft>
                <a:spcPts val="4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rPr>
              <a:t>Scratch - https://scratch.mit.edu/</a:t>
            </a:r>
            <a:endParaRPr sz="1800" b="0" i="0" u="none" strike="noStrike" cap="none">
              <a:solidFill>
                <a:schemeClr val="dk2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3"/>
          <p:cNvSpPr txBox="1">
            <a:spLocks noGrp="1"/>
          </p:cNvSpPr>
          <p:nvPr>
            <p:ph type="ctrTitle"/>
          </p:nvPr>
        </p:nvSpPr>
        <p:spPr>
          <a:xfrm>
            <a:off x="2769049" y="944719"/>
            <a:ext cx="3605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GRATIDÃO</a:t>
            </a:r>
            <a:r>
              <a:rPr lang="pt-BR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!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73" name="Google Shape;1173;p43"/>
          <p:cNvSpPr txBox="1">
            <a:spLocks noGrp="1"/>
          </p:cNvSpPr>
          <p:nvPr>
            <p:ph type="subTitle" idx="1"/>
          </p:nvPr>
        </p:nvSpPr>
        <p:spPr>
          <a:xfrm>
            <a:off x="2579075" y="1936039"/>
            <a:ext cx="3985649" cy="176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Caso tenha dúvidas, entre em contato: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codifico.unb@gmail.com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Vinícius: +55(61) 99133-4991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Universidade de Brasília (UnB)</a:t>
            </a:r>
          </a:p>
        </p:txBody>
      </p:sp>
      <p:pic>
        <p:nvPicPr>
          <p:cNvPr id="1174" name="Google Shape;11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7672" y="4532383"/>
            <a:ext cx="93360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"/>
          <p:cNvSpPr txBox="1">
            <a:spLocks noGrp="1"/>
          </p:cNvSpPr>
          <p:nvPr>
            <p:ph type="ctrTitle" idx="7"/>
          </p:nvPr>
        </p:nvSpPr>
        <p:spPr>
          <a:xfrm>
            <a:off x="2479025" y="32768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INTRODUÇÃO AO SCRATCH</a:t>
            </a:r>
            <a:endParaRPr sz="3200"/>
          </a:p>
        </p:txBody>
      </p:sp>
      <p:sp>
        <p:nvSpPr>
          <p:cNvPr id="881" name="Google Shape;881;p2"/>
          <p:cNvSpPr txBox="1">
            <a:spLocks noGrp="1"/>
          </p:cNvSpPr>
          <p:nvPr>
            <p:ph type="ctrTitle"/>
          </p:nvPr>
        </p:nvSpPr>
        <p:spPr>
          <a:xfrm>
            <a:off x="2479025" y="12811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O QUE É PROGRAMAÇÃO ?</a:t>
            </a:r>
            <a:endParaRPr sz="3200"/>
          </a:p>
        </p:txBody>
      </p:sp>
      <p:sp>
        <p:nvSpPr>
          <p:cNvPr id="882" name="Google Shape;882;p2"/>
          <p:cNvSpPr txBox="1">
            <a:spLocks noGrp="1"/>
          </p:cNvSpPr>
          <p:nvPr>
            <p:ph type="title" idx="2"/>
          </p:nvPr>
        </p:nvSpPr>
        <p:spPr>
          <a:xfrm>
            <a:off x="643327" y="12810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3" name="Google Shape;883;p2"/>
          <p:cNvSpPr txBox="1">
            <a:spLocks noGrp="1"/>
          </p:cNvSpPr>
          <p:nvPr>
            <p:ph type="ctrTitle" idx="3"/>
          </p:nvPr>
        </p:nvSpPr>
        <p:spPr>
          <a:xfrm>
            <a:off x="2479025" y="19463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O QUE É SCRATCH ?</a:t>
            </a:r>
            <a:endParaRPr sz="3200"/>
          </a:p>
        </p:txBody>
      </p:sp>
      <p:sp>
        <p:nvSpPr>
          <p:cNvPr id="884" name="Google Shape;884;p2"/>
          <p:cNvSpPr txBox="1">
            <a:spLocks noGrp="1"/>
          </p:cNvSpPr>
          <p:nvPr>
            <p:ph type="title" idx="4"/>
          </p:nvPr>
        </p:nvSpPr>
        <p:spPr>
          <a:xfrm>
            <a:off x="681127" y="19463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5" name="Google Shape;885;p2"/>
          <p:cNvSpPr txBox="1">
            <a:spLocks noGrp="1"/>
          </p:cNvSpPr>
          <p:nvPr>
            <p:ph type="ctrTitle" idx="5"/>
          </p:nvPr>
        </p:nvSpPr>
        <p:spPr>
          <a:xfrm>
            <a:off x="2479025" y="26116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CRIANDO SUA CONTA</a:t>
            </a:r>
            <a:endParaRPr sz="3200"/>
          </a:p>
        </p:txBody>
      </p:sp>
      <p:sp>
        <p:nvSpPr>
          <p:cNvPr id="886" name="Google Shape;886;p2"/>
          <p:cNvSpPr txBox="1">
            <a:spLocks noGrp="1"/>
          </p:cNvSpPr>
          <p:nvPr>
            <p:ph type="title" idx="6"/>
          </p:nvPr>
        </p:nvSpPr>
        <p:spPr>
          <a:xfrm>
            <a:off x="681127" y="26115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5"/>
                </a:solidFill>
              </a:rPr>
              <a:t>03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87" name="Google Shape;887;p2"/>
          <p:cNvSpPr txBox="1">
            <a:spLocks noGrp="1"/>
          </p:cNvSpPr>
          <p:nvPr>
            <p:ph type="title" idx="8"/>
          </p:nvPr>
        </p:nvSpPr>
        <p:spPr>
          <a:xfrm>
            <a:off x="681127" y="32768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8" name="Google Shape;888;p2"/>
          <p:cNvSpPr txBox="1">
            <a:spLocks noGrp="1"/>
          </p:cNvSpPr>
          <p:nvPr>
            <p:ph type="ctrTitle" idx="9"/>
          </p:nvPr>
        </p:nvSpPr>
        <p:spPr>
          <a:xfrm>
            <a:off x="2479025" y="49900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TÓPICOS</a:t>
            </a:r>
            <a:endParaRPr/>
          </a:p>
        </p:txBody>
      </p:sp>
      <p:cxnSp>
        <p:nvCxnSpPr>
          <p:cNvPr id="889" name="Google Shape;889;p2"/>
          <p:cNvCxnSpPr/>
          <p:nvPr/>
        </p:nvCxnSpPr>
        <p:spPr>
          <a:xfrm>
            <a:off x="2310425" y="-7023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0" name="Google Shape;8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025" y="4277176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"/>
          <p:cNvSpPr txBox="1">
            <a:spLocks noGrp="1"/>
          </p:cNvSpPr>
          <p:nvPr>
            <p:ph type="title"/>
          </p:nvPr>
        </p:nvSpPr>
        <p:spPr>
          <a:xfrm>
            <a:off x="3281675" y="1808100"/>
            <a:ext cx="431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 QUE É PROGRAMAÇÃO</a:t>
            </a:r>
            <a:endParaRPr/>
          </a:p>
        </p:txBody>
      </p:sp>
      <p:sp>
        <p:nvSpPr>
          <p:cNvPr id="896" name="Google Shape;896;p3"/>
          <p:cNvSpPr txBox="1">
            <a:spLocks noGrp="1"/>
          </p:cNvSpPr>
          <p:nvPr>
            <p:ph type="subTitle" idx="1"/>
          </p:nvPr>
        </p:nvSpPr>
        <p:spPr>
          <a:xfrm>
            <a:off x="1857940" y="2634142"/>
            <a:ext cx="5018645" cy="172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Programação é o processo de criação de um conjunto de instruções que </a:t>
            </a:r>
            <a:r>
              <a:rPr lang="en" sz="16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dizem</a:t>
            </a:r>
            <a:r>
              <a:rPr lang="en" sz="1600"/>
              <a:t> ao computador como realizar uma tarefa!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Essa comunicação com o computador e realizada por meio de </a:t>
            </a:r>
            <a:r>
              <a:rPr lang="en" sz="1600" b="1"/>
              <a:t>linguagens de programação</a:t>
            </a:r>
            <a:endParaRPr sz="1600" b="1"/>
          </a:p>
        </p:txBody>
      </p:sp>
      <p:cxnSp>
        <p:nvCxnSpPr>
          <p:cNvPr id="897" name="Google Shape;897;p3"/>
          <p:cNvCxnSpPr/>
          <p:nvPr/>
        </p:nvCxnSpPr>
        <p:spPr>
          <a:xfrm>
            <a:off x="5123700" y="23786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8" name="Google Shape;8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"/>
          <p:cNvSpPr/>
          <p:nvPr/>
        </p:nvSpPr>
        <p:spPr>
          <a:xfrm>
            <a:off x="1848249" y="2098962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"/>
          <p:cNvSpPr/>
          <p:nvPr/>
        </p:nvSpPr>
        <p:spPr>
          <a:xfrm>
            <a:off x="3973297" y="2098962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"/>
          <p:cNvSpPr/>
          <p:nvPr/>
        </p:nvSpPr>
        <p:spPr>
          <a:xfrm>
            <a:off x="6114325" y="2098962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1" y="0"/>
                  <a:pt x="1" y="5940"/>
                  <a:pt x="1" y="13359"/>
                </a:cubicBezTo>
                <a:cubicBezTo>
                  <a:pt x="1" y="20677"/>
                  <a:pt x="5941" y="26717"/>
                  <a:pt x="13359" y="26717"/>
                </a:cubicBezTo>
                <a:cubicBezTo>
                  <a:pt x="20778" y="26717"/>
                  <a:pt x="26718" y="20677"/>
                  <a:pt x="26718" y="13359"/>
                </a:cubicBezTo>
                <a:cubicBezTo>
                  <a:pt x="26718" y="5940"/>
                  <a:pt x="20778" y="0"/>
                  <a:pt x="133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"/>
          <p:cNvSpPr/>
          <p:nvPr/>
        </p:nvSpPr>
        <p:spPr>
          <a:xfrm>
            <a:off x="1982107" y="222725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"/>
          <p:cNvSpPr/>
          <p:nvPr/>
        </p:nvSpPr>
        <p:spPr>
          <a:xfrm>
            <a:off x="4106581" y="222725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"/>
          <p:cNvSpPr/>
          <p:nvPr/>
        </p:nvSpPr>
        <p:spPr>
          <a:xfrm>
            <a:off x="6247079" y="222725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4"/>
          <p:cNvSpPr txBox="1">
            <a:spLocks noGrp="1"/>
          </p:cNvSpPr>
          <p:nvPr>
            <p:ph type="subTitle" idx="1"/>
          </p:nvPr>
        </p:nvSpPr>
        <p:spPr>
          <a:xfrm>
            <a:off x="1850193" y="1706722"/>
            <a:ext cx="1179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FINITAS</a:t>
            </a:r>
            <a:endParaRPr sz="2300"/>
          </a:p>
        </p:txBody>
      </p:sp>
      <p:sp>
        <p:nvSpPr>
          <p:cNvPr id="910" name="Google Shape;910;p4"/>
          <p:cNvSpPr txBox="1">
            <a:spLocks noGrp="1"/>
          </p:cNvSpPr>
          <p:nvPr>
            <p:ph type="subTitle" idx="3"/>
          </p:nvPr>
        </p:nvSpPr>
        <p:spPr>
          <a:xfrm>
            <a:off x="5830600" y="1706725"/>
            <a:ext cx="18234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NÃO AMBÍGUAS</a:t>
            </a:r>
            <a:endParaRPr sz="2300"/>
          </a:p>
        </p:txBody>
      </p:sp>
      <p:sp>
        <p:nvSpPr>
          <p:cNvPr id="911" name="Google Shape;911;p4"/>
          <p:cNvSpPr txBox="1">
            <a:spLocks noGrp="1"/>
          </p:cNvSpPr>
          <p:nvPr>
            <p:ph type="subTitle" idx="7"/>
          </p:nvPr>
        </p:nvSpPr>
        <p:spPr>
          <a:xfrm>
            <a:off x="3837475" y="1706725"/>
            <a:ext cx="1453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300"/>
              <a:t>ORDENADAS</a:t>
            </a:r>
            <a:endParaRPr sz="2300"/>
          </a:p>
        </p:txBody>
      </p:sp>
      <p:sp>
        <p:nvSpPr>
          <p:cNvPr id="912" name="Google Shape;912;p4"/>
          <p:cNvSpPr txBox="1">
            <a:spLocks noGrp="1"/>
          </p:cNvSpPr>
          <p:nvPr>
            <p:ph type="ctrTitle" idx="4294967295"/>
          </p:nvPr>
        </p:nvSpPr>
        <p:spPr>
          <a:xfrm>
            <a:off x="495625" y="458875"/>
            <a:ext cx="580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</a:pPr>
            <a:r>
              <a:rPr lang="en" sz="2200" b="0" i="0" u="none" strike="noStrike" cap="none">
                <a:solidFill>
                  <a:srgbClr val="F5413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&gt; A PROGRAMAÇÃO REALIZA-SE PELO USO DE ALGORITMOS, QUE SÃO SEQUÊNCIAS...</a:t>
            </a:r>
            <a:endParaRPr sz="2200" b="0" i="0" u="none" strike="noStrike" cap="none">
              <a:solidFill>
                <a:srgbClr val="F5413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13" name="Google Shape;913;p4"/>
          <p:cNvSpPr txBox="1">
            <a:spLocks noGrp="1"/>
          </p:cNvSpPr>
          <p:nvPr>
            <p:ph type="ctrTitle" idx="4294967295"/>
          </p:nvPr>
        </p:nvSpPr>
        <p:spPr>
          <a:xfrm>
            <a:off x="2658625" y="3874150"/>
            <a:ext cx="5804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</a:pPr>
            <a:r>
              <a:rPr lang="en" sz="2200" b="0" i="0" u="none" strike="noStrike" cap="none">
                <a:solidFill>
                  <a:srgbClr val="F5413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DE INSTRUÇÕES QUE DEVEM SER SEGUIDAS PARA A RESOLUÇÃO DE UM PROBLEMA</a:t>
            </a:r>
            <a:endParaRPr sz="2200" b="0" i="0" u="none" strike="noStrike" cap="none">
              <a:solidFill>
                <a:srgbClr val="F5413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914" name="Google Shape;914;p4"/>
          <p:cNvGrpSpPr/>
          <p:nvPr/>
        </p:nvGrpSpPr>
        <p:grpSpPr>
          <a:xfrm>
            <a:off x="6533637" y="2516682"/>
            <a:ext cx="340573" cy="339271"/>
            <a:chOff x="2085450" y="842250"/>
            <a:chExt cx="483700" cy="481850"/>
          </a:xfrm>
        </p:grpSpPr>
        <p:sp>
          <p:nvSpPr>
            <p:cNvPr id="915" name="Google Shape;915;p4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4"/>
          <p:cNvGrpSpPr/>
          <p:nvPr/>
        </p:nvGrpSpPr>
        <p:grpSpPr>
          <a:xfrm>
            <a:off x="4349525" y="2478709"/>
            <a:ext cx="424159" cy="419659"/>
            <a:chOff x="-1182750" y="3962900"/>
            <a:chExt cx="294575" cy="291450"/>
          </a:xfrm>
        </p:grpSpPr>
        <p:sp>
          <p:nvSpPr>
            <p:cNvPr id="919" name="Google Shape;919;p4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4"/>
          <p:cNvGrpSpPr/>
          <p:nvPr/>
        </p:nvGrpSpPr>
        <p:grpSpPr>
          <a:xfrm>
            <a:off x="2229599" y="2310323"/>
            <a:ext cx="420811" cy="522864"/>
            <a:chOff x="-2310650" y="3525775"/>
            <a:chExt cx="292250" cy="363125"/>
          </a:xfrm>
        </p:grpSpPr>
        <p:sp>
          <p:nvSpPr>
            <p:cNvPr id="927" name="Google Shape;927;p4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1" name="Google Shape;9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3400" y="2714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4"/>
          <p:cNvSpPr/>
          <p:nvPr/>
        </p:nvSpPr>
        <p:spPr>
          <a:xfrm rot="10800000">
            <a:off x="-10" y="3591015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"/>
          <p:cNvSpPr txBox="1">
            <a:spLocks noGrp="1"/>
          </p:cNvSpPr>
          <p:nvPr>
            <p:ph type="title"/>
          </p:nvPr>
        </p:nvSpPr>
        <p:spPr>
          <a:xfrm>
            <a:off x="676025" y="1981250"/>
            <a:ext cx="431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 QUE É SCRATCH</a:t>
            </a:r>
            <a:endParaRPr/>
          </a:p>
        </p:txBody>
      </p:sp>
      <p:sp>
        <p:nvSpPr>
          <p:cNvPr id="938" name="Google Shape;938;p5"/>
          <p:cNvSpPr txBox="1">
            <a:spLocks noGrp="1"/>
          </p:cNvSpPr>
          <p:nvPr>
            <p:ph type="subTitle" idx="1"/>
          </p:nvPr>
        </p:nvSpPr>
        <p:spPr>
          <a:xfrm>
            <a:off x="1494099" y="2479000"/>
            <a:ext cx="6973875" cy="20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600" dirty="0"/>
              <a:t>Scratch é uma linguagem de programação e uma comunidade online onde é possível criar </a:t>
            </a:r>
            <a:r>
              <a:rPr lang="en" sz="16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programas</a:t>
            </a:r>
            <a:r>
              <a:rPr lang="en" sz="1600" dirty="0"/>
              <a:t> como histórias, jogos, animações… e compartilhá-los com pessoas de todo o mundo!</a:t>
            </a:r>
            <a:endParaRPr sz="1600" dirty="0"/>
          </a:p>
          <a:p>
            <a:pPr marL="0" lvl="0" indent="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600" dirty="0"/>
              <a:t>Foi desenvolvido pelo MIT (Massachusetts Institute of Technology)</a:t>
            </a:r>
            <a:endParaRPr sz="1600" dirty="0"/>
          </a:p>
          <a:p>
            <a:pPr marL="0" lvl="0" indent="0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cxnSp>
        <p:nvCxnSpPr>
          <p:cNvPr id="939" name="Google Shape;939;p5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0" name="Google Shape;9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6"/>
          <p:cNvGrpSpPr/>
          <p:nvPr/>
        </p:nvGrpSpPr>
        <p:grpSpPr>
          <a:xfrm>
            <a:off x="1260400" y="1841964"/>
            <a:ext cx="6697395" cy="1424349"/>
            <a:chOff x="1412825" y="2222964"/>
            <a:chExt cx="6697395" cy="1424349"/>
          </a:xfrm>
        </p:grpSpPr>
        <p:sp>
          <p:nvSpPr>
            <p:cNvPr id="947" name="Google Shape;947;p6"/>
            <p:cNvSpPr/>
            <p:nvPr/>
          </p:nvSpPr>
          <p:spPr>
            <a:xfrm>
              <a:off x="6611672" y="22229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7846434" y="28152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7902439" y="28712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5313454" y="29471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6545214" y="28152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601530" y="28712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012914" y="22229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5244334" y="28152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300310" y="28712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2712034" y="29471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3943425" y="28152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3999430" y="28712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1412825" y="22229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642205" y="28152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2698521" y="28712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6"/>
          <p:cNvGrpSpPr/>
          <p:nvPr/>
        </p:nvGrpSpPr>
        <p:grpSpPr>
          <a:xfrm>
            <a:off x="854927" y="2339350"/>
            <a:ext cx="2334322" cy="1381554"/>
            <a:chOff x="854927" y="2720350"/>
            <a:chExt cx="2183883" cy="1381554"/>
          </a:xfrm>
        </p:grpSpPr>
        <p:sp>
          <p:nvSpPr>
            <p:cNvPr id="963" name="Google Shape;963;p6"/>
            <p:cNvSpPr txBox="1"/>
            <p:nvPr/>
          </p:nvSpPr>
          <p:spPr>
            <a:xfrm>
              <a:off x="854927" y="3567004"/>
              <a:ext cx="2183883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Entrar no link:</a:t>
              </a:r>
              <a:endParaRPr sz="1400" b="1" i="0" u="none" strike="noStrike" cap="none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1400" b="1" i="0" u="sng" strike="noStrike" cap="none" dirty="0">
                  <a:solidFill>
                    <a:schemeClr val="hlink"/>
                  </a:solidFill>
                  <a:latin typeface="Arvo"/>
                  <a:ea typeface="Arvo"/>
                  <a:cs typeface="Arvo"/>
                  <a:sym typeface="Arvo"/>
                </a:rPr>
                <a:t>http://scratch.mit.edu/</a:t>
              </a:r>
              <a:endParaRPr sz="1400" b="1" i="0" u="none" strike="noStrike" cap="none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4" name="Google Shape;964;p6"/>
            <p:cNvSpPr txBox="1"/>
            <p:nvPr/>
          </p:nvSpPr>
          <p:spPr>
            <a:xfrm>
              <a:off x="1601775" y="2720350"/>
              <a:ext cx="74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018790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01</a:t>
              </a:r>
              <a:endParaRPr sz="3000" b="1" i="0" u="none" strike="noStrike" cap="none">
                <a:solidFill>
                  <a:srgbClr val="018790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</p:grpSp>
      <p:grpSp>
        <p:nvGrpSpPr>
          <p:cNvPr id="965" name="Google Shape;965;p6"/>
          <p:cNvGrpSpPr/>
          <p:nvPr/>
        </p:nvGrpSpPr>
        <p:grpSpPr>
          <a:xfrm>
            <a:off x="2329138" y="1559050"/>
            <a:ext cx="1884600" cy="1209900"/>
            <a:chOff x="2329138" y="1940050"/>
            <a:chExt cx="1884600" cy="1209900"/>
          </a:xfrm>
        </p:grpSpPr>
        <p:sp>
          <p:nvSpPr>
            <p:cNvPr id="966" name="Google Shape;966;p6"/>
            <p:cNvSpPr txBox="1"/>
            <p:nvPr/>
          </p:nvSpPr>
          <p:spPr>
            <a:xfrm>
              <a:off x="2329138" y="19400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Clicar em:</a:t>
              </a:r>
              <a:endParaRPr sz="1400" b="1" i="0" u="none" strike="noStrike" cap="none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Começar</a:t>
              </a:r>
              <a:endParaRPr sz="1400" b="1" i="0" u="none" strike="noStrike" cap="none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7" name="Google Shape;967;p6"/>
            <p:cNvSpPr txBox="1"/>
            <p:nvPr/>
          </p:nvSpPr>
          <p:spPr>
            <a:xfrm>
              <a:off x="2900650" y="2720350"/>
              <a:ext cx="74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1DCDC3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02</a:t>
              </a:r>
              <a:endParaRPr sz="3000" b="1" i="0" u="none" strike="noStrike" cap="none">
                <a:solidFill>
                  <a:srgbClr val="1DCDC3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</p:grpSp>
      <p:grpSp>
        <p:nvGrpSpPr>
          <p:cNvPr id="968" name="Google Shape;968;p6"/>
          <p:cNvGrpSpPr/>
          <p:nvPr/>
        </p:nvGrpSpPr>
        <p:grpSpPr>
          <a:xfrm>
            <a:off x="3629688" y="2339350"/>
            <a:ext cx="1884600" cy="1260187"/>
            <a:chOff x="3629688" y="2720350"/>
            <a:chExt cx="1884600" cy="1260187"/>
          </a:xfrm>
        </p:grpSpPr>
        <p:sp>
          <p:nvSpPr>
            <p:cNvPr id="969" name="Google Shape;969;p6"/>
            <p:cNvSpPr txBox="1"/>
            <p:nvPr/>
          </p:nvSpPr>
          <p:spPr>
            <a:xfrm>
              <a:off x="3629688" y="34456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Preencher os </a:t>
              </a:r>
              <a:endParaRPr sz="1400" b="1" i="0" u="none" strike="noStrike" cap="none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dados necessários</a:t>
              </a:r>
              <a:endParaRPr sz="1400" b="1" i="0" u="none" strike="noStrike" cap="none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70" name="Google Shape;970;p6"/>
            <p:cNvSpPr txBox="1"/>
            <p:nvPr/>
          </p:nvSpPr>
          <p:spPr>
            <a:xfrm>
              <a:off x="4201375" y="2720350"/>
              <a:ext cx="74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FFA73B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03</a:t>
              </a:r>
              <a:endParaRPr sz="3000" b="1" i="0" u="none" strike="noStrike" cap="none">
                <a:solidFill>
                  <a:srgbClr val="FFA73B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</p:grpSp>
      <p:grpSp>
        <p:nvGrpSpPr>
          <p:cNvPr id="971" name="Google Shape;971;p6"/>
          <p:cNvGrpSpPr/>
          <p:nvPr/>
        </p:nvGrpSpPr>
        <p:grpSpPr>
          <a:xfrm>
            <a:off x="4943498" y="1071378"/>
            <a:ext cx="1884600" cy="1697572"/>
            <a:chOff x="4943498" y="1452378"/>
            <a:chExt cx="1884600" cy="1697572"/>
          </a:xfrm>
        </p:grpSpPr>
        <p:sp>
          <p:nvSpPr>
            <p:cNvPr id="972" name="Google Shape;972;p6"/>
            <p:cNvSpPr txBox="1"/>
            <p:nvPr/>
          </p:nvSpPr>
          <p:spPr>
            <a:xfrm>
              <a:off x="4943498" y="1452378"/>
              <a:ext cx="1884600" cy="10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Clicar em: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Próximo passo 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Ir para a Turma</a:t>
              </a:r>
              <a:endParaRPr sz="1400" b="1" i="0" u="none" strike="noStrike" cap="none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73" name="Google Shape;973;p6"/>
            <p:cNvSpPr txBox="1"/>
            <p:nvPr/>
          </p:nvSpPr>
          <p:spPr>
            <a:xfrm>
              <a:off x="5502100" y="2720350"/>
              <a:ext cx="74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FF823B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04</a:t>
              </a:r>
              <a:endParaRPr sz="3000" b="1" i="0" u="none" strike="noStrike" cap="none">
                <a:solidFill>
                  <a:srgbClr val="FF823B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</p:grpSp>
      <p:grpSp>
        <p:nvGrpSpPr>
          <p:cNvPr id="974" name="Google Shape;974;p6"/>
          <p:cNvGrpSpPr/>
          <p:nvPr/>
        </p:nvGrpSpPr>
        <p:grpSpPr>
          <a:xfrm>
            <a:off x="6229125" y="2339350"/>
            <a:ext cx="1884600" cy="1260175"/>
            <a:chOff x="6229125" y="2720350"/>
            <a:chExt cx="1884600" cy="1260175"/>
          </a:xfrm>
        </p:grpSpPr>
        <p:sp>
          <p:nvSpPr>
            <p:cNvPr id="975" name="Google Shape;975;p6"/>
            <p:cNvSpPr txBox="1"/>
            <p:nvPr/>
          </p:nvSpPr>
          <p:spPr>
            <a:xfrm>
              <a:off x="6229125" y="3445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Explorar a plataforma</a:t>
              </a:r>
              <a:endParaRPr sz="1400" b="1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76" name="Google Shape;976;p6"/>
            <p:cNvSpPr txBox="1"/>
            <p:nvPr/>
          </p:nvSpPr>
          <p:spPr>
            <a:xfrm>
              <a:off x="6800625" y="2720350"/>
              <a:ext cx="74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F5340B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05</a:t>
              </a:r>
              <a:endParaRPr sz="3000" b="1" i="0" u="none" strike="noStrike" cap="none">
                <a:solidFill>
                  <a:srgbClr val="F5340B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</p:grpSp>
      <p:sp>
        <p:nvSpPr>
          <p:cNvPr id="977" name="Google Shape;977;p6"/>
          <p:cNvSpPr txBox="1">
            <a:spLocks noGrp="1"/>
          </p:cNvSpPr>
          <p:nvPr>
            <p:ph type="ctrTitle"/>
          </p:nvPr>
        </p:nvSpPr>
        <p:spPr>
          <a:xfrm>
            <a:off x="496601" y="408725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CRIANDO SUA CONTA</a:t>
            </a:r>
            <a:endParaRPr/>
          </a:p>
        </p:txBody>
      </p:sp>
      <p:pic>
        <p:nvPicPr>
          <p:cNvPr id="978" name="Google Shape;9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"/>
          <p:cNvSpPr txBox="1">
            <a:spLocks noGrp="1"/>
          </p:cNvSpPr>
          <p:nvPr>
            <p:ph type="ctrTitle"/>
          </p:nvPr>
        </p:nvSpPr>
        <p:spPr>
          <a:xfrm>
            <a:off x="496601" y="408725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3"/>
                </a:solidFill>
              </a:rPr>
              <a:t>&gt; Explorando o SCRATCH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84" name="Google Shape;9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5" name="Google Shape;985;p7"/>
          <p:cNvGrpSpPr/>
          <p:nvPr/>
        </p:nvGrpSpPr>
        <p:grpSpPr>
          <a:xfrm>
            <a:off x="2814829" y="1273555"/>
            <a:ext cx="2855328" cy="2732289"/>
            <a:chOff x="2814738" y="1273550"/>
            <a:chExt cx="1470000" cy="1470000"/>
          </a:xfrm>
        </p:grpSpPr>
        <p:sp>
          <p:nvSpPr>
            <p:cNvPr id="986" name="Google Shape;986;p7"/>
            <p:cNvSpPr/>
            <p:nvPr/>
          </p:nvSpPr>
          <p:spPr>
            <a:xfrm flipH="1">
              <a:off x="2814738" y="1273550"/>
              <a:ext cx="1470000" cy="1470000"/>
            </a:xfrm>
            <a:prstGeom prst="arc">
              <a:avLst>
                <a:gd name="adj1" fmla="val 16200000"/>
                <a:gd name="adj2" fmla="val 10816597"/>
              </a:avLst>
            </a:prstGeom>
            <a:noFill/>
            <a:ln w="114300" cap="flat" cmpd="sng">
              <a:solidFill>
                <a:srgbClr val="01879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7"/>
            <p:cNvSpPr txBox="1"/>
            <p:nvPr/>
          </p:nvSpPr>
          <p:spPr>
            <a:xfrm>
              <a:off x="2986088" y="1689344"/>
              <a:ext cx="1123800" cy="4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0"/>
                <a:buFont typeface="Arial"/>
                <a:buNone/>
              </a:pPr>
              <a:r>
                <a:rPr lang="en" sz="7000" b="0" i="0" u="none" strike="noStrike" cap="none">
                  <a:solidFill>
                    <a:srgbClr val="018790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10</a:t>
              </a:r>
              <a:endParaRPr sz="7000" b="0" i="0" u="none" strike="noStrike" cap="none">
                <a:solidFill>
                  <a:srgbClr val="018790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  <p:sp>
          <p:nvSpPr>
            <p:cNvPr id="988" name="Google Shape;988;p7"/>
            <p:cNvSpPr txBox="1"/>
            <p:nvPr/>
          </p:nvSpPr>
          <p:spPr>
            <a:xfrm>
              <a:off x="2986013" y="2083730"/>
              <a:ext cx="11238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0C2E3A"/>
                  </a:solidFill>
                  <a:latin typeface="Arvo"/>
                  <a:ea typeface="Arvo"/>
                  <a:cs typeface="Arvo"/>
                  <a:sym typeface="Arvo"/>
                </a:rPr>
                <a:t>minutos</a:t>
              </a:r>
              <a:endParaRPr sz="1700" b="0" i="0" u="none" strike="noStrike" cap="none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800" y="421135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8"/>
          <p:cNvSpPr txBox="1">
            <a:spLocks noGrp="1"/>
          </p:cNvSpPr>
          <p:nvPr>
            <p:ph type="ctrTitle"/>
          </p:nvPr>
        </p:nvSpPr>
        <p:spPr>
          <a:xfrm>
            <a:off x="496601" y="408725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3"/>
                </a:solidFill>
              </a:rPr>
              <a:t>&gt; Explorando o SCRATCH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995" name="Google Shape;995;p8"/>
          <p:cNvGrpSpPr/>
          <p:nvPr/>
        </p:nvGrpSpPr>
        <p:grpSpPr>
          <a:xfrm>
            <a:off x="1410040" y="3253900"/>
            <a:ext cx="5971433" cy="957314"/>
            <a:chOff x="4560033" y="3618913"/>
            <a:chExt cx="2356989" cy="1070462"/>
          </a:xfrm>
        </p:grpSpPr>
        <p:sp>
          <p:nvSpPr>
            <p:cNvPr id="996" name="Google Shape;996;p8"/>
            <p:cNvSpPr txBox="1"/>
            <p:nvPr/>
          </p:nvSpPr>
          <p:spPr>
            <a:xfrm>
              <a:off x="4636122" y="3961640"/>
              <a:ext cx="22809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Use os diferentes tipos de blocos! Arraste e solte os blocos na área de edição do código. Clique em cada um e tente juntá-los para ver o que acontece.</a:t>
              </a:r>
              <a:endPara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cxnSp>
          <p:nvCxnSpPr>
            <p:cNvPr id="997" name="Google Shape;997;p8"/>
            <p:cNvCxnSpPr/>
            <p:nvPr/>
          </p:nvCxnSpPr>
          <p:spPr>
            <a:xfrm>
              <a:off x="4560033" y="3632175"/>
              <a:ext cx="0" cy="1057200"/>
            </a:xfrm>
            <a:prstGeom prst="straightConnector1">
              <a:avLst/>
            </a:prstGeom>
            <a:noFill/>
            <a:ln w="28575" cap="flat" cmpd="sng">
              <a:solidFill>
                <a:srgbClr val="F534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8" name="Google Shape;998;p8"/>
            <p:cNvSpPr txBox="1"/>
            <p:nvPr/>
          </p:nvSpPr>
          <p:spPr>
            <a:xfrm>
              <a:off x="4636113" y="3618913"/>
              <a:ext cx="615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F5340B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03</a:t>
              </a:r>
              <a:endParaRPr sz="2000" b="0" i="0" u="none" strike="noStrike" cap="none">
                <a:solidFill>
                  <a:srgbClr val="F5340B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grpSp>
        <p:nvGrpSpPr>
          <p:cNvPr id="999" name="Google Shape;999;p8"/>
          <p:cNvGrpSpPr/>
          <p:nvPr/>
        </p:nvGrpSpPr>
        <p:grpSpPr>
          <a:xfrm>
            <a:off x="1410040" y="2149607"/>
            <a:ext cx="5397596" cy="964257"/>
            <a:chOff x="4560033" y="2384100"/>
            <a:chExt cx="2130490" cy="1078225"/>
          </a:xfrm>
        </p:grpSpPr>
        <p:sp>
          <p:nvSpPr>
            <p:cNvPr id="1000" name="Google Shape;1000;p8"/>
            <p:cNvSpPr txBox="1"/>
            <p:nvPr/>
          </p:nvSpPr>
          <p:spPr>
            <a:xfrm>
              <a:off x="4636123" y="2645294"/>
              <a:ext cx="20544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Clique em diferentes partes da interface do </a:t>
              </a:r>
              <a:r>
                <a:rPr lang="en" sz="1400" b="1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Scratch</a:t>
              </a:r>
              <a:r>
                <a:rPr lang="en"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 para ver o que acontece</a:t>
              </a:r>
              <a:endPara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01" name="Google Shape;1001;p8"/>
            <p:cNvSpPr txBox="1"/>
            <p:nvPr/>
          </p:nvSpPr>
          <p:spPr>
            <a:xfrm>
              <a:off x="4636113" y="2384100"/>
              <a:ext cx="615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FF823B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02</a:t>
              </a:r>
              <a:endParaRPr sz="2000" b="0" i="0" u="none" strike="noStrike" cap="none">
                <a:solidFill>
                  <a:srgbClr val="FF823B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  <p:cxnSp>
          <p:nvCxnSpPr>
            <p:cNvPr id="1002" name="Google Shape;1002;p8"/>
            <p:cNvCxnSpPr/>
            <p:nvPr/>
          </p:nvCxnSpPr>
          <p:spPr>
            <a:xfrm>
              <a:off x="4560033" y="2405125"/>
              <a:ext cx="0" cy="1057200"/>
            </a:xfrm>
            <a:prstGeom prst="straightConnector1">
              <a:avLst/>
            </a:prstGeom>
            <a:noFill/>
            <a:ln w="28575" cap="flat" cmpd="sng">
              <a:solidFill>
                <a:srgbClr val="FF823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03" name="Google Shape;1003;p8"/>
          <p:cNvGrpSpPr/>
          <p:nvPr/>
        </p:nvGrpSpPr>
        <p:grpSpPr>
          <a:xfrm>
            <a:off x="1410040" y="1040742"/>
            <a:ext cx="5266108" cy="975771"/>
            <a:chOff x="4560033" y="1144175"/>
            <a:chExt cx="2078590" cy="1091100"/>
          </a:xfrm>
        </p:grpSpPr>
        <p:sp>
          <p:nvSpPr>
            <p:cNvPr id="1004" name="Google Shape;1004;p8"/>
            <p:cNvSpPr txBox="1"/>
            <p:nvPr/>
          </p:nvSpPr>
          <p:spPr>
            <a:xfrm>
              <a:off x="4636123" y="1410463"/>
              <a:ext cx="20025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Clique na opção </a:t>
              </a:r>
              <a:r>
                <a:rPr lang="en" sz="1400" b="1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‘Criar’</a:t>
              </a:r>
              <a:r>
                <a:rPr lang="en"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rPr>
                <a:t> no canto superior esquerdo do navegador para começar um novo projeto</a:t>
              </a:r>
              <a:endPara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cxnSp>
          <p:nvCxnSpPr>
            <p:cNvPr id="1005" name="Google Shape;1005;p8"/>
            <p:cNvCxnSpPr/>
            <p:nvPr/>
          </p:nvCxnSpPr>
          <p:spPr>
            <a:xfrm>
              <a:off x="4560033" y="1178075"/>
              <a:ext cx="0" cy="1057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8"/>
            <p:cNvSpPr txBox="1"/>
            <p:nvPr/>
          </p:nvSpPr>
          <p:spPr>
            <a:xfrm>
              <a:off x="4636113" y="1144175"/>
              <a:ext cx="6153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accent2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01</a:t>
              </a:r>
              <a:endParaRPr sz="2000" b="0" i="0" u="none" strike="noStrike" cap="none">
                <a:solidFill>
                  <a:schemeClr val="accent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899</Words>
  <Application>Microsoft Office PowerPoint</Application>
  <PresentationFormat>Apresentação na tela (16:9)</PresentationFormat>
  <Paragraphs>140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Arvo</vt:lpstr>
      <vt:lpstr>Roboto</vt:lpstr>
      <vt:lpstr>Barlow Condensed</vt:lpstr>
      <vt:lpstr>Montserrat Light</vt:lpstr>
      <vt:lpstr>Barlow Condensed SemiBold</vt:lpstr>
      <vt:lpstr>Roboto Condensed</vt:lpstr>
      <vt:lpstr>Fira Sans Extra Condensed Medium</vt:lpstr>
      <vt:lpstr>Courier Prime</vt:lpstr>
      <vt:lpstr>Arial</vt:lpstr>
      <vt:lpstr>Barlow Condensed Medium</vt:lpstr>
      <vt:lpstr>My Creative CV XL by Slidesgo</vt:lpstr>
      <vt:lpstr>Aprenda Pensamento Computacional e Scratch!</vt:lpstr>
      <vt:lpstr>INTRODUÇÃO À PROGRAMAÇÃO E SCRATCH</vt:lpstr>
      <vt:lpstr>INTRODUÇÃO AO SCRATCH</vt:lpstr>
      <vt:lpstr>O QUE É PROGRAMAÇÃO</vt:lpstr>
      <vt:lpstr>&gt; A PROGRAMAÇÃO REALIZA-SE PELO USO DE ALGORITMOS, QUE SÃO SEQUÊNCIAS...</vt:lpstr>
      <vt:lpstr>O QUE É SCRATCH</vt:lpstr>
      <vt:lpstr>CRIANDO SUA CONTA</vt:lpstr>
      <vt:lpstr>&gt; Explorando o SCRATCH</vt:lpstr>
      <vt:lpstr>&gt; Explorando o SCRATCH</vt:lpstr>
      <vt:lpstr>ATIVIDADE - 10 BLOCOS</vt:lpstr>
      <vt:lpstr>ALGORITMOS E EFEITOS NO SCRATCH</vt:lpstr>
      <vt:lpstr>ALGORITMOS</vt:lpstr>
      <vt:lpstr>O QUE É  UM ALGORITMO</vt:lpstr>
      <vt:lpstr>&gt; Exemplo</vt:lpstr>
      <vt:lpstr>ALGORITMO EM PSEUDOCÓDIGO</vt:lpstr>
      <vt:lpstr>TUTORIAL SCRATCH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 </vt:lpstr>
      <vt:lpstr>QUAL PROJETO VOCÊS IRÃO FAZER?</vt:lpstr>
      <vt:lpstr>&gt; Referência bibliográfica:</vt:lpstr>
      <vt:lpstr>GRATIDÃO!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 E SCRATCH</dc:title>
  <cp:lastModifiedBy>Vinícius Aguiar Monteiro</cp:lastModifiedBy>
  <cp:revision>10</cp:revision>
  <dcterms:modified xsi:type="dcterms:W3CDTF">2022-09-26T07:24:26Z</dcterms:modified>
</cp:coreProperties>
</file>