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87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Barlow Condensed" panose="00000506000000000000" pitchFamily="2" charset="0"/>
      <p:regular r:id="rId27"/>
      <p:bold r:id="rId28"/>
      <p:italic r:id="rId29"/>
      <p:boldItalic r:id="rId30"/>
    </p:embeddedFont>
    <p:embeddedFont>
      <p:font typeface="Barlow Condensed Medium" panose="00000606000000000000" pitchFamily="2" charset="0"/>
      <p:regular r:id="rId31"/>
      <p:bold r:id="rId32"/>
      <p:italic r:id="rId33"/>
      <p:boldItalic r:id="rId34"/>
    </p:embeddedFont>
    <p:embeddedFont>
      <p:font typeface="Barlow Condensed SemiBold" panose="00000706000000000000" pitchFamily="2" charset="0"/>
      <p:regular r:id="rId35"/>
      <p:bold r:id="rId36"/>
      <p:italic r:id="rId37"/>
      <p:boldItalic r:id="rId38"/>
    </p:embeddedFont>
    <p:embeddedFont>
      <p:font typeface="Courier Prime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Montserrat Light" panose="00000400000000000000" pitchFamily="2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G0h6eu0WDMMNnSbSYJVbiexQm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tela Holand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font" Target="fonts/font3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font" Target="fonts/font31.fntdata"/><Relationship Id="rId58" Type="http://schemas.openxmlformats.org/officeDocument/2006/relationships/font" Target="fonts/font3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font" Target="fonts/font3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font" Target="fonts/font3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57" Type="http://schemas.openxmlformats.org/officeDocument/2006/relationships/font" Target="fonts/font35.fntdata"/><Relationship Id="rId10" Type="http://schemas.openxmlformats.org/officeDocument/2006/relationships/slide" Target="slides/slide9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font" Target="fonts/font30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75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980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339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51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b232147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b232147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00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b87a61eb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b87a61eb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Os programas são formados por algoritmos. E um algoritmo é uma sequencia de instruções que tem essas 3 principais caracteristicas: essa sequencia deve ser finita, ordenada e não ambigua.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9" name="Google Shape;9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5" name="Google Shape;415;p20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6" name="Google Shape;416;p20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17" name="Google Shape;417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1" name="Google Shape;441;p21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442" name="Google Shape;442;p21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487" name="Google Shape;487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531" name="Google Shape;531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3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568" name="Google Shape;568;p23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23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3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3" name="Google Shape;583;p24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4" name="Google Shape;584;p24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585" name="Google Shape;585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24"/>
          <p:cNvGrpSpPr/>
          <p:nvPr/>
        </p:nvGrpSpPr>
        <p:grpSpPr>
          <a:xfrm rot="5400000">
            <a:off x="7648034" y="-312722"/>
            <a:ext cx="1209907" cy="1782036"/>
            <a:chOff x="700771" y="-227337"/>
            <a:chExt cx="1458774" cy="2138785"/>
          </a:xfrm>
        </p:grpSpPr>
        <p:sp>
          <p:nvSpPr>
            <p:cNvPr id="608" name="Google Shape;608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30" name="Google Shape;630;p26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1" name="Google Shape;631;p2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632" name="Google Shape;632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2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"/>
          <p:cNvSpPr txBox="1">
            <a:spLocks noGrp="1"/>
          </p:cNvSpPr>
          <p:nvPr>
            <p:ph type="subTitle" idx="1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2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3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4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5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6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7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7"/>
          <p:cNvSpPr txBox="1">
            <a:spLocks noGrp="1"/>
          </p:cNvSpPr>
          <p:nvPr>
            <p:ph type="subTitle" idx="8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64" name="Google Shape;664;p27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5" name="Google Shape;665;p2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666" name="Google Shape;666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8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90" name="Google Shape;690;p28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1" name="Google Shape;691;p28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92" name="Google Shape;692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28"/>
          <p:cNvSpPr txBox="1">
            <a:spLocks noGrp="1"/>
          </p:cNvSpPr>
          <p:nvPr>
            <p:ph type="subTitle" idx="1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8"/>
          <p:cNvSpPr txBox="1">
            <a:spLocks noGrp="1"/>
          </p:cNvSpPr>
          <p:nvPr>
            <p:ph type="subTitle" idx="2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8"/>
          <p:cNvSpPr txBox="1">
            <a:spLocks noGrp="1"/>
          </p:cNvSpPr>
          <p:nvPr>
            <p:ph type="subTitle" idx="3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4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8"/>
          <p:cNvSpPr txBox="1">
            <a:spLocks noGrp="1"/>
          </p:cNvSpPr>
          <p:nvPr>
            <p:ph type="subTitle" idx="5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8"/>
          <p:cNvSpPr txBox="1">
            <a:spLocks noGrp="1"/>
          </p:cNvSpPr>
          <p:nvPr>
            <p:ph type="subTitle" idx="6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8"/>
          <p:cNvSpPr txBox="1">
            <a:spLocks noGrp="1"/>
          </p:cNvSpPr>
          <p:nvPr>
            <p:ph type="subTitle" idx="7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8"/>
          <p:cNvSpPr txBox="1">
            <a:spLocks noGrp="1"/>
          </p:cNvSpPr>
          <p:nvPr>
            <p:ph type="subTitle" idx="8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9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9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9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1" name="Google Shape;21;p12"/>
          <p:cNvGrpSpPr/>
          <p:nvPr/>
        </p:nvGrpSpPr>
        <p:grpSpPr>
          <a:xfrm rot="-5400000">
            <a:off x="286059" y="3659330"/>
            <a:ext cx="1209907" cy="1782036"/>
            <a:chOff x="700771" y="-227337"/>
            <a:chExt cx="1458774" cy="2138785"/>
          </a:xfrm>
        </p:grpSpPr>
        <p:sp>
          <p:nvSpPr>
            <p:cNvPr id="22" name="Google Shape;22;p1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2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2" name="Google Shape;42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30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13"/>
          <p:cNvGrpSpPr/>
          <p:nvPr/>
        </p:nvGrpSpPr>
        <p:grpSpPr>
          <a:xfrm rot="-5400000" flipH="1">
            <a:off x="286059" y="-312722"/>
            <a:ext cx="1209907" cy="1782036"/>
            <a:chOff x="700771" y="-227337"/>
            <a:chExt cx="1458774" cy="2138785"/>
          </a:xfrm>
        </p:grpSpPr>
        <p:sp>
          <p:nvSpPr>
            <p:cNvPr id="68" name="Google Shape;68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8" name="Google Shape;88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_ONLY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" name="Google Shape;113;p14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14" name="Google Shape;114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886968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2"/>
          </p:nvPr>
        </p:nvSpPr>
        <p:spPr>
          <a:xfrm>
            <a:off x="749808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3"/>
          </p:nvPr>
        </p:nvSpPr>
        <p:spPr>
          <a:xfrm>
            <a:off x="7077456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4"/>
          </p:nvPr>
        </p:nvSpPr>
        <p:spPr>
          <a:xfrm>
            <a:off x="6940296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5"/>
          </p:nvPr>
        </p:nvSpPr>
        <p:spPr>
          <a:xfrm>
            <a:off x="2950393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6"/>
          </p:nvPr>
        </p:nvSpPr>
        <p:spPr>
          <a:xfrm>
            <a:off x="2813304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7"/>
          </p:nvPr>
        </p:nvSpPr>
        <p:spPr>
          <a:xfrm>
            <a:off x="5013918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8"/>
          </p:nvPr>
        </p:nvSpPr>
        <p:spPr>
          <a:xfrm>
            <a:off x="4876800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46" name="Google Shape;146;p15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7" name="Google Shape;147;p15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48" name="Google Shape;148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5" name="Google Shape;175;p1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220" name="Google Shape;220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title" idx="2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64" name="Google Shape;264;p17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5" name="Google Shape;265;p17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266" name="Google Shape;266;p17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17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311" name="Google Shape;311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53" name="Google Shape;353;p18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18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356" name="Google Shape;356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80" name="Google Shape;380;p19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19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9"/>
          <p:cNvSpPr txBox="1">
            <a:spLocks noGrp="1"/>
          </p:cNvSpPr>
          <p:nvPr>
            <p:ph type="subTitle" idx="2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 idx="3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87" name="Google Shape;387;p19"/>
          <p:cNvSpPr txBox="1">
            <a:spLocks noGrp="1"/>
          </p:cNvSpPr>
          <p:nvPr>
            <p:ph type="title" idx="7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9" name="Google Shape;389;p19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390" name="Google Shape;390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oursera.org/share/0cd6c094004542e5da3f53f100ccdd6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"/>
          <p:cNvSpPr txBox="1">
            <a:spLocks noGrp="1"/>
          </p:cNvSpPr>
          <p:nvPr>
            <p:ph type="ctrTitle"/>
          </p:nvPr>
        </p:nvSpPr>
        <p:spPr>
          <a:xfrm>
            <a:off x="1395236" y="1468774"/>
            <a:ext cx="713916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5400" dirty="0"/>
              <a:t>Aprenda Pensamento Computacional e Scratch!</a:t>
            </a:r>
            <a:endParaRPr sz="5400" dirty="0"/>
          </a:p>
        </p:txBody>
      </p:sp>
      <p:sp>
        <p:nvSpPr>
          <p:cNvPr id="701" name="Google Shape;701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"/>
          <p:cNvSpPr/>
          <p:nvPr/>
        </p:nvSpPr>
        <p:spPr>
          <a:xfrm>
            <a:off x="8006160" y="446572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"/>
          <p:cNvSpPr txBox="1"/>
          <p:nvPr/>
        </p:nvSpPr>
        <p:spPr>
          <a:xfrm>
            <a:off x="304207" y="4347691"/>
            <a:ext cx="3292200" cy="6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28" name="Google Shape;72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"/>
          <p:cNvSpPr/>
          <p:nvPr/>
        </p:nvSpPr>
        <p:spPr>
          <a:xfrm rot="10800000">
            <a:off x="2549256" y="3654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rgbClr val="F5340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"/>
          <p:cNvSpPr/>
          <p:nvPr/>
        </p:nvSpPr>
        <p:spPr>
          <a:xfrm rot="10800000">
            <a:off x="306052" y="2132241"/>
            <a:ext cx="380409" cy="44217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38;p1">
            <a:extLst>
              <a:ext uri="{FF2B5EF4-FFF2-40B4-BE49-F238E27FC236}">
                <a16:creationId xmlns:a16="http://schemas.microsoft.com/office/drawing/2014/main" id="{2A59C35B-33BE-C4E7-749D-CF35660CEE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5900" y="3464239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AULA 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3"/>
          <p:cNvSpPr txBox="1">
            <a:spLocks noGrp="1"/>
          </p:cNvSpPr>
          <p:nvPr>
            <p:ph type="ctrTitle"/>
          </p:nvPr>
        </p:nvSpPr>
        <p:spPr>
          <a:xfrm>
            <a:off x="2479025" y="14335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VARIÁVEIS</a:t>
            </a:r>
            <a:endParaRPr sz="3200" dirty="0"/>
          </a:p>
        </p:txBody>
      </p:sp>
      <p:sp>
        <p:nvSpPr>
          <p:cNvPr id="881" name="Google Shape;881;p23"/>
          <p:cNvSpPr txBox="1">
            <a:spLocks noGrp="1"/>
          </p:cNvSpPr>
          <p:nvPr>
            <p:ph type="title" idx="2"/>
          </p:nvPr>
        </p:nvSpPr>
        <p:spPr>
          <a:xfrm>
            <a:off x="643327" y="14334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82" name="Google Shape;882;p23"/>
          <p:cNvSpPr txBox="1">
            <a:spLocks noGrp="1"/>
          </p:cNvSpPr>
          <p:nvPr>
            <p:ph type="ctrTitle" idx="3"/>
          </p:nvPr>
        </p:nvSpPr>
        <p:spPr>
          <a:xfrm>
            <a:off x="2479025" y="20987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TUTORIAL SCRATCH</a:t>
            </a:r>
            <a:endParaRPr sz="3200" dirty="0"/>
          </a:p>
        </p:txBody>
      </p:sp>
      <p:sp>
        <p:nvSpPr>
          <p:cNvPr id="883" name="Google Shape;883;p23"/>
          <p:cNvSpPr txBox="1">
            <a:spLocks noGrp="1"/>
          </p:cNvSpPr>
          <p:nvPr>
            <p:ph type="title" idx="4"/>
          </p:nvPr>
        </p:nvSpPr>
        <p:spPr>
          <a:xfrm>
            <a:off x="681127" y="20987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86" name="Google Shape;886;p23"/>
          <p:cNvSpPr txBox="1">
            <a:spLocks noGrp="1"/>
          </p:cNvSpPr>
          <p:nvPr>
            <p:ph type="ctrTitle" idx="9"/>
          </p:nvPr>
        </p:nvSpPr>
        <p:spPr>
          <a:xfrm>
            <a:off x="2479025" y="4990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 dirty="0"/>
          </a:p>
        </p:txBody>
      </p:sp>
      <p:cxnSp>
        <p:nvCxnSpPr>
          <p:cNvPr id="887" name="Google Shape;887;p23"/>
          <p:cNvCxnSpPr>
            <a:cxnSpLocks/>
          </p:cNvCxnSpPr>
          <p:nvPr/>
        </p:nvCxnSpPr>
        <p:spPr>
          <a:xfrm>
            <a:off x="2310425" y="-1007100"/>
            <a:ext cx="0" cy="368363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8" name="Google Shape;88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25" y="4277176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3281675" y="1655700"/>
            <a:ext cx="437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VARIÁVEL</a:t>
            </a:r>
            <a:endParaRPr dirty="0"/>
          </a:p>
        </p:txBody>
      </p:sp>
      <p:sp>
        <p:nvSpPr>
          <p:cNvPr id="894" name="Google Shape;894;p24"/>
          <p:cNvSpPr txBox="1">
            <a:spLocks noGrp="1"/>
          </p:cNvSpPr>
          <p:nvPr>
            <p:ph type="subTitle" idx="1"/>
          </p:nvPr>
        </p:nvSpPr>
        <p:spPr>
          <a:xfrm>
            <a:off x="1758375" y="2353212"/>
            <a:ext cx="4917900" cy="56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As variáveis armazenam os dados que precisamos no nosso algoritmo.</a:t>
            </a:r>
            <a:endParaRPr dirty="0"/>
          </a:p>
        </p:txBody>
      </p:sp>
      <p:cxnSp>
        <p:nvCxnSpPr>
          <p:cNvPr id="895" name="Google Shape;895;p24"/>
          <p:cNvCxnSpPr/>
          <p:nvPr/>
        </p:nvCxnSpPr>
        <p:spPr>
          <a:xfrm>
            <a:off x="5123700" y="2226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toring the information you need — Variables - Learn web development | MD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96" y="3048000"/>
            <a:ext cx="3969858" cy="16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3302940" y="429413"/>
            <a:ext cx="437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TIPOS DE DADOS</a:t>
            </a:r>
            <a:endParaRPr dirty="0"/>
          </a:p>
        </p:txBody>
      </p:sp>
      <p:sp>
        <p:nvSpPr>
          <p:cNvPr id="894" name="Google Shape;894;p24"/>
          <p:cNvSpPr txBox="1">
            <a:spLocks noGrp="1"/>
          </p:cNvSpPr>
          <p:nvPr>
            <p:ph type="subTitle" idx="1"/>
          </p:nvPr>
        </p:nvSpPr>
        <p:spPr>
          <a:xfrm>
            <a:off x="2237215" y="1201416"/>
            <a:ext cx="4917900" cy="164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Inteiro = 1, 2, 100...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Real = 5.90, 10.00, 121.22...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Booleano = True e False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Caractere = Vinícius, Davi, </a:t>
            </a:r>
            <a:r>
              <a:rPr lang="pt-BR" dirty="0" err="1"/>
              <a:t>Luidi</a:t>
            </a:r>
            <a:r>
              <a:rPr lang="pt-BR" dirty="0"/>
              <a:t>, </a:t>
            </a:r>
            <a:r>
              <a:rPr lang="pt-BR" dirty="0" err="1"/>
              <a:t>Andre</a:t>
            </a:r>
            <a:r>
              <a:rPr lang="pt-BR" dirty="0"/>
              <a:t>... </a:t>
            </a:r>
            <a:endParaRPr dirty="0"/>
          </a:p>
        </p:txBody>
      </p:sp>
      <p:cxnSp>
        <p:nvCxnSpPr>
          <p:cNvPr id="895" name="Google Shape;895;p24"/>
          <p:cNvCxnSpPr/>
          <p:nvPr/>
        </p:nvCxnSpPr>
        <p:spPr>
          <a:xfrm>
            <a:off x="5144965" y="999951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toring the information you need — Variables - Learn web development | MD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96" y="3048000"/>
            <a:ext cx="3969858" cy="16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3302940" y="429413"/>
            <a:ext cx="437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IDENTIFICADORES</a:t>
            </a:r>
            <a:endParaRPr dirty="0"/>
          </a:p>
        </p:txBody>
      </p:sp>
      <p:sp>
        <p:nvSpPr>
          <p:cNvPr id="894" name="Google Shape;894;p24"/>
          <p:cNvSpPr txBox="1">
            <a:spLocks noGrp="1"/>
          </p:cNvSpPr>
          <p:nvPr>
            <p:ph type="subTitle" idx="1"/>
          </p:nvPr>
        </p:nvSpPr>
        <p:spPr>
          <a:xfrm>
            <a:off x="1393270" y="1570490"/>
            <a:ext cx="6594896" cy="2427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pt-BR" b="1" dirty="0"/>
              <a:t>Regras dos nomes (identificadores) das variáveis:</a:t>
            </a:r>
          </a:p>
          <a:p>
            <a:pPr marL="0" lvl="0" indent="0">
              <a:lnSpc>
                <a:spcPct val="150000"/>
              </a:lnSpc>
            </a:pPr>
            <a:endParaRPr lang="pt-BR" dirty="0"/>
          </a:p>
          <a:p>
            <a:pPr marL="0" lvl="0" indent="0">
              <a:lnSpc>
                <a:spcPct val="150000"/>
              </a:lnSpc>
            </a:pPr>
            <a:r>
              <a:rPr lang="pt-BR" b="1" dirty="0"/>
              <a:t>Pode utilizar: </a:t>
            </a:r>
            <a:r>
              <a:rPr lang="pt-BR" dirty="0"/>
              <a:t>números, letras maiúsculas e minúsculas e </a:t>
            </a:r>
            <a:r>
              <a:rPr lang="pt-BR" i="1" dirty="0"/>
              <a:t>underline (_ 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Primeiro caractere deve ser uma letra</a:t>
            </a:r>
          </a:p>
          <a:p>
            <a:pPr marL="0" lvl="0" indent="0">
              <a:lnSpc>
                <a:spcPct val="150000"/>
              </a:lnSpc>
            </a:pPr>
            <a:endParaRPr lang="pt-BR" dirty="0"/>
          </a:p>
          <a:p>
            <a:pPr marL="0" lvl="0" indent="0">
              <a:lnSpc>
                <a:spcPct val="150000"/>
              </a:lnSpc>
            </a:pPr>
            <a:r>
              <a:rPr lang="pt-BR" b="1" dirty="0"/>
              <a:t>Não pode: </a:t>
            </a:r>
            <a:r>
              <a:rPr lang="pt-BR" dirty="0"/>
              <a:t>espaços em branco e caracteres especiais (@,#,-,!...)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Usar palavras reservada.</a:t>
            </a:r>
            <a:endParaRPr lang="pt-BR" b="1" dirty="0"/>
          </a:p>
        </p:txBody>
      </p:sp>
      <p:cxnSp>
        <p:nvCxnSpPr>
          <p:cNvPr id="895" name="Google Shape;895;p24"/>
          <p:cNvCxnSpPr/>
          <p:nvPr/>
        </p:nvCxnSpPr>
        <p:spPr>
          <a:xfrm>
            <a:off x="5144965" y="999951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2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3302940" y="429413"/>
            <a:ext cx="437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IDENTIFICADORES</a:t>
            </a:r>
            <a:endParaRPr dirty="0"/>
          </a:p>
        </p:txBody>
      </p:sp>
      <p:sp>
        <p:nvSpPr>
          <p:cNvPr id="894" name="Google Shape;894;p24"/>
          <p:cNvSpPr txBox="1">
            <a:spLocks noGrp="1"/>
          </p:cNvSpPr>
          <p:nvPr>
            <p:ph type="subTitle" idx="1"/>
          </p:nvPr>
        </p:nvSpPr>
        <p:spPr>
          <a:xfrm>
            <a:off x="2867652" y="3186639"/>
            <a:ext cx="3086581" cy="1839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pt-BR" b="1" dirty="0"/>
              <a:t>Exemplos: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Idade </a:t>
            </a:r>
            <a:r>
              <a:rPr lang="pt-BR"/>
              <a:t>= 24 </a:t>
            </a:r>
            <a:r>
              <a:rPr lang="pt-BR" dirty="0"/>
              <a:t>(Inteiro)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Altura = 1.80 (Real)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Sim = True (Booleano)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nome = Vinícius (Caractere)</a:t>
            </a:r>
          </a:p>
        </p:txBody>
      </p:sp>
      <p:cxnSp>
        <p:nvCxnSpPr>
          <p:cNvPr id="895" name="Google Shape;895;p24"/>
          <p:cNvCxnSpPr/>
          <p:nvPr/>
        </p:nvCxnSpPr>
        <p:spPr>
          <a:xfrm>
            <a:off x="5144965" y="999951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362942" y="1283938"/>
          <a:ext cx="6096000" cy="190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039257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4867018"/>
                    </a:ext>
                  </a:extLst>
                </a:gridCol>
              </a:tblGrid>
              <a:tr h="41718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2"/>
                          </a:solidFill>
                        </a:rPr>
                        <a:t>Nomes válidos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2"/>
                          </a:solidFill>
                        </a:rPr>
                        <a:t>Nomes Inválidos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@idade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1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0altura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3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Nr*casa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5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Teste_variavel1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teste</a:t>
                      </a:r>
                      <a:r>
                        <a:rPr lang="pt-BR" b="1" baseline="0" dirty="0"/>
                        <a:t> </a:t>
                      </a:r>
                      <a:r>
                        <a:rPr lang="pt-BR" b="1" dirty="0"/>
                        <a:t>variavel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6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3302940" y="429413"/>
            <a:ext cx="437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VARIÁVEIS</a:t>
            </a:r>
            <a:endParaRPr dirty="0"/>
          </a:p>
        </p:txBody>
      </p:sp>
      <p:cxnSp>
        <p:nvCxnSpPr>
          <p:cNvPr id="895" name="Google Shape;895;p24"/>
          <p:cNvCxnSpPr/>
          <p:nvPr/>
        </p:nvCxnSpPr>
        <p:spPr>
          <a:xfrm>
            <a:off x="5144965" y="999951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Storing the information you need — Variables - Learn web development | MD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97" y="1835888"/>
            <a:ext cx="3969858" cy="16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894;p24"/>
          <p:cNvSpPr txBox="1">
            <a:spLocks noGrp="1"/>
          </p:cNvSpPr>
          <p:nvPr>
            <p:ph type="subTitle" idx="1"/>
          </p:nvPr>
        </p:nvSpPr>
        <p:spPr>
          <a:xfrm>
            <a:off x="2803550" y="1468970"/>
            <a:ext cx="839138" cy="471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pt-BR" dirty="0"/>
              <a:t>Nome:</a:t>
            </a:r>
            <a:endParaRPr dirty="0"/>
          </a:p>
        </p:txBody>
      </p:sp>
      <p:sp>
        <p:nvSpPr>
          <p:cNvPr id="10" name="Google Shape;894;p24"/>
          <p:cNvSpPr txBox="1">
            <a:spLocks/>
          </p:cNvSpPr>
          <p:nvPr/>
        </p:nvSpPr>
        <p:spPr>
          <a:xfrm>
            <a:off x="4152626" y="1468970"/>
            <a:ext cx="658397" cy="47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pt-BR" dirty="0"/>
              <a:t>Bool:</a:t>
            </a:r>
          </a:p>
        </p:txBody>
      </p:sp>
      <p:sp>
        <p:nvSpPr>
          <p:cNvPr id="11" name="Google Shape;894;p24"/>
          <p:cNvSpPr txBox="1">
            <a:spLocks/>
          </p:cNvSpPr>
          <p:nvPr/>
        </p:nvSpPr>
        <p:spPr>
          <a:xfrm>
            <a:off x="5480023" y="1468970"/>
            <a:ext cx="729391" cy="47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pt-BR" dirty="0"/>
              <a:t>Idade:</a:t>
            </a:r>
          </a:p>
        </p:txBody>
      </p:sp>
      <p:sp>
        <p:nvSpPr>
          <p:cNvPr id="12" name="Google Shape;894;p24"/>
          <p:cNvSpPr txBox="1">
            <a:spLocks/>
          </p:cNvSpPr>
          <p:nvPr/>
        </p:nvSpPr>
        <p:spPr>
          <a:xfrm>
            <a:off x="2550439" y="3376669"/>
            <a:ext cx="1092249" cy="74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pt-BR" dirty="0"/>
              <a:t>Tipo: Caractere</a:t>
            </a:r>
          </a:p>
        </p:txBody>
      </p:sp>
      <p:sp>
        <p:nvSpPr>
          <p:cNvPr id="13" name="Google Shape;894;p24"/>
          <p:cNvSpPr txBox="1">
            <a:spLocks/>
          </p:cNvSpPr>
          <p:nvPr/>
        </p:nvSpPr>
        <p:spPr>
          <a:xfrm>
            <a:off x="3982920" y="3376669"/>
            <a:ext cx="997807" cy="74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pt-BR" dirty="0"/>
              <a:t>Tipo: Booleano</a:t>
            </a:r>
          </a:p>
        </p:txBody>
      </p:sp>
      <p:sp>
        <p:nvSpPr>
          <p:cNvPr id="14" name="Google Shape;894;p24"/>
          <p:cNvSpPr txBox="1">
            <a:spLocks/>
          </p:cNvSpPr>
          <p:nvPr/>
        </p:nvSpPr>
        <p:spPr>
          <a:xfrm>
            <a:off x="5345814" y="3376669"/>
            <a:ext cx="997807" cy="74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pt-BR" dirty="0"/>
              <a:t>Tipo: Inteiro</a:t>
            </a:r>
          </a:p>
        </p:txBody>
      </p:sp>
      <p:sp>
        <p:nvSpPr>
          <p:cNvPr id="15" name="Google Shape;894;p24"/>
          <p:cNvSpPr txBox="1">
            <a:spLocks/>
          </p:cNvSpPr>
          <p:nvPr/>
        </p:nvSpPr>
        <p:spPr>
          <a:xfrm>
            <a:off x="170121" y="1835888"/>
            <a:ext cx="2123491" cy="47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pt-BR" dirty="0"/>
              <a:t>Soma = nota1 +nota2</a:t>
            </a:r>
          </a:p>
          <a:p>
            <a:pPr marL="0" indent="0">
              <a:lnSpc>
                <a:spcPct val="150000"/>
              </a:lnSpc>
            </a:pPr>
            <a:r>
              <a:rPr lang="pt-BR" dirty="0"/>
              <a:t>Media = soma/2</a:t>
            </a:r>
          </a:p>
        </p:txBody>
      </p:sp>
    </p:spTree>
    <p:extLst>
      <p:ext uri="{BB962C8B-B14F-4D97-AF65-F5344CB8AC3E}">
        <p14:creationId xmlns:p14="http://schemas.microsoft.com/office/powerpoint/2010/main" val="41913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8"/>
          <p:cNvSpPr txBox="1">
            <a:spLocks noGrp="1"/>
          </p:cNvSpPr>
          <p:nvPr>
            <p:ph type="title"/>
          </p:nvPr>
        </p:nvSpPr>
        <p:spPr>
          <a:xfrm>
            <a:off x="1183775" y="1999050"/>
            <a:ext cx="431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SCRATCH</a:t>
            </a:r>
            <a:endParaRPr dirty="0"/>
          </a:p>
        </p:txBody>
      </p:sp>
      <p:cxnSp>
        <p:nvCxnSpPr>
          <p:cNvPr id="952" name="Google Shape;952;p28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3" name="Google Shape;9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3302940" y="429413"/>
            <a:ext cx="437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SCRATH X PYTHON</a:t>
            </a:r>
            <a:endParaRPr dirty="0"/>
          </a:p>
        </p:txBody>
      </p:sp>
      <p:cxnSp>
        <p:nvCxnSpPr>
          <p:cNvPr id="895" name="Google Shape;895;p24"/>
          <p:cNvCxnSpPr/>
          <p:nvPr/>
        </p:nvCxnSpPr>
        <p:spPr>
          <a:xfrm>
            <a:off x="5144965" y="999951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6" name="Google Shape;8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34" y="1300464"/>
            <a:ext cx="2617654" cy="274674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752686" y="2183946"/>
            <a:ext cx="561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/>
              <a:t>X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72856" y="1765005"/>
            <a:ext cx="1687032" cy="195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4706856" y="2044981"/>
            <a:ext cx="3636158" cy="968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997" y="2121857"/>
            <a:ext cx="3393875" cy="8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9"/>
          <p:cNvSpPr txBox="1">
            <a:spLocks noGrp="1"/>
          </p:cNvSpPr>
          <p:nvPr>
            <p:ph type="title"/>
          </p:nvPr>
        </p:nvSpPr>
        <p:spPr>
          <a:xfrm>
            <a:off x="1326807" y="1056168"/>
            <a:ext cx="2487286" cy="806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 </a:t>
            </a:r>
            <a:endParaRPr dirty="0"/>
          </a:p>
        </p:txBody>
      </p:sp>
      <p:cxnSp>
        <p:nvCxnSpPr>
          <p:cNvPr id="961" name="Google Shape;961;p29"/>
          <p:cNvCxnSpPr/>
          <p:nvPr/>
        </p:nvCxnSpPr>
        <p:spPr>
          <a:xfrm>
            <a:off x="-223928" y="1740627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2" name="Google Shape;9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151321" y="2117358"/>
            <a:ext cx="46038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latin typeface="Roboto"/>
              </a:rPr>
              <a:t>Criar um projeto no Scratch que utilize variáveis de diferentes tipos.</a:t>
            </a:r>
          </a:p>
          <a:p>
            <a:r>
              <a:rPr lang="pt-BR" sz="1800" dirty="0">
                <a:latin typeface="Roboto"/>
              </a:rPr>
              <a:t>Você deverá:</a:t>
            </a:r>
          </a:p>
          <a:p>
            <a:r>
              <a:rPr lang="pt-BR" sz="1800" dirty="0">
                <a:latin typeface="Roboto"/>
              </a:rPr>
              <a:t>Criar as </a:t>
            </a:r>
            <a:r>
              <a:rPr lang="pt-BR" sz="1800" dirty="0">
                <a:solidFill>
                  <a:srgbClr val="FF823B"/>
                </a:solidFill>
                <a:latin typeface="Roboto"/>
              </a:rPr>
              <a:t>variáveis</a:t>
            </a:r>
            <a:r>
              <a:rPr lang="pt-BR" sz="1800" dirty="0">
                <a:latin typeface="Roboto"/>
              </a:rPr>
              <a:t>;</a:t>
            </a:r>
          </a:p>
          <a:p>
            <a:r>
              <a:rPr lang="pt-BR" sz="1800" dirty="0">
                <a:latin typeface="Roboto"/>
              </a:rPr>
              <a:t>Utilizar pelo menos 4 </a:t>
            </a:r>
            <a:r>
              <a:rPr lang="pt-BR" sz="1800" dirty="0">
                <a:solidFill>
                  <a:srgbClr val="FF823B"/>
                </a:solidFill>
                <a:latin typeface="Roboto"/>
              </a:rPr>
              <a:t>variáveis</a:t>
            </a:r>
            <a:r>
              <a:rPr lang="pt-BR" sz="1800" dirty="0">
                <a:latin typeface="Roboto"/>
              </a:rPr>
              <a:t>;</a:t>
            </a:r>
          </a:p>
          <a:p>
            <a:r>
              <a:rPr lang="pt-BR" sz="1800" dirty="0">
                <a:latin typeface="Roboto"/>
              </a:rPr>
              <a:t>Solicitar dados do usuário e armazena-los;</a:t>
            </a:r>
          </a:p>
          <a:p>
            <a:r>
              <a:rPr lang="pt-BR" sz="1800" dirty="0">
                <a:latin typeface="Roboto"/>
              </a:rPr>
              <a:t>Realizar </a:t>
            </a:r>
            <a:r>
              <a:rPr lang="pt-BR" sz="1800" dirty="0">
                <a:solidFill>
                  <a:srgbClr val="00B050"/>
                </a:solidFill>
                <a:latin typeface="Roboto"/>
              </a:rPr>
              <a:t>operações</a:t>
            </a:r>
            <a:r>
              <a:rPr lang="pt-BR" sz="1800" dirty="0">
                <a:latin typeface="Roboto"/>
              </a:rPr>
              <a:t> com as </a:t>
            </a:r>
            <a:r>
              <a:rPr lang="pt-BR" sz="1800" dirty="0">
                <a:solidFill>
                  <a:srgbClr val="FF823B"/>
                </a:solidFill>
                <a:latin typeface="Roboto"/>
              </a:rPr>
              <a:t>variáveis</a:t>
            </a:r>
            <a:r>
              <a:rPr lang="pt-BR" sz="1800" dirty="0">
                <a:latin typeface="Roboto"/>
              </a:rPr>
              <a:t>;</a:t>
            </a:r>
          </a:p>
          <a:p>
            <a:r>
              <a:rPr lang="pt-BR" sz="1800" dirty="0">
                <a:latin typeface="Roboto"/>
              </a:rPr>
              <a:t>Mostrar o resultado das </a:t>
            </a:r>
            <a:r>
              <a:rPr lang="pt-BR" sz="1800" dirty="0">
                <a:solidFill>
                  <a:srgbClr val="00B050"/>
                </a:solidFill>
                <a:latin typeface="Roboto"/>
              </a:rPr>
              <a:t>operações</a:t>
            </a:r>
            <a:r>
              <a:rPr lang="pt-BR" sz="1800" dirty="0">
                <a:latin typeface="Robot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"/>
          <p:cNvSpPr txBox="1">
            <a:spLocks noGrp="1"/>
          </p:cNvSpPr>
          <p:nvPr>
            <p:ph type="ctrTitle"/>
          </p:nvPr>
        </p:nvSpPr>
        <p:spPr>
          <a:xfrm flipH="1">
            <a:off x="770699" y="468450"/>
            <a:ext cx="62993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" sz="2600">
                <a:solidFill>
                  <a:schemeClr val="accent4"/>
                </a:solidFill>
              </a:rPr>
              <a:t>&gt; Referência bibliográfica:</a:t>
            </a:r>
            <a:endParaRPr sz="2600">
              <a:solidFill>
                <a:srgbClr val="00ABE2"/>
              </a:solidFill>
            </a:endParaRPr>
          </a:p>
        </p:txBody>
      </p:sp>
      <p:pic>
        <p:nvPicPr>
          <p:cNvPr id="1022" name="Google Shape;10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0"/>
          <p:cNvSpPr txBox="1"/>
          <p:nvPr/>
        </p:nvSpPr>
        <p:spPr>
          <a:xfrm>
            <a:off x="470452" y="1585737"/>
            <a:ext cx="8673548" cy="27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rPr>
              <a:t>“Computational Thinking for Problem Solving” - University of Pennsylvania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 dirty="0">
                <a:solidFill>
                  <a:srgbClr val="42B7DE"/>
                </a:solidFill>
                <a:latin typeface="Courier Prime"/>
                <a:ea typeface="Courier Prime"/>
                <a:cs typeface="Courier Prime"/>
                <a:sym typeface="Courier Pri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https://coursera.org/share/0cd6c094004542e5da3f53f100ccdd68</a:t>
            </a:r>
            <a:endParaRPr sz="1600" b="0" i="0" u="none" strike="noStrike" cap="none" dirty="0">
              <a:solidFill>
                <a:srgbClr val="42B7DE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marR="0" lvl="0" indent="0" algn="l" rtl="0">
              <a:lnSpc>
                <a:spcPct val="153333"/>
              </a:lnSpc>
              <a:spcBef>
                <a:spcPts val="5600"/>
              </a:spcBef>
              <a:spcAft>
                <a:spcPts val="4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rPr>
              <a:t>Scratch - https://scratch.mit.edu/</a:t>
            </a:r>
            <a:endParaRPr sz="1800" b="0" i="0" u="none" strike="noStrike" cap="none" dirty="0">
              <a:solidFill>
                <a:schemeClr val="dk2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"/>
          <p:cNvSpPr txBox="1">
            <a:spLocks noGrp="1"/>
          </p:cNvSpPr>
          <p:nvPr>
            <p:ph type="ctrTitle"/>
          </p:nvPr>
        </p:nvSpPr>
        <p:spPr>
          <a:xfrm>
            <a:off x="2266848" y="1262775"/>
            <a:ext cx="461030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400" dirty="0"/>
              <a:t>PROCEDIMENTOS/FUNÇÕES &amp; VARIÁVEIS</a:t>
            </a:r>
            <a:endParaRPr sz="5400" dirty="0"/>
          </a:p>
        </p:txBody>
      </p:sp>
      <p:sp>
        <p:nvSpPr>
          <p:cNvPr id="838" name="Google Shape;838;p1"/>
          <p:cNvSpPr txBox="1">
            <a:spLocks noGrp="1"/>
          </p:cNvSpPr>
          <p:nvPr>
            <p:ph type="subTitle" idx="1"/>
          </p:nvPr>
        </p:nvSpPr>
        <p:spPr>
          <a:xfrm>
            <a:off x="2925900" y="3168852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AULA 03</a:t>
            </a:r>
            <a:endParaRPr dirty="0"/>
          </a:p>
        </p:txBody>
      </p:sp>
      <p:sp>
        <p:nvSpPr>
          <p:cNvPr id="839" name="Google Shape;839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1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3"/>
          <p:cNvSpPr txBox="1">
            <a:spLocks noGrp="1"/>
          </p:cNvSpPr>
          <p:nvPr>
            <p:ph type="ctrTitle"/>
          </p:nvPr>
        </p:nvSpPr>
        <p:spPr>
          <a:xfrm>
            <a:off x="2769049" y="944719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GRATIDÃO</a:t>
            </a:r>
            <a:r>
              <a:rPr lang="pt-BR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!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3" name="Google Shape;1173;p43"/>
          <p:cNvSpPr txBox="1">
            <a:spLocks noGrp="1"/>
          </p:cNvSpPr>
          <p:nvPr>
            <p:ph type="subTitle" idx="1"/>
          </p:nvPr>
        </p:nvSpPr>
        <p:spPr>
          <a:xfrm>
            <a:off x="2579075" y="1936039"/>
            <a:ext cx="3985649" cy="176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Caso tenha dúvidas, entre em contato: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codifico.unb@gmail.com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Vinícius: +55(61) 99133-4991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Universidade de Brasília (UnB)</a:t>
            </a:r>
          </a:p>
        </p:txBody>
      </p:sp>
      <p:pic>
        <p:nvPicPr>
          <p:cNvPr id="1174" name="Google Shape;11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672" y="4532383"/>
            <a:ext cx="93360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"/>
          <p:cNvSpPr txBox="1">
            <a:spLocks noGrp="1"/>
          </p:cNvSpPr>
          <p:nvPr>
            <p:ph type="ctrTitle"/>
          </p:nvPr>
        </p:nvSpPr>
        <p:spPr>
          <a:xfrm>
            <a:off x="2479025" y="1433500"/>
            <a:ext cx="5513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O QUE É UM PROCEDIMENTO/FUNÇÃO</a:t>
            </a:r>
            <a:endParaRPr sz="3200"/>
          </a:p>
        </p:txBody>
      </p:sp>
      <p:sp>
        <p:nvSpPr>
          <p:cNvPr id="881" name="Google Shape;881;p2"/>
          <p:cNvSpPr txBox="1">
            <a:spLocks noGrp="1"/>
          </p:cNvSpPr>
          <p:nvPr>
            <p:ph type="title" idx="2"/>
          </p:nvPr>
        </p:nvSpPr>
        <p:spPr>
          <a:xfrm>
            <a:off x="643327" y="14334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2" name="Google Shape;882;p2"/>
          <p:cNvSpPr txBox="1">
            <a:spLocks noGrp="1"/>
          </p:cNvSpPr>
          <p:nvPr>
            <p:ph type="ctrTitle" idx="3"/>
          </p:nvPr>
        </p:nvSpPr>
        <p:spPr>
          <a:xfrm>
            <a:off x="2479025" y="20987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COMO USAR NO SCRATCH</a:t>
            </a:r>
            <a:endParaRPr sz="3200" dirty="0"/>
          </a:p>
        </p:txBody>
      </p:sp>
      <p:sp>
        <p:nvSpPr>
          <p:cNvPr id="883" name="Google Shape;883;p2"/>
          <p:cNvSpPr txBox="1">
            <a:spLocks noGrp="1"/>
          </p:cNvSpPr>
          <p:nvPr>
            <p:ph type="title" idx="4"/>
          </p:nvPr>
        </p:nvSpPr>
        <p:spPr>
          <a:xfrm>
            <a:off x="681127" y="20987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6" name="Google Shape;886;p2"/>
          <p:cNvSpPr txBox="1">
            <a:spLocks noGrp="1"/>
          </p:cNvSpPr>
          <p:nvPr>
            <p:ph type="ctrTitle" idx="9"/>
          </p:nvPr>
        </p:nvSpPr>
        <p:spPr>
          <a:xfrm>
            <a:off x="2479025" y="4990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TÓPICOS</a:t>
            </a:r>
            <a:endParaRPr/>
          </a:p>
        </p:txBody>
      </p:sp>
      <p:cxnSp>
        <p:nvCxnSpPr>
          <p:cNvPr id="887" name="Google Shape;887;p2"/>
          <p:cNvCxnSpPr>
            <a:cxnSpLocks/>
          </p:cNvCxnSpPr>
          <p:nvPr/>
        </p:nvCxnSpPr>
        <p:spPr>
          <a:xfrm>
            <a:off x="2310425" y="-1007100"/>
            <a:ext cx="0" cy="3631354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8" name="Google Shape;88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25" y="4277176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"/>
          <p:cNvSpPr txBox="1">
            <a:spLocks noGrp="1"/>
          </p:cNvSpPr>
          <p:nvPr>
            <p:ph type="title"/>
          </p:nvPr>
        </p:nvSpPr>
        <p:spPr>
          <a:xfrm>
            <a:off x="3281675" y="1218888"/>
            <a:ext cx="437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 QUE É </a:t>
            </a:r>
            <a:endParaRPr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UM PROCEDIMENTO</a:t>
            </a:r>
            <a:endParaRPr/>
          </a:p>
        </p:txBody>
      </p:sp>
      <p:sp>
        <p:nvSpPr>
          <p:cNvPr id="894" name="Google Shape;894;p3"/>
          <p:cNvSpPr txBox="1">
            <a:spLocks noGrp="1"/>
          </p:cNvSpPr>
          <p:nvPr>
            <p:ph type="subTitle" idx="1"/>
          </p:nvPr>
        </p:nvSpPr>
        <p:spPr>
          <a:xfrm>
            <a:off x="1551525" y="2031800"/>
            <a:ext cx="632867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dirty="0"/>
              <a:t> Procedimentos ou funções são blocos </a:t>
            </a:r>
            <a:r>
              <a:rPr lang="en" sz="16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personalizados</a:t>
            </a:r>
            <a:r>
              <a:rPr lang="en" sz="1600" dirty="0"/>
              <a:t> que permitem o reaproveitamento de trechos de código, eliminando a necessidade de repetir esse mesmo trecho várias vezes e em vários locais no código.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dirty="0"/>
              <a:t>- Deixam o código mais organizado e modularizado (seu programa fica dividido em processos)</a:t>
            </a:r>
            <a:endParaRPr sz="1600"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dirty="0"/>
              <a:t>- Facilitam na repetição de processos (não é necessário copiar e colar trechos de código para realizar a mesma tarefa)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cxnSp>
        <p:nvCxnSpPr>
          <p:cNvPr id="895" name="Google Shape;895;p3"/>
          <p:cNvCxnSpPr/>
          <p:nvPr/>
        </p:nvCxnSpPr>
        <p:spPr>
          <a:xfrm>
            <a:off x="5123700" y="1789425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6" name="Google Shape;8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"/>
          <p:cNvSpPr txBox="1">
            <a:spLocks noGrp="1"/>
          </p:cNvSpPr>
          <p:nvPr>
            <p:ph type="title"/>
          </p:nvPr>
        </p:nvSpPr>
        <p:spPr>
          <a:xfrm>
            <a:off x="3281675" y="1218888"/>
            <a:ext cx="437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 QUE É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UM PROCEDIMENTO</a:t>
            </a:r>
            <a:endParaRPr/>
          </a:p>
        </p:txBody>
      </p:sp>
      <p:sp>
        <p:nvSpPr>
          <p:cNvPr id="902" name="Google Shape;902;p4"/>
          <p:cNvSpPr txBox="1">
            <a:spLocks noGrp="1"/>
          </p:cNvSpPr>
          <p:nvPr>
            <p:ph type="subTitle" idx="1"/>
          </p:nvPr>
        </p:nvSpPr>
        <p:spPr>
          <a:xfrm>
            <a:off x="1551525" y="2031799"/>
            <a:ext cx="6102650" cy="23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Imagine que alguém peça	a você que crie um programa que calcule a média da sua  turma na escola. Ou seja,  você  terá de pegar as notas de  todos os alunos da sua  turma, somar e depois dividir pela quantidade de alunos. Quantos estudantes existem na sala?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Teríamos então de escrever o código responsável pela entrada de todos os valores, criar variáveis para todas as notas, realizar a soma e, enfim, calcular a média. Você consegue imaginar o quanto isso seria trabalhoso? Precisamos repetir o código para 30, 40 ou 50 alunos. Isto o torna bagunçado e de difícil manutenção.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cxnSp>
        <p:nvCxnSpPr>
          <p:cNvPr id="903" name="Google Shape;903;p4"/>
          <p:cNvCxnSpPr/>
          <p:nvPr/>
        </p:nvCxnSpPr>
        <p:spPr>
          <a:xfrm>
            <a:off x="5123700" y="1789425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4" name="Google Shape;9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"/>
          <p:cNvSpPr txBox="1"/>
          <p:nvPr/>
        </p:nvSpPr>
        <p:spPr>
          <a:xfrm>
            <a:off x="1915650" y="4567050"/>
            <a:ext cx="531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https://jvasconcellos.com.br/wp-content/uploads/2020/06/Scratch-jeito_divertido_de_programar.pdf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"/>
          <p:cNvSpPr/>
          <p:nvPr/>
        </p:nvSpPr>
        <p:spPr>
          <a:xfrm>
            <a:off x="1801224" y="1769862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"/>
          <p:cNvSpPr/>
          <p:nvPr/>
        </p:nvSpPr>
        <p:spPr>
          <a:xfrm>
            <a:off x="3926272" y="1769862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"/>
          <p:cNvSpPr/>
          <p:nvPr/>
        </p:nvSpPr>
        <p:spPr>
          <a:xfrm>
            <a:off x="6067300" y="1769862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1" y="0"/>
                  <a:pt x="1" y="5940"/>
                  <a:pt x="1" y="13359"/>
                </a:cubicBezTo>
                <a:cubicBezTo>
                  <a:pt x="1" y="20677"/>
                  <a:pt x="5941" y="26717"/>
                  <a:pt x="13359" y="26717"/>
                </a:cubicBezTo>
                <a:cubicBezTo>
                  <a:pt x="20778" y="26717"/>
                  <a:pt x="26718" y="20677"/>
                  <a:pt x="26718" y="13359"/>
                </a:cubicBezTo>
                <a:cubicBezTo>
                  <a:pt x="26718" y="5940"/>
                  <a:pt x="20778" y="0"/>
                  <a:pt x="133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"/>
          <p:cNvSpPr/>
          <p:nvPr/>
        </p:nvSpPr>
        <p:spPr>
          <a:xfrm>
            <a:off x="1935082" y="18981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"/>
          <p:cNvSpPr/>
          <p:nvPr/>
        </p:nvSpPr>
        <p:spPr>
          <a:xfrm>
            <a:off x="4059556" y="18981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"/>
          <p:cNvSpPr/>
          <p:nvPr/>
        </p:nvSpPr>
        <p:spPr>
          <a:xfrm>
            <a:off x="6200054" y="18981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"/>
          <p:cNvSpPr txBox="1">
            <a:spLocks noGrp="1"/>
          </p:cNvSpPr>
          <p:nvPr>
            <p:ph type="subTitle" idx="1"/>
          </p:nvPr>
        </p:nvSpPr>
        <p:spPr>
          <a:xfrm>
            <a:off x="1803168" y="137762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ENTRADA</a:t>
            </a:r>
            <a:endParaRPr sz="2300"/>
          </a:p>
        </p:txBody>
      </p:sp>
      <p:sp>
        <p:nvSpPr>
          <p:cNvPr id="917" name="Google Shape;917;p5"/>
          <p:cNvSpPr txBox="1">
            <a:spLocks noGrp="1"/>
          </p:cNvSpPr>
          <p:nvPr>
            <p:ph type="subTitle" idx="3"/>
          </p:nvPr>
        </p:nvSpPr>
        <p:spPr>
          <a:xfrm>
            <a:off x="5783575" y="1377625"/>
            <a:ext cx="18234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SAÍDA</a:t>
            </a:r>
            <a:endParaRPr sz="2300"/>
          </a:p>
        </p:txBody>
      </p:sp>
      <p:sp>
        <p:nvSpPr>
          <p:cNvPr id="918" name="Google Shape;918;p5"/>
          <p:cNvSpPr txBox="1">
            <a:spLocks noGrp="1"/>
          </p:cNvSpPr>
          <p:nvPr>
            <p:ph type="subTitle" idx="7"/>
          </p:nvPr>
        </p:nvSpPr>
        <p:spPr>
          <a:xfrm>
            <a:off x="3554375" y="1377625"/>
            <a:ext cx="2021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PROCESSAMENTO</a:t>
            </a:r>
            <a:endParaRPr sz="2300"/>
          </a:p>
        </p:txBody>
      </p:sp>
      <p:sp>
        <p:nvSpPr>
          <p:cNvPr id="919" name="Google Shape;919;p5"/>
          <p:cNvSpPr txBox="1">
            <a:spLocks noGrp="1"/>
          </p:cNvSpPr>
          <p:nvPr>
            <p:ph type="ctrTitle" idx="4294967295"/>
          </p:nvPr>
        </p:nvSpPr>
        <p:spPr>
          <a:xfrm>
            <a:off x="495625" y="458875"/>
            <a:ext cx="580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2500" b="0" i="0" u="none" strike="noStrike" cap="none">
                <a:solidFill>
                  <a:schemeClr val="accent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&gt; COMO FUNCIONA </a:t>
            </a:r>
            <a:endParaRPr sz="2500" b="0" i="0" u="none" strike="noStrike" cap="none">
              <a:solidFill>
                <a:schemeClr val="accent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20" name="Google Shape;920;p5"/>
          <p:cNvSpPr txBox="1">
            <a:spLocks noGrp="1"/>
          </p:cNvSpPr>
          <p:nvPr>
            <p:ph type="ctrTitle" idx="4294967295"/>
          </p:nvPr>
        </p:nvSpPr>
        <p:spPr>
          <a:xfrm>
            <a:off x="1423225" y="3155250"/>
            <a:ext cx="1939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É colocado o que será processado</a:t>
            </a:r>
            <a:endParaRPr sz="1800" b="0" i="0" u="none" strike="noStrike" cap="none">
              <a:solidFill>
                <a:schemeClr val="accent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pic>
        <p:nvPicPr>
          <p:cNvPr id="921" name="Google Shape;9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3400" y="2714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5"/>
          <p:cNvSpPr/>
          <p:nvPr/>
        </p:nvSpPr>
        <p:spPr>
          <a:xfrm rot="10800000">
            <a:off x="-10" y="3591015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5"/>
          <p:cNvCxnSpPr/>
          <p:nvPr/>
        </p:nvCxnSpPr>
        <p:spPr>
          <a:xfrm rot="10800000" flipH="1">
            <a:off x="2388375" y="2314050"/>
            <a:ext cx="4381800" cy="18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4" name="Google Shape;924;p5"/>
          <p:cNvSpPr txBox="1">
            <a:spLocks noGrp="1"/>
          </p:cNvSpPr>
          <p:nvPr>
            <p:ph type="ctrTitle" idx="4294967295"/>
          </p:nvPr>
        </p:nvSpPr>
        <p:spPr>
          <a:xfrm>
            <a:off x="3609525" y="3155250"/>
            <a:ext cx="1939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 entrada é transformada em algo</a:t>
            </a:r>
            <a:endParaRPr sz="1800" b="0" i="0" u="none" strike="noStrike" cap="none">
              <a:solidFill>
                <a:schemeClr val="accent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25" name="Google Shape;925;p5"/>
          <p:cNvSpPr txBox="1">
            <a:spLocks noGrp="1"/>
          </p:cNvSpPr>
          <p:nvPr>
            <p:ph type="ctrTitle" idx="4294967295"/>
          </p:nvPr>
        </p:nvSpPr>
        <p:spPr>
          <a:xfrm>
            <a:off x="5687150" y="3155250"/>
            <a:ext cx="1939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O resultado da transformação é retornado</a:t>
            </a:r>
            <a:endParaRPr sz="1800" b="0" i="0" u="none" strike="noStrike" cap="none">
              <a:solidFill>
                <a:schemeClr val="accent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26" name="Google Shape;926;p5"/>
          <p:cNvSpPr txBox="1"/>
          <p:nvPr/>
        </p:nvSpPr>
        <p:spPr>
          <a:xfrm>
            <a:off x="3926275" y="4335275"/>
            <a:ext cx="483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OBS:</a:t>
            </a:r>
            <a:r>
              <a:rPr lang="en"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 As funções devem ser declaradas antes de serem utilizadas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6"/>
          <p:cNvSpPr txBox="1"/>
          <p:nvPr/>
        </p:nvSpPr>
        <p:spPr>
          <a:xfrm>
            <a:off x="3264475" y="1435750"/>
            <a:ext cx="4795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É por meio das entradas (parâmetros) que uma função recebe informação do programa principal (isto é, de quem a chamou)</a:t>
            </a: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- Podemos criar uma função que não possui nenhum parâmetro</a:t>
            </a: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33" name="Google Shape;933;p6"/>
          <p:cNvSpPr txBox="1">
            <a:spLocks noGrp="1"/>
          </p:cNvSpPr>
          <p:nvPr>
            <p:ph type="ctrTitle" idx="4294967295"/>
          </p:nvPr>
        </p:nvSpPr>
        <p:spPr>
          <a:xfrm>
            <a:off x="495625" y="458875"/>
            <a:ext cx="580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2500" b="0" i="0" u="none" strike="noStrike" cap="none">
                <a:solidFill>
                  <a:schemeClr val="accent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&gt; COMO FUNCIONA </a:t>
            </a:r>
            <a:endParaRPr sz="2500" b="0" i="0" u="none" strike="noStrike" cap="none">
              <a:solidFill>
                <a:schemeClr val="accent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4" name="Google Shape;934;p6"/>
          <p:cNvSpPr/>
          <p:nvPr/>
        </p:nvSpPr>
        <p:spPr>
          <a:xfrm>
            <a:off x="1417300" y="1684470"/>
            <a:ext cx="991497" cy="954064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1529749" y="1788278"/>
            <a:ext cx="766600" cy="742875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"/>
          <p:cNvSpPr txBox="1">
            <a:spLocks noGrp="1"/>
          </p:cNvSpPr>
          <p:nvPr>
            <p:ph type="subTitle" idx="4294967295"/>
          </p:nvPr>
        </p:nvSpPr>
        <p:spPr>
          <a:xfrm>
            <a:off x="1308625" y="1207150"/>
            <a:ext cx="1231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</a:pPr>
            <a:r>
              <a:rPr lang="en" sz="23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ENTRADA</a:t>
            </a:r>
            <a:endParaRPr sz="2300" b="0" i="0" u="none" strike="noStrike" cap="none">
              <a:solidFill>
                <a:schemeClr val="dk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7" name="Google Shape;937;p6"/>
          <p:cNvSpPr txBox="1"/>
          <p:nvPr/>
        </p:nvSpPr>
        <p:spPr>
          <a:xfrm>
            <a:off x="3264475" y="3357475"/>
            <a:ext cx="3987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Uma função pode ou não retornar um valor</a:t>
            </a: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38" name="Google Shape;938;p6"/>
          <p:cNvSpPr txBox="1">
            <a:spLocks noGrp="1"/>
          </p:cNvSpPr>
          <p:nvPr>
            <p:ph type="subTitle" idx="4294967295"/>
          </p:nvPr>
        </p:nvSpPr>
        <p:spPr>
          <a:xfrm>
            <a:off x="1417305" y="2767926"/>
            <a:ext cx="9909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</a:pPr>
            <a:r>
              <a:rPr lang="en" sz="23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SAÍDA</a:t>
            </a:r>
            <a:endParaRPr sz="2300" b="0" i="0" u="none" strike="noStrike" cap="none">
              <a:solidFill>
                <a:schemeClr val="dk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1417466" y="3228193"/>
            <a:ext cx="990570" cy="954064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"/>
          <p:cNvSpPr/>
          <p:nvPr/>
        </p:nvSpPr>
        <p:spPr>
          <a:xfrm>
            <a:off x="1529433" y="3332001"/>
            <a:ext cx="766600" cy="742875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"/>
          <p:cNvSpPr txBox="1">
            <a:spLocks noGrp="1"/>
          </p:cNvSpPr>
          <p:nvPr>
            <p:ph type="title"/>
          </p:nvPr>
        </p:nvSpPr>
        <p:spPr>
          <a:xfrm>
            <a:off x="1183775" y="1999050"/>
            <a:ext cx="546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COMO USAR NO SCRATCH</a:t>
            </a:r>
            <a:endParaRPr/>
          </a:p>
        </p:txBody>
      </p:sp>
      <p:cxnSp>
        <p:nvCxnSpPr>
          <p:cNvPr id="946" name="Google Shape;946;p7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7" name="Google Shape;9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VARIÁVEIS NO SCRATCH</a:t>
            </a:r>
            <a:endParaRPr sz="5500" dirty="0"/>
          </a:p>
        </p:txBody>
      </p:sp>
      <p:sp>
        <p:nvSpPr>
          <p:cNvPr id="839" name="Google Shape;839;p22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22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22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22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22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4" name="Google Shape;844;p22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22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6" name="Google Shape;846;p22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22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22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2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2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2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2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2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2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2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2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2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2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2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2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2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2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2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22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2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22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2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2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2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2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2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2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2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4" name="Google Shape;8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2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endParaRPr lang="pt-BR"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710</Words>
  <Application>Microsoft Office PowerPoint</Application>
  <PresentationFormat>Apresentação na tela (16:9)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Arvo</vt:lpstr>
      <vt:lpstr>Roboto</vt:lpstr>
      <vt:lpstr>Barlow Condensed</vt:lpstr>
      <vt:lpstr>Montserrat Light</vt:lpstr>
      <vt:lpstr>Barlow Condensed SemiBold</vt:lpstr>
      <vt:lpstr>Roboto Condensed</vt:lpstr>
      <vt:lpstr>Fira Sans Extra Condensed Medium</vt:lpstr>
      <vt:lpstr>Courier Prime</vt:lpstr>
      <vt:lpstr>Arial</vt:lpstr>
      <vt:lpstr>Barlow Condensed Medium</vt:lpstr>
      <vt:lpstr>My Creative CV XL by Slidesgo</vt:lpstr>
      <vt:lpstr>Aprenda Pensamento Computacional e Scratch!</vt:lpstr>
      <vt:lpstr>PROCEDIMENTOS/FUNÇÕES &amp; VARIÁVEIS</vt:lpstr>
      <vt:lpstr>O QUE É UM PROCEDIMENTO/FUNÇÃO</vt:lpstr>
      <vt:lpstr>O QUE É  UM PROCEDIMENTO</vt:lpstr>
      <vt:lpstr>O QUE É  UM PROCEDIMENTO</vt:lpstr>
      <vt:lpstr>&gt; COMO FUNCIONA </vt:lpstr>
      <vt:lpstr>&gt; COMO FUNCIONA </vt:lpstr>
      <vt:lpstr>COMO USAR NO SCRATCH</vt:lpstr>
      <vt:lpstr>VARIÁVEIS NO SCRATCH</vt:lpstr>
      <vt:lpstr>VARIÁVEIS</vt:lpstr>
      <vt:lpstr>O QUE É  UMA VARIÁVEL</vt:lpstr>
      <vt:lpstr>TIPOS DE DADOS</vt:lpstr>
      <vt:lpstr>IDENTIFICADORES</vt:lpstr>
      <vt:lpstr>IDENTIFICADORES</vt:lpstr>
      <vt:lpstr>VARIÁVEIS</vt:lpstr>
      <vt:lpstr>TUTORIAL SCRATCH</vt:lpstr>
      <vt:lpstr>SCRATH X PYTHON</vt:lpstr>
      <vt:lpstr>ATIVIDADE </vt:lpstr>
      <vt:lpstr>&gt; Referência bibliográfica:</vt:lpstr>
      <vt:lpstr>GRATIDÃO!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PROCEDIMENTOS/FUNÇÕES</dc:title>
  <cp:lastModifiedBy>Vinícius Aguiar Monteiro</cp:lastModifiedBy>
  <cp:revision>8</cp:revision>
  <dcterms:modified xsi:type="dcterms:W3CDTF">2022-09-26T07:25:27Z</dcterms:modified>
</cp:coreProperties>
</file>