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83" r:id="rId9"/>
    <p:sldId id="287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Barlow Condensed Medium" panose="00000606000000000000" pitchFamily="2" charset="0"/>
      <p:regular r:id="rId20"/>
      <p:bold r:id="rId21"/>
      <p:italic r:id="rId22"/>
      <p:boldItalic r:id="rId23"/>
    </p:embeddedFont>
    <p:embeddedFont>
      <p:font typeface="Barlow Condensed SemiBold" panose="00000706000000000000" pitchFamily="2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E63/XQZlw42QuRBEIBL+qmRHw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tela Holand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20218-5499-4A10-953D-AC9E13C75928}">
  <a:tblStyle styleId="{FFD20218-5499-4A10-953D-AC9E13C7592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7EF"/>
          </a:solidFill>
        </a:fill>
      </a:tcStyle>
    </a:wholeTbl>
    <a:band1H>
      <a:tcTxStyle/>
      <a:tcStyle>
        <a:tcBdr/>
        <a:fill>
          <a:solidFill>
            <a:srgbClr val="FFEF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F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customschemas.google.com/relationships/presentationmetadata" Target="metadata"/><Relationship Id="rId20" Type="http://schemas.openxmlformats.org/officeDocument/2006/relationships/font" Target="fonts/font9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Google Shape;8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1" name="Google Shape;8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1" name="Google Shape;8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35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0" name="Google Shape;11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 txBox="1">
            <a:spLocks noGrp="1"/>
          </p:cNvSpPr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1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0" name="Google Shape;470;p18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471" name="Google Shape;471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19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508" name="Google Shape;508;p19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19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>
            <a:spLocks noGrp="1"/>
          </p:cNvSpPr>
          <p:nvPr>
            <p:ph type="title" hasCustomPrompt="1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3" name="Google Shape;523;p20"/>
          <p:cNvSpPr txBox="1">
            <a:spLocks noGrp="1"/>
          </p:cNvSpPr>
          <p:nvPr>
            <p:ph type="subTitle" idx="1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0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525" name="Google Shape;525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0"/>
          <p:cNvGrpSpPr/>
          <p:nvPr/>
        </p:nvGrpSpPr>
        <p:grpSpPr>
          <a:xfrm rot="5400000">
            <a:off x="7648034" y="-312722"/>
            <a:ext cx="1209907" cy="1782036"/>
            <a:chOff x="700771" y="-227337"/>
            <a:chExt cx="1458774" cy="2138785"/>
          </a:xfrm>
        </p:grpSpPr>
        <p:sp>
          <p:nvSpPr>
            <p:cNvPr id="548" name="Google Shape;548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70" name="Google Shape;570;p22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1" name="Google Shape;571;p22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72" name="Google Shape;572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1_2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 txBox="1">
            <a:spLocks noGrp="1"/>
          </p:cNvSpPr>
          <p:nvPr>
            <p:ph type="subTitle" idx="1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2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subTitle" idx="3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4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3"/>
          <p:cNvSpPr txBox="1">
            <a:spLocks noGrp="1"/>
          </p:cNvSpPr>
          <p:nvPr>
            <p:ph type="subTitle" idx="5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3"/>
          <p:cNvSpPr txBox="1">
            <a:spLocks noGrp="1"/>
          </p:cNvSpPr>
          <p:nvPr>
            <p:ph type="subTitle" idx="6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3"/>
          <p:cNvSpPr txBox="1">
            <a:spLocks noGrp="1"/>
          </p:cNvSpPr>
          <p:nvPr>
            <p:ph type="subTitle" idx="7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3"/>
          <p:cNvSpPr txBox="1">
            <a:spLocks noGrp="1"/>
          </p:cNvSpPr>
          <p:nvPr>
            <p:ph type="subTitle" idx="8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04" name="Google Shape;604;p2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5" name="Google Shape;605;p2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606" name="Google Shape;606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30" name="Google Shape;630;p24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1" name="Google Shape;631;p24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24"/>
          <p:cNvSpPr txBox="1">
            <a:spLocks noGrp="1"/>
          </p:cNvSpPr>
          <p:nvPr>
            <p:ph type="subTitle" idx="1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4"/>
          <p:cNvSpPr txBox="1">
            <a:spLocks noGrp="1"/>
          </p:cNvSpPr>
          <p:nvPr>
            <p:ph type="subTitle" idx="2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4"/>
          <p:cNvSpPr txBox="1">
            <a:spLocks noGrp="1"/>
          </p:cNvSpPr>
          <p:nvPr>
            <p:ph type="subTitle" idx="3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4"/>
          <p:cNvSpPr txBox="1">
            <a:spLocks noGrp="1"/>
          </p:cNvSpPr>
          <p:nvPr>
            <p:ph type="subTitle" idx="4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4"/>
          <p:cNvSpPr txBox="1">
            <a:spLocks noGrp="1"/>
          </p:cNvSpPr>
          <p:nvPr>
            <p:ph type="subTitle" idx="5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4"/>
          <p:cNvSpPr txBox="1">
            <a:spLocks noGrp="1"/>
          </p:cNvSpPr>
          <p:nvPr>
            <p:ph type="subTitle" idx="6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4"/>
          <p:cNvSpPr txBox="1">
            <a:spLocks noGrp="1"/>
          </p:cNvSpPr>
          <p:nvPr>
            <p:ph type="subTitle" idx="7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4"/>
          <p:cNvSpPr txBox="1">
            <a:spLocks noGrp="1"/>
          </p:cNvSpPr>
          <p:nvPr>
            <p:ph type="subTitle" idx="8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25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664" name="Google Shape;664;p2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25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709" name="Google Shape;709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2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751" name="Google Shape;751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1" name="Google Shape;21;p10"/>
          <p:cNvGrpSpPr/>
          <p:nvPr/>
        </p:nvGrpSpPr>
        <p:grpSpPr>
          <a:xfrm rot="-5400000">
            <a:off x="286059" y="3659330"/>
            <a:ext cx="1209907" cy="1782036"/>
            <a:chOff x="700771" y="-227337"/>
            <a:chExt cx="1458774" cy="2138785"/>
          </a:xfrm>
        </p:grpSpPr>
        <p:sp>
          <p:nvSpPr>
            <p:cNvPr id="22" name="Google Shape;22;p1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0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2" name="Google Shape;42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 rot="-5400000" flipH="1">
            <a:off x="286059" y="-312722"/>
            <a:ext cx="1209907" cy="1782036"/>
            <a:chOff x="700771" y="-227337"/>
            <a:chExt cx="1458774" cy="2138785"/>
          </a:xfrm>
        </p:grpSpPr>
        <p:sp>
          <p:nvSpPr>
            <p:cNvPr id="68" name="Google Shape;68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11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pt-BR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pt-BR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pt-BR" sz="1000" b="1" i="0" u="none" strike="noStrike" cap="none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4" name="Google Shape;114;p12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15" name="Google Shape;115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12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160" name="Google Shape;160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2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04" name="Google Shape;204;p1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5" name="Google Shape;205;p1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206" name="Google Shape;206;p1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251" name="Google Shape;251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93" name="Google Shape;293;p1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295" name="Google Shape;295;p1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296" name="Google Shape;296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20" name="Google Shape;320;p1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2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 idx="3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subTitle" idx="5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6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7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8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15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330" name="Google Shape;330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subTitle" idx="1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5" name="Google Shape;355;p16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6" name="Google Shape;356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357" name="Google Shape;357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81" name="Google Shape;381;p17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382" name="Google Shape;382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7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427" name="Google Shape;427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"/>
          <p:cNvSpPr txBox="1">
            <a:spLocks noGrp="1"/>
          </p:cNvSpPr>
          <p:nvPr>
            <p:ph type="ctrTitle"/>
          </p:nvPr>
        </p:nvSpPr>
        <p:spPr>
          <a:xfrm>
            <a:off x="1395236" y="1468774"/>
            <a:ext cx="713916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5400" dirty="0"/>
              <a:t>Aprenda Pensamento Computacional e Scratch!</a:t>
            </a:r>
            <a:endParaRPr sz="5400" dirty="0"/>
          </a:p>
        </p:txBody>
      </p:sp>
      <p:sp>
        <p:nvSpPr>
          <p:cNvPr id="701" name="Google Shape;701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"/>
          <p:cNvSpPr/>
          <p:nvPr/>
        </p:nvSpPr>
        <p:spPr>
          <a:xfrm>
            <a:off x="8006160" y="446572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"/>
          <p:cNvSpPr txBox="1"/>
          <p:nvPr/>
        </p:nvSpPr>
        <p:spPr>
          <a:xfrm>
            <a:off x="304207" y="4347691"/>
            <a:ext cx="3292200" cy="6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</a:pPr>
            <a:r>
              <a:rPr lang="pt-BR" sz="12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28" name="Google Shape;72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0924" y="46522"/>
            <a:ext cx="93360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"/>
          <p:cNvSpPr/>
          <p:nvPr/>
        </p:nvSpPr>
        <p:spPr>
          <a:xfrm rot="10800000">
            <a:off x="2549256" y="3654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rgbClr val="FFD497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rgbClr val="FF823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rgbClr val="F5340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"/>
          <p:cNvSpPr/>
          <p:nvPr/>
        </p:nvSpPr>
        <p:spPr>
          <a:xfrm rot="10800000">
            <a:off x="306052" y="2132241"/>
            <a:ext cx="380409" cy="44217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838;p1">
            <a:extLst>
              <a:ext uri="{FF2B5EF4-FFF2-40B4-BE49-F238E27FC236}">
                <a16:creationId xmlns:a16="http://schemas.microsoft.com/office/drawing/2014/main" id="{2A59C35B-33BE-C4E7-749D-CF35660CEE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5900" y="3464239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AULA 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9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1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3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5500"/>
              <a:t>PROCESSAMENTO DE STRINGS</a:t>
            </a:r>
            <a:endParaRPr sz="5500"/>
          </a:p>
        </p:txBody>
      </p:sp>
      <p:sp>
        <p:nvSpPr>
          <p:cNvPr id="778" name="Google Shape;778;p1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AULA 05</a:t>
            </a:r>
            <a:endParaRPr dirty="0"/>
          </a:p>
        </p:txBody>
      </p:sp>
      <p:sp>
        <p:nvSpPr>
          <p:cNvPr id="779" name="Google Shape;779;p1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350" y="3655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"/>
          <p:cNvSpPr txBox="1"/>
          <p:nvPr/>
        </p:nvSpPr>
        <p:spPr>
          <a:xfrm>
            <a:off x="304207" y="4131416"/>
            <a:ext cx="32922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pt-BR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Maristela Terto de Holanda (Prof.ª Dr.ª)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E3A"/>
              </a:buClr>
              <a:buSzPts val="1800"/>
              <a:buFont typeface="Arvo"/>
              <a:buNone/>
            </a:pPr>
            <a:r>
              <a:rPr lang="pt-BR" sz="1200" b="0" i="0" u="none" strike="noStrike" cap="none" dirty="0">
                <a:solidFill>
                  <a:srgbClr val="0C2E3A"/>
                </a:solidFill>
                <a:latin typeface="Arvo"/>
                <a:ea typeface="Arvo"/>
                <a:cs typeface="Arvo"/>
                <a:sym typeface="Arvo"/>
              </a:rPr>
              <a:t>Vinícius Aguiar Monteiro (Graduando)</a:t>
            </a:r>
            <a:endParaRPr sz="1200" b="0" i="0" u="none" strike="noStrike" cap="none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"/>
          <p:cNvSpPr txBox="1">
            <a:spLocks noGrp="1"/>
          </p:cNvSpPr>
          <p:nvPr>
            <p:ph type="ctrTitle"/>
          </p:nvPr>
        </p:nvSpPr>
        <p:spPr>
          <a:xfrm>
            <a:off x="2479025" y="14335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200"/>
              <a:t>STRINGS</a:t>
            </a:r>
            <a:endParaRPr sz="3200"/>
          </a:p>
        </p:txBody>
      </p:sp>
      <p:sp>
        <p:nvSpPr>
          <p:cNvPr id="821" name="Google Shape;821;p2"/>
          <p:cNvSpPr txBox="1">
            <a:spLocks noGrp="1"/>
          </p:cNvSpPr>
          <p:nvPr>
            <p:ph type="title" idx="2"/>
          </p:nvPr>
        </p:nvSpPr>
        <p:spPr>
          <a:xfrm>
            <a:off x="643327" y="14334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22" name="Google Shape;822;p2"/>
          <p:cNvSpPr txBox="1">
            <a:spLocks noGrp="1"/>
          </p:cNvSpPr>
          <p:nvPr>
            <p:ph type="ctrTitle" idx="3"/>
          </p:nvPr>
        </p:nvSpPr>
        <p:spPr>
          <a:xfrm>
            <a:off x="2479025" y="209875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200"/>
              <a:t>TUTORIAL SCRATCH</a:t>
            </a:r>
            <a:endParaRPr sz="3200"/>
          </a:p>
        </p:txBody>
      </p:sp>
      <p:sp>
        <p:nvSpPr>
          <p:cNvPr id="823" name="Google Shape;823;p2"/>
          <p:cNvSpPr txBox="1">
            <a:spLocks noGrp="1"/>
          </p:cNvSpPr>
          <p:nvPr>
            <p:ph type="title" idx="4"/>
          </p:nvPr>
        </p:nvSpPr>
        <p:spPr>
          <a:xfrm>
            <a:off x="681127" y="20987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2"/>
                </a:solidFill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4" name="Google Shape;824;p2"/>
          <p:cNvSpPr txBox="1">
            <a:spLocks noGrp="1"/>
          </p:cNvSpPr>
          <p:nvPr>
            <p:ph type="ctrTitle" idx="5"/>
          </p:nvPr>
        </p:nvSpPr>
        <p:spPr>
          <a:xfrm>
            <a:off x="2479025" y="2764000"/>
            <a:ext cx="4275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200"/>
              <a:t>ATIVIDADE</a:t>
            </a:r>
            <a:endParaRPr sz="3200"/>
          </a:p>
        </p:txBody>
      </p:sp>
      <p:sp>
        <p:nvSpPr>
          <p:cNvPr id="825" name="Google Shape;825;p2"/>
          <p:cNvSpPr txBox="1">
            <a:spLocks noGrp="1"/>
          </p:cNvSpPr>
          <p:nvPr>
            <p:ph type="title" idx="6"/>
          </p:nvPr>
        </p:nvSpPr>
        <p:spPr>
          <a:xfrm>
            <a:off x="681127" y="27639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6" name="Google Shape;826;p2"/>
          <p:cNvSpPr txBox="1">
            <a:spLocks noGrp="1"/>
          </p:cNvSpPr>
          <p:nvPr>
            <p:ph type="ctrTitle" idx="9"/>
          </p:nvPr>
        </p:nvSpPr>
        <p:spPr>
          <a:xfrm>
            <a:off x="2479025" y="49900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TÓPICOS</a:t>
            </a:r>
            <a:endParaRPr/>
          </a:p>
        </p:txBody>
      </p:sp>
      <p:cxnSp>
        <p:nvCxnSpPr>
          <p:cNvPr id="827" name="Google Shape;827;p2"/>
          <p:cNvCxnSpPr/>
          <p:nvPr/>
        </p:nvCxnSpPr>
        <p:spPr>
          <a:xfrm>
            <a:off x="2310425" y="-10071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8" name="Google Shape;8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25" y="4277176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"/>
          <p:cNvSpPr txBox="1">
            <a:spLocks noGrp="1"/>
          </p:cNvSpPr>
          <p:nvPr>
            <p:ph type="title"/>
          </p:nvPr>
        </p:nvSpPr>
        <p:spPr>
          <a:xfrm>
            <a:off x="3416354" y="1026010"/>
            <a:ext cx="437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O QUE É </a:t>
            </a:r>
            <a:endParaRPr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UMA STRING</a:t>
            </a:r>
            <a:endParaRPr/>
          </a:p>
        </p:txBody>
      </p:sp>
      <p:sp>
        <p:nvSpPr>
          <p:cNvPr id="834" name="Google Shape;834;p3"/>
          <p:cNvSpPr txBox="1">
            <a:spLocks noGrp="1"/>
          </p:cNvSpPr>
          <p:nvPr>
            <p:ph type="subTitle" idx="1"/>
          </p:nvPr>
        </p:nvSpPr>
        <p:spPr>
          <a:xfrm>
            <a:off x="1846659" y="1793335"/>
            <a:ext cx="4917900" cy="37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É uma sequência de </a:t>
            </a:r>
            <a:r>
              <a:rPr lang="pt-BR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caracteres</a:t>
            </a:r>
            <a:r>
              <a:rPr lang="pt-BR"/>
              <a:t>!</a:t>
            </a:r>
            <a:endParaRPr/>
          </a:p>
        </p:txBody>
      </p:sp>
      <p:cxnSp>
        <p:nvCxnSpPr>
          <p:cNvPr id="835" name="Google Shape;835;p3"/>
          <p:cNvCxnSpPr/>
          <p:nvPr/>
        </p:nvCxnSpPr>
        <p:spPr>
          <a:xfrm>
            <a:off x="5123700" y="1545754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6" name="Google Shape;8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7" name="Google Shape;837;p3"/>
          <p:cNvGraphicFramePr/>
          <p:nvPr/>
        </p:nvGraphicFramePr>
        <p:xfrm>
          <a:off x="1934942" y="2261190"/>
          <a:ext cx="4741275" cy="741700"/>
        </p:xfrm>
        <a:graphic>
          <a:graphicData uri="http://schemas.openxmlformats.org/drawingml/2006/table">
            <a:tbl>
              <a:tblPr firstRow="1" bandRow="1">
                <a:noFill/>
                <a:tableStyleId>{FFD20218-5499-4A10-953D-AC9E13C75928}</a:tableStyleId>
              </a:tblPr>
              <a:tblGrid>
                <a:gridCol w="6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8" name="Google Shape;838;p3"/>
          <p:cNvSpPr txBox="1"/>
          <p:nvPr/>
        </p:nvSpPr>
        <p:spPr>
          <a:xfrm>
            <a:off x="1846659" y="3058507"/>
            <a:ext cx="3795685" cy="40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</a:pPr>
            <a:r>
              <a:rPr lang="pt-BR"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A String “SCRATCH” possui 7 caracteres.</a:t>
            </a:r>
            <a:endParaRPr sz="1400" b="0" i="0" u="none" strike="noStrike" cap="none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39" name="Google Shape;839;p3"/>
          <p:cNvSpPr txBox="1"/>
          <p:nvPr/>
        </p:nvSpPr>
        <p:spPr>
          <a:xfrm>
            <a:off x="1701208" y="3892712"/>
            <a:ext cx="5596133" cy="10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pt-BR" sz="1400" b="0" i="0" u="none" strike="noStrike" cap="none" dirty="0" err="1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String</a:t>
            </a:r>
            <a:r>
              <a:rPr lang="pt-BR" sz="14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 é um tipo de dado assim como </a:t>
            </a:r>
            <a:r>
              <a:rPr lang="pt-BR" sz="1400" b="0" i="0" u="none" strike="noStrike" cap="none" dirty="0" err="1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Int</a:t>
            </a:r>
            <a:r>
              <a:rPr lang="pt-BR" sz="14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pt-BR" sz="1400" b="0" i="0" u="none" strike="noStrike" cap="none" dirty="0" err="1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Float</a:t>
            </a:r>
            <a:r>
              <a:rPr lang="pt-BR" sz="14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, booleano...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pt-BR" sz="1400" b="0" i="0" u="none" strike="noStrike" cap="none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São considerados caractere, além de letras e números, os espaços, caracteres especiais, maiúsculas e minúsculas.</a:t>
            </a:r>
            <a:endParaRPr dirty="0"/>
          </a:p>
        </p:txBody>
      </p:sp>
      <p:graphicFrame>
        <p:nvGraphicFramePr>
          <p:cNvPr id="840" name="Google Shape;840;p3"/>
          <p:cNvGraphicFramePr/>
          <p:nvPr/>
        </p:nvGraphicFramePr>
        <p:xfrm>
          <a:off x="1934942" y="3095375"/>
          <a:ext cx="4741275" cy="741700"/>
        </p:xfrm>
        <a:graphic>
          <a:graphicData uri="http://schemas.openxmlformats.org/drawingml/2006/table">
            <a:tbl>
              <a:tblPr firstRow="1" bandRow="1">
                <a:noFill/>
                <a:tableStyleId>{FFD20218-5499-4A10-953D-AC9E13C75928}</a:tableStyleId>
              </a:tblPr>
              <a:tblGrid>
                <a:gridCol w="67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chemeClr val="dk2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>
                          <a:solidFill>
                            <a:schemeClr val="dk2"/>
                          </a:solidFill>
                        </a:rPr>
                        <a:t>7</a:t>
                      </a:r>
                      <a:endParaRPr sz="1400" u="none" strike="noStrike" cap="none" dirty="0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dirty="0"/>
                        <a:t>S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"/>
          <p:cNvSpPr txBox="1">
            <a:spLocks noGrp="1"/>
          </p:cNvSpPr>
          <p:nvPr>
            <p:ph type="title"/>
          </p:nvPr>
        </p:nvSpPr>
        <p:spPr>
          <a:xfrm>
            <a:off x="2686493" y="426171"/>
            <a:ext cx="64575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PROCESSAMENTO DE STRINGS</a:t>
            </a:r>
            <a:endParaRPr/>
          </a:p>
        </p:txBody>
      </p:sp>
      <p:sp>
        <p:nvSpPr>
          <p:cNvPr id="846" name="Google Shape;846;p4"/>
          <p:cNvSpPr txBox="1">
            <a:spLocks noGrp="1"/>
          </p:cNvSpPr>
          <p:nvPr>
            <p:ph type="subTitle" idx="1"/>
          </p:nvPr>
        </p:nvSpPr>
        <p:spPr>
          <a:xfrm>
            <a:off x="1556821" y="1078785"/>
            <a:ext cx="6594896" cy="383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 dirty="0"/>
              <a:t>O que fazer com as Strings?</a:t>
            </a:r>
            <a:endParaRPr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 dirty="0"/>
              <a:t>Podemos: 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1600" dirty="0"/>
              <a:t>Analisar a </a:t>
            </a:r>
            <a:r>
              <a:rPr lang="pt-BR" sz="1600" dirty="0" err="1"/>
              <a:t>String</a:t>
            </a:r>
            <a:r>
              <a:rPr lang="pt-BR" sz="1600" dirty="0"/>
              <a:t> caractere por caractere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1600" dirty="0"/>
              <a:t>Concatenar (juntar) Strings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1600" dirty="0"/>
              <a:t>Comparar Strings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1600" dirty="0"/>
              <a:t>E muito mais...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 dirty="0"/>
              <a:t>Não podemos: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pt-BR" sz="1600" dirty="0"/>
              <a:t>Fazer operações matemáticas</a:t>
            </a:r>
            <a:endParaRPr sz="1600" dirty="0"/>
          </a:p>
          <a:p>
            <a:pPr marL="28575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600" dirty="0"/>
          </a:p>
        </p:txBody>
      </p:sp>
      <p:cxnSp>
        <p:nvCxnSpPr>
          <p:cNvPr id="847" name="Google Shape;847;p4"/>
          <p:cNvCxnSpPr/>
          <p:nvPr/>
        </p:nvCxnSpPr>
        <p:spPr>
          <a:xfrm>
            <a:off x="5144965" y="999951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8" name="Google Shape;8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"/>
          <p:cNvSpPr txBox="1">
            <a:spLocks noGrp="1"/>
          </p:cNvSpPr>
          <p:nvPr>
            <p:ph type="title"/>
          </p:nvPr>
        </p:nvSpPr>
        <p:spPr>
          <a:xfrm>
            <a:off x="1183775" y="1999050"/>
            <a:ext cx="431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TUTORIAL SCRATCH</a:t>
            </a:r>
            <a:endParaRPr/>
          </a:p>
        </p:txBody>
      </p:sp>
      <p:cxnSp>
        <p:nvCxnSpPr>
          <p:cNvPr id="854" name="Google Shape;854;p5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5" name="Google Shape;8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"/>
          <p:cNvSpPr txBox="1">
            <a:spLocks noGrp="1"/>
          </p:cNvSpPr>
          <p:nvPr>
            <p:ph type="title"/>
          </p:nvPr>
        </p:nvSpPr>
        <p:spPr>
          <a:xfrm>
            <a:off x="1326807" y="1056168"/>
            <a:ext cx="2487286" cy="8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ATIVIDADE </a:t>
            </a:r>
            <a:endParaRPr/>
          </a:p>
        </p:txBody>
      </p:sp>
      <p:cxnSp>
        <p:nvCxnSpPr>
          <p:cNvPr id="862" name="Google Shape;862;p6"/>
          <p:cNvCxnSpPr/>
          <p:nvPr/>
        </p:nvCxnSpPr>
        <p:spPr>
          <a:xfrm>
            <a:off x="-223928" y="1740627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3" name="Google Shape;8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750" y="272701"/>
            <a:ext cx="1147120" cy="6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"/>
          <p:cNvSpPr/>
          <p:nvPr/>
        </p:nvSpPr>
        <p:spPr>
          <a:xfrm>
            <a:off x="2151321" y="2117358"/>
            <a:ext cx="46038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Criar um projeto no Scratch que utilize processamento de Strings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"/>
          <p:cNvSpPr txBox="1">
            <a:spLocks noGrp="1"/>
          </p:cNvSpPr>
          <p:nvPr>
            <p:ph type="title"/>
          </p:nvPr>
        </p:nvSpPr>
        <p:spPr>
          <a:xfrm>
            <a:off x="246150" y="1771749"/>
            <a:ext cx="6025725" cy="80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/>
              <a:t>FINALIZAÇÃO DO PROJETO</a:t>
            </a:r>
            <a:endParaRPr dirty="0"/>
          </a:p>
        </p:txBody>
      </p:sp>
      <p:cxnSp>
        <p:nvCxnSpPr>
          <p:cNvPr id="854" name="Google Shape;854;p5"/>
          <p:cNvCxnSpPr/>
          <p:nvPr/>
        </p:nvCxnSpPr>
        <p:spPr>
          <a:xfrm>
            <a:off x="-301900" y="25717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5" name="Google Shape;8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50" y="4248951"/>
            <a:ext cx="1147120" cy="66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1875" y="489775"/>
            <a:ext cx="2501626" cy="800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4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3"/>
          <p:cNvSpPr txBox="1">
            <a:spLocks noGrp="1"/>
          </p:cNvSpPr>
          <p:nvPr>
            <p:ph type="ctrTitle"/>
          </p:nvPr>
        </p:nvSpPr>
        <p:spPr>
          <a:xfrm>
            <a:off x="2769049" y="944719"/>
            <a:ext cx="3605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GRATIDÃO</a:t>
            </a:r>
            <a:r>
              <a:rPr lang="pt-BR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!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3" name="Google Shape;1173;p43"/>
          <p:cNvSpPr txBox="1">
            <a:spLocks noGrp="1"/>
          </p:cNvSpPr>
          <p:nvPr>
            <p:ph type="subTitle" idx="1"/>
          </p:nvPr>
        </p:nvSpPr>
        <p:spPr>
          <a:xfrm>
            <a:off x="2579075" y="1936039"/>
            <a:ext cx="3985649" cy="176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Caso tenha dúvidas, entre em contato: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codifico.unb@gmail.com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Vinícius: +55(61) 99133-4991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Universidade de Brasília (UnB)</a:t>
            </a:r>
          </a:p>
        </p:txBody>
      </p:sp>
      <p:pic>
        <p:nvPicPr>
          <p:cNvPr id="1174" name="Google Shape;11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672" y="4532383"/>
            <a:ext cx="93360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Apresentação na tela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Arvo</vt:lpstr>
      <vt:lpstr>Roboto</vt:lpstr>
      <vt:lpstr>Barlow Condensed</vt:lpstr>
      <vt:lpstr>Montserrat Light</vt:lpstr>
      <vt:lpstr>Barlow Condensed SemiBold</vt:lpstr>
      <vt:lpstr>Roboto Condensed</vt:lpstr>
      <vt:lpstr>Fira Sans Extra Condensed Medium</vt:lpstr>
      <vt:lpstr>Arial</vt:lpstr>
      <vt:lpstr>Barlow Condensed Medium</vt:lpstr>
      <vt:lpstr>My Creative CV XL by Slidesgo</vt:lpstr>
      <vt:lpstr>Aprenda Pensamento Computacional e Scratch!</vt:lpstr>
      <vt:lpstr>PROCESSAMENTO DE STRINGS</vt:lpstr>
      <vt:lpstr>STRINGS</vt:lpstr>
      <vt:lpstr>O QUE É  UMA STRING</vt:lpstr>
      <vt:lpstr>PROCESSAMENTO DE STRINGS</vt:lpstr>
      <vt:lpstr>TUTORIAL SCRATCH</vt:lpstr>
      <vt:lpstr>ATIVIDADE </vt:lpstr>
      <vt:lpstr>FINALIZAÇÃO DO PROJETO</vt:lpstr>
      <vt:lpstr>GRATIDÃO!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STRINGS</dc:title>
  <dc:creator>PISAC</dc:creator>
  <cp:lastModifiedBy>Vinícius Aguiar Monteiro</cp:lastModifiedBy>
  <cp:revision>4</cp:revision>
  <dcterms:modified xsi:type="dcterms:W3CDTF">2022-09-26T07:28:04Z</dcterms:modified>
</cp:coreProperties>
</file>