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5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3" r:id="rId15"/>
    <p:sldId id="274" r:id="rId16"/>
    <p:sldId id="275" r:id="rId17"/>
    <p:sldId id="276" r:id="rId18"/>
    <p:sldId id="285" r:id="rId19"/>
    <p:sldId id="278" r:id="rId20"/>
    <p:sldId id="279" r:id="rId21"/>
    <p:sldId id="280" r:id="rId22"/>
    <p:sldId id="283" r:id="rId23"/>
    <p:sldId id="287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Barlow Condensed" panose="00000506000000000000" pitchFamily="2" charset="0"/>
      <p:regular r:id="rId30"/>
      <p:bold r:id="rId31"/>
      <p:italic r:id="rId32"/>
      <p:boldItalic r:id="rId33"/>
    </p:embeddedFont>
    <p:embeddedFont>
      <p:font typeface="Barlow Condensed Medium" panose="00000606000000000000" pitchFamily="2" charset="0"/>
      <p:regular r:id="rId34"/>
      <p:bold r:id="rId35"/>
      <p:italic r:id="rId36"/>
      <p:boldItalic r:id="rId37"/>
    </p:embeddedFont>
    <p:embeddedFont>
      <p:font typeface="Barlow Condensed SemiBold" panose="00000706000000000000" pitchFamily="2" charset="0"/>
      <p:regular r:id="rId38"/>
      <p:bold r:id="rId39"/>
      <p:italic r:id="rId40"/>
      <p:boldItalic r:id="rId41"/>
    </p:embeddedFont>
    <p:embeddedFont>
      <p:font typeface="Courier Prime" panose="020B0604020202020204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  <p:embeddedFont>
      <p:font typeface="Montserrat Light" panose="00000400000000000000" pitchFamily="2" charset="0"/>
      <p:regular r:id="rId50"/>
      <p:bold r:id="rId51"/>
      <p:italic r:id="rId52"/>
      <p:boldItalic r:id="rId53"/>
    </p:embeddedFont>
    <p:embeddedFont>
      <p:font typeface="Roboto Condensed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799A63-225A-4608-8A25-DFCAC68CE129}">
  <a:tblStyle styleId="{F5799A63-225A-4608-8A25-DFCAC68CE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font" Target="fonts/font3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font" Target="fonts/font32.fntdata"/><Relationship Id="rId10" Type="http://schemas.openxmlformats.org/officeDocument/2006/relationships/slide" Target="slides/slide9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27ae2572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27ae2572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Menor, maior e igual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Media (aula passada) -&gt; aprovado ou reprovado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Média com a condição de nota maior que 5 em projeto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027ae257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027ae257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fb87a61eb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fb87a61eb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" name="Google Shape;9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5" name="Google Shape;9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1" name="Google Shape;9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27ae2572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27ae2572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Menor, maior e igual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Media (aula passada) -&gt; aprovado ou reprovado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Média com a condição de nota maior que 5 em projeto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48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8" name="Google Shape;9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0" name="Google Shape;11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27ae257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27ae2572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027ae2572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027ae2572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fb232147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fb232147e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027ae2572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027ae2572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027ae2572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027ae2572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1_2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7"/>
          <p:cNvSpPr txBox="1">
            <a:spLocks noGrp="1"/>
          </p:cNvSpPr>
          <p:nvPr>
            <p:ph type="subTitle" idx="1"/>
          </p:nvPr>
        </p:nvSpPr>
        <p:spPr>
          <a:xfrm>
            <a:off x="1399032" y="1521000"/>
            <a:ext cx="14814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7"/>
          <p:cNvSpPr txBox="1">
            <a:spLocks noGrp="1"/>
          </p:cNvSpPr>
          <p:nvPr>
            <p:ph type="subTitle" idx="2"/>
          </p:nvPr>
        </p:nvSpPr>
        <p:spPr>
          <a:xfrm>
            <a:off x="713232" y="1792272"/>
            <a:ext cx="216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7"/>
          <p:cNvSpPr txBox="1">
            <a:spLocks noGrp="1"/>
          </p:cNvSpPr>
          <p:nvPr>
            <p:ph type="subTitle" idx="3"/>
          </p:nvPr>
        </p:nvSpPr>
        <p:spPr>
          <a:xfrm>
            <a:off x="1399032" y="3188256"/>
            <a:ext cx="14814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17"/>
          <p:cNvSpPr txBox="1">
            <a:spLocks noGrp="1"/>
          </p:cNvSpPr>
          <p:nvPr>
            <p:ph type="subTitle" idx="4"/>
          </p:nvPr>
        </p:nvSpPr>
        <p:spPr>
          <a:xfrm>
            <a:off x="713232" y="3459528"/>
            <a:ext cx="216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7"/>
          <p:cNvSpPr txBox="1">
            <a:spLocks noGrp="1"/>
          </p:cNvSpPr>
          <p:nvPr>
            <p:ph type="subTitle" idx="5"/>
          </p:nvPr>
        </p:nvSpPr>
        <p:spPr>
          <a:xfrm>
            <a:off x="6263640" y="1521000"/>
            <a:ext cx="14814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7"/>
          <p:cNvSpPr txBox="1">
            <a:spLocks noGrp="1"/>
          </p:cNvSpPr>
          <p:nvPr>
            <p:ph type="subTitle" idx="6"/>
          </p:nvPr>
        </p:nvSpPr>
        <p:spPr>
          <a:xfrm>
            <a:off x="6263640" y="1792272"/>
            <a:ext cx="216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7"/>
          <p:cNvSpPr txBox="1">
            <a:spLocks noGrp="1"/>
          </p:cNvSpPr>
          <p:nvPr>
            <p:ph type="subTitle" idx="7"/>
          </p:nvPr>
        </p:nvSpPr>
        <p:spPr>
          <a:xfrm>
            <a:off x="6263640" y="3188256"/>
            <a:ext cx="14814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7"/>
          <p:cNvSpPr txBox="1">
            <a:spLocks noGrp="1"/>
          </p:cNvSpPr>
          <p:nvPr>
            <p:ph type="subTitle" idx="8"/>
          </p:nvPr>
        </p:nvSpPr>
        <p:spPr>
          <a:xfrm>
            <a:off x="6263640" y="3459528"/>
            <a:ext cx="216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30" name="Google Shape;630;p17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1" name="Google Shape;631;p1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632" name="Google Shape;632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56" name="Google Shape;656;p18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7" name="Google Shape;657;p18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58" name="Google Shape;658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18"/>
          <p:cNvSpPr txBox="1">
            <a:spLocks noGrp="1"/>
          </p:cNvSpPr>
          <p:nvPr>
            <p:ph type="subTitle" idx="1"/>
          </p:nvPr>
        </p:nvSpPr>
        <p:spPr>
          <a:xfrm>
            <a:off x="1892808" y="1420992"/>
            <a:ext cx="12528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18"/>
          <p:cNvSpPr txBox="1">
            <a:spLocks noGrp="1"/>
          </p:cNvSpPr>
          <p:nvPr>
            <p:ph type="subTitle" idx="2"/>
          </p:nvPr>
        </p:nvSpPr>
        <p:spPr>
          <a:xfrm>
            <a:off x="1892808" y="1987920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3"/>
          </p:nvPr>
        </p:nvSpPr>
        <p:spPr>
          <a:xfrm>
            <a:off x="1892808" y="2976347"/>
            <a:ext cx="12528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>
            <a:spLocks noGrp="1"/>
          </p:cNvSpPr>
          <p:nvPr>
            <p:ph type="subTitle" idx="4"/>
          </p:nvPr>
        </p:nvSpPr>
        <p:spPr>
          <a:xfrm>
            <a:off x="1892808" y="3543275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18"/>
          <p:cNvSpPr txBox="1">
            <a:spLocks noGrp="1"/>
          </p:cNvSpPr>
          <p:nvPr>
            <p:ph type="subTitle" idx="5"/>
          </p:nvPr>
        </p:nvSpPr>
        <p:spPr>
          <a:xfrm>
            <a:off x="5980176" y="1420992"/>
            <a:ext cx="12528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18"/>
          <p:cNvSpPr txBox="1">
            <a:spLocks noGrp="1"/>
          </p:cNvSpPr>
          <p:nvPr>
            <p:ph type="subTitle" idx="6"/>
          </p:nvPr>
        </p:nvSpPr>
        <p:spPr>
          <a:xfrm>
            <a:off x="5980176" y="1987920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18"/>
          <p:cNvSpPr txBox="1">
            <a:spLocks noGrp="1"/>
          </p:cNvSpPr>
          <p:nvPr>
            <p:ph type="subTitle" idx="7"/>
          </p:nvPr>
        </p:nvSpPr>
        <p:spPr>
          <a:xfrm>
            <a:off x="5980176" y="2976347"/>
            <a:ext cx="12528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8"/>
          <p:cNvSpPr txBox="1">
            <a:spLocks noGrp="1"/>
          </p:cNvSpPr>
          <p:nvPr>
            <p:ph type="subTitle" idx="8"/>
          </p:nvPr>
        </p:nvSpPr>
        <p:spPr>
          <a:xfrm>
            <a:off x="5980176" y="3543275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_ONLY_2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9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90" name="Google Shape;690;p19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1" name="Google Shape;691;p19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92" name="Google Shape;692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19"/>
          <p:cNvSpPr txBox="1">
            <a:spLocks noGrp="1"/>
          </p:cNvSpPr>
          <p:nvPr>
            <p:ph type="subTitle" idx="1"/>
          </p:nvPr>
        </p:nvSpPr>
        <p:spPr>
          <a:xfrm>
            <a:off x="886968" y="1261872"/>
            <a:ext cx="117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9"/>
          <p:cNvSpPr txBox="1">
            <a:spLocks noGrp="1"/>
          </p:cNvSpPr>
          <p:nvPr>
            <p:ph type="subTitle" idx="2"/>
          </p:nvPr>
        </p:nvSpPr>
        <p:spPr>
          <a:xfrm>
            <a:off x="749808" y="3255264"/>
            <a:ext cx="14538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9"/>
          <p:cNvSpPr txBox="1">
            <a:spLocks noGrp="1"/>
          </p:cNvSpPr>
          <p:nvPr>
            <p:ph type="subTitle" idx="3"/>
          </p:nvPr>
        </p:nvSpPr>
        <p:spPr>
          <a:xfrm>
            <a:off x="7077456" y="1261872"/>
            <a:ext cx="117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9"/>
          <p:cNvSpPr txBox="1">
            <a:spLocks noGrp="1"/>
          </p:cNvSpPr>
          <p:nvPr>
            <p:ph type="subTitle" idx="4"/>
          </p:nvPr>
        </p:nvSpPr>
        <p:spPr>
          <a:xfrm>
            <a:off x="6940296" y="3255264"/>
            <a:ext cx="14538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5"/>
          </p:nvPr>
        </p:nvSpPr>
        <p:spPr>
          <a:xfrm>
            <a:off x="2950393" y="1261872"/>
            <a:ext cx="117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9"/>
          <p:cNvSpPr txBox="1">
            <a:spLocks noGrp="1"/>
          </p:cNvSpPr>
          <p:nvPr>
            <p:ph type="subTitle" idx="6"/>
          </p:nvPr>
        </p:nvSpPr>
        <p:spPr>
          <a:xfrm>
            <a:off x="2813304" y="3255264"/>
            <a:ext cx="14538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9"/>
          <p:cNvSpPr txBox="1">
            <a:spLocks noGrp="1"/>
          </p:cNvSpPr>
          <p:nvPr>
            <p:ph type="subTitle" idx="7"/>
          </p:nvPr>
        </p:nvSpPr>
        <p:spPr>
          <a:xfrm>
            <a:off x="5013918" y="1261872"/>
            <a:ext cx="117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9"/>
          <p:cNvSpPr txBox="1">
            <a:spLocks noGrp="1"/>
          </p:cNvSpPr>
          <p:nvPr>
            <p:ph type="subTitle" idx="8"/>
          </p:nvPr>
        </p:nvSpPr>
        <p:spPr>
          <a:xfrm>
            <a:off x="4876800" y="3255264"/>
            <a:ext cx="14538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5"/>
          <p:cNvSpPr txBox="1">
            <a:spLocks noGrp="1"/>
          </p:cNvSpPr>
          <p:nvPr>
            <p:ph type="subTitle" idx="1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2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 idx="3" hasCustomPrompt="1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5" name="Google Shape;135;p5"/>
          <p:cNvSpPr txBox="1">
            <a:spLocks noGrp="1"/>
          </p:cNvSpPr>
          <p:nvPr>
            <p:ph type="subTitle" idx="4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5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6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 idx="7" hasCustomPrompt="1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8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1" name="Google Shape;141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ursera.org/share/0cd6c094004542e5da3f53f100ccdd6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"/>
          <p:cNvSpPr txBox="1">
            <a:spLocks noGrp="1"/>
          </p:cNvSpPr>
          <p:nvPr>
            <p:ph type="ctrTitle"/>
          </p:nvPr>
        </p:nvSpPr>
        <p:spPr>
          <a:xfrm>
            <a:off x="1395236" y="1468774"/>
            <a:ext cx="713916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5400" dirty="0"/>
              <a:t>Aprenda Pensamento Computacional e Scratch!</a:t>
            </a:r>
            <a:endParaRPr sz="5400" dirty="0"/>
          </a:p>
        </p:txBody>
      </p:sp>
      <p:sp>
        <p:nvSpPr>
          <p:cNvPr id="701" name="Google Shape;701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"/>
          <p:cNvSpPr/>
          <p:nvPr/>
        </p:nvSpPr>
        <p:spPr>
          <a:xfrm>
            <a:off x="8006160" y="446572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"/>
          <p:cNvSpPr txBox="1"/>
          <p:nvPr/>
        </p:nvSpPr>
        <p:spPr>
          <a:xfrm>
            <a:off x="304207" y="4347691"/>
            <a:ext cx="3292200" cy="6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</a:pPr>
            <a:r>
              <a:rPr lang="pt-BR" sz="12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</a:pPr>
            <a:r>
              <a:rPr lang="pt-BR" sz="12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728" name="Google Shape;72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924" y="46522"/>
            <a:ext cx="93360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rgbClr val="FFD497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rgbClr val="FF823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"/>
          <p:cNvSpPr/>
          <p:nvPr/>
        </p:nvSpPr>
        <p:spPr>
          <a:xfrm rot="10800000">
            <a:off x="2549256" y="3654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rgbClr val="FFD497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rgbClr val="FF823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rgbClr val="F5340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"/>
          <p:cNvSpPr/>
          <p:nvPr/>
        </p:nvSpPr>
        <p:spPr>
          <a:xfrm rot="10800000">
            <a:off x="306052" y="2132241"/>
            <a:ext cx="380409" cy="44217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rgbClr val="1DCDC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838;p1">
            <a:extLst>
              <a:ext uri="{FF2B5EF4-FFF2-40B4-BE49-F238E27FC236}">
                <a16:creationId xmlns:a16="http://schemas.microsoft.com/office/drawing/2014/main" id="{2A59C35B-33BE-C4E7-749D-CF35660CEE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25900" y="3464239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AULA 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 txBox="1">
            <a:spLocks noGrp="1"/>
          </p:cNvSpPr>
          <p:nvPr>
            <p:ph type="title"/>
          </p:nvPr>
        </p:nvSpPr>
        <p:spPr>
          <a:xfrm>
            <a:off x="168250" y="1999050"/>
            <a:ext cx="539992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TUTORIAL NO SCRATCH</a:t>
            </a:r>
            <a:endParaRPr sz="5100" dirty="0"/>
          </a:p>
        </p:txBody>
      </p:sp>
      <p:cxnSp>
        <p:nvCxnSpPr>
          <p:cNvPr id="966" name="Google Shape;966;p30"/>
          <p:cNvCxnSpPr/>
          <p:nvPr/>
        </p:nvCxnSpPr>
        <p:spPr>
          <a:xfrm>
            <a:off x="-301900" y="25717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7" name="Google Shape;9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875" y="489775"/>
            <a:ext cx="2501626" cy="8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1"/>
          <p:cNvSpPr txBox="1">
            <a:spLocks noGrp="1"/>
          </p:cNvSpPr>
          <p:nvPr>
            <p:ph type="title"/>
          </p:nvPr>
        </p:nvSpPr>
        <p:spPr>
          <a:xfrm>
            <a:off x="591400" y="958850"/>
            <a:ext cx="577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SCRATCH  vs.  PYTHON</a:t>
            </a:r>
            <a:endParaRPr sz="4000"/>
          </a:p>
        </p:txBody>
      </p:sp>
      <p:cxnSp>
        <p:nvCxnSpPr>
          <p:cNvPr id="975" name="Google Shape;975;p31"/>
          <p:cNvCxnSpPr/>
          <p:nvPr/>
        </p:nvCxnSpPr>
        <p:spPr>
          <a:xfrm>
            <a:off x="-273675" y="1531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76" name="Google Shape;9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4000" y="120976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395" y="1915475"/>
            <a:ext cx="2635898" cy="28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818" y="2221263"/>
            <a:ext cx="45624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2"/>
          <p:cNvSpPr txBox="1">
            <a:spLocks noGrp="1"/>
          </p:cNvSpPr>
          <p:nvPr>
            <p:ph type="title"/>
          </p:nvPr>
        </p:nvSpPr>
        <p:spPr>
          <a:xfrm>
            <a:off x="2054725" y="1465650"/>
            <a:ext cx="5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</a:t>
            </a:r>
            <a:endParaRPr/>
          </a:p>
        </p:txBody>
      </p:sp>
      <p:cxnSp>
        <p:nvCxnSpPr>
          <p:cNvPr id="984" name="Google Shape;984;p32"/>
          <p:cNvCxnSpPr/>
          <p:nvPr/>
        </p:nvCxnSpPr>
        <p:spPr>
          <a:xfrm>
            <a:off x="-301900" y="20383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5" name="Google Shape;98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750" y="2727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2"/>
          <p:cNvSpPr txBox="1">
            <a:spLocks noGrp="1"/>
          </p:cNvSpPr>
          <p:nvPr>
            <p:ph type="subTitle" idx="1"/>
          </p:nvPr>
        </p:nvSpPr>
        <p:spPr>
          <a:xfrm>
            <a:off x="1494100" y="2479000"/>
            <a:ext cx="5811000" cy="20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um projeto no SCRATCH com pelo menos </a:t>
            </a:r>
            <a:r>
              <a:rPr lang="en" b="1"/>
              <a:t>duas</a:t>
            </a:r>
            <a:r>
              <a:rPr lang="en"/>
              <a:t> estruturas condicionais.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Lembrando que seu programa deve ser </a:t>
            </a:r>
            <a:r>
              <a:rPr lang="en" b="1"/>
              <a:t>diferente</a:t>
            </a:r>
            <a:r>
              <a:rPr lang="en"/>
              <a:t> dos que foram apresentados em sala de aula!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500"/>
              <a:t>ESTRUTURAS DE REPETIÇÃO</a:t>
            </a:r>
            <a:endParaRPr sz="5500"/>
          </a:p>
        </p:txBody>
      </p:sp>
      <p:sp>
        <p:nvSpPr>
          <p:cNvPr id="839" name="Google Shape;839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4" name="Google Shape;87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350" y="3655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1"/>
          <p:cNvSpPr txBox="1"/>
          <p:nvPr/>
        </p:nvSpPr>
        <p:spPr>
          <a:xfrm>
            <a:off x="304207" y="4131416"/>
            <a:ext cx="3292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 dirty="0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900"/>
                            </p:stCondLst>
                            <p:childTnLst>
                              <p:par>
                                <p:cTn id="1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100"/>
                            </p:stCondLst>
                            <p:childTnLst>
                              <p:par>
                                <p:cTn id="1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9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"/>
          <p:cNvSpPr txBox="1">
            <a:spLocks noGrp="1"/>
          </p:cNvSpPr>
          <p:nvPr>
            <p:ph type="title"/>
          </p:nvPr>
        </p:nvSpPr>
        <p:spPr>
          <a:xfrm>
            <a:off x="828425" y="1524050"/>
            <a:ext cx="712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500"/>
              <a:t>ESTRUTURAS DE REPETIÇÃO</a:t>
            </a:r>
            <a:endParaRPr sz="4500"/>
          </a:p>
        </p:txBody>
      </p:sp>
      <p:sp>
        <p:nvSpPr>
          <p:cNvPr id="922" name="Google Shape;922;p6"/>
          <p:cNvSpPr txBox="1">
            <a:spLocks noGrp="1"/>
          </p:cNvSpPr>
          <p:nvPr>
            <p:ph type="subTitle" idx="1"/>
          </p:nvPr>
        </p:nvSpPr>
        <p:spPr>
          <a:xfrm>
            <a:off x="1213000" y="2479000"/>
            <a:ext cx="6744000" cy="20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As estruturas de repetição permitem que uma instrução fique se repetindo até que uma determinada condição seja alcançada.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Ou seja, dentro do </a:t>
            </a:r>
            <a:r>
              <a:rPr lang="en" b="1" dirty="0"/>
              <a:t>loop</a:t>
            </a:r>
            <a:r>
              <a:rPr lang="en" dirty="0"/>
              <a:t> o programa vai ficar repetindo determinada tarefa até que a condição programada interrompa esse </a:t>
            </a:r>
            <a:r>
              <a:rPr lang="en" b="1" dirty="0"/>
              <a:t>“laço de repetição”.</a:t>
            </a:r>
            <a:endParaRPr b="1" dirty="0"/>
          </a:p>
        </p:txBody>
      </p:sp>
      <p:cxnSp>
        <p:nvCxnSpPr>
          <p:cNvPr id="923" name="Google Shape;923;p6"/>
          <p:cNvCxnSpPr/>
          <p:nvPr/>
        </p:nvCxnSpPr>
        <p:spPr>
          <a:xfrm>
            <a:off x="-301900" y="2114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4" name="Google Shape;9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"/>
          <p:cNvSpPr txBox="1">
            <a:spLocks noGrp="1"/>
          </p:cNvSpPr>
          <p:nvPr>
            <p:ph type="title"/>
          </p:nvPr>
        </p:nvSpPr>
        <p:spPr>
          <a:xfrm>
            <a:off x="828425" y="1524050"/>
            <a:ext cx="712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500"/>
              <a:t>ESTRUTURAS DE REPETIÇÃO</a:t>
            </a:r>
            <a:endParaRPr sz="4500"/>
          </a:p>
        </p:txBody>
      </p:sp>
      <p:sp>
        <p:nvSpPr>
          <p:cNvPr id="930" name="Google Shape;930;p7"/>
          <p:cNvSpPr txBox="1">
            <a:spLocks noGrp="1"/>
          </p:cNvSpPr>
          <p:nvPr>
            <p:ph type="subTitle" idx="1"/>
          </p:nvPr>
        </p:nvSpPr>
        <p:spPr>
          <a:xfrm>
            <a:off x="1494100" y="2479000"/>
            <a:ext cx="5811000" cy="20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OBSERVAÇÃO: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- É possível encadear vários blocos de repetição.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- É possível colocar uma estrutura de repetição dentro de uma outra.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cxnSp>
        <p:nvCxnSpPr>
          <p:cNvPr id="931" name="Google Shape;931;p7"/>
          <p:cNvCxnSpPr/>
          <p:nvPr/>
        </p:nvCxnSpPr>
        <p:spPr>
          <a:xfrm>
            <a:off x="-301900" y="2114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2" name="Google Shape;9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"/>
          <p:cNvSpPr txBox="1">
            <a:spLocks noGrp="1"/>
          </p:cNvSpPr>
          <p:nvPr>
            <p:ph type="title"/>
          </p:nvPr>
        </p:nvSpPr>
        <p:spPr>
          <a:xfrm>
            <a:off x="828425" y="1524050"/>
            <a:ext cx="712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900"/>
              <a:t>ESTRUTURAS de REPETIÇÃO</a:t>
            </a:r>
            <a:endParaRPr sz="19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5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500"/>
              <a:t>PSEUDO CÓDIGO E FLUXOGRAMA</a:t>
            </a:r>
            <a:endParaRPr sz="4500"/>
          </a:p>
        </p:txBody>
      </p:sp>
      <p:sp>
        <p:nvSpPr>
          <p:cNvPr id="939" name="Google Shape;939;p8"/>
          <p:cNvSpPr txBox="1">
            <a:spLocks noGrp="1"/>
          </p:cNvSpPr>
          <p:nvPr>
            <p:ph type="subTitle" idx="1"/>
          </p:nvPr>
        </p:nvSpPr>
        <p:spPr>
          <a:xfrm>
            <a:off x="1137775" y="2479000"/>
            <a:ext cx="2860500" cy="20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INICIO ALGORITMO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ENQUANTO</a:t>
            </a:r>
            <a:r>
              <a:rPr lang="en"/>
              <a:t> condição ENTÃO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comando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comando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FIM ENQUANTO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FIM ALGORITMO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cxnSp>
        <p:nvCxnSpPr>
          <p:cNvPr id="940" name="Google Shape;940;p8"/>
          <p:cNvCxnSpPr/>
          <p:nvPr/>
        </p:nvCxnSpPr>
        <p:spPr>
          <a:xfrm>
            <a:off x="-301900" y="2114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1" name="Google Shape;9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8"/>
          <p:cNvSpPr/>
          <p:nvPr/>
        </p:nvSpPr>
        <p:spPr>
          <a:xfrm>
            <a:off x="5532189" y="2208016"/>
            <a:ext cx="789900" cy="282000"/>
          </a:xfrm>
          <a:prstGeom prst="flowChartConnector">
            <a:avLst/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8"/>
          <p:cNvSpPr/>
          <p:nvPr/>
        </p:nvSpPr>
        <p:spPr>
          <a:xfrm>
            <a:off x="6675189" y="4116316"/>
            <a:ext cx="789900" cy="282000"/>
          </a:xfrm>
          <a:prstGeom prst="flowChartConnector">
            <a:avLst/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8"/>
          <p:cNvSpPr/>
          <p:nvPr/>
        </p:nvSpPr>
        <p:spPr>
          <a:xfrm>
            <a:off x="5179589" y="2772266"/>
            <a:ext cx="1495100" cy="572700"/>
          </a:xfrm>
          <a:prstGeom prst="flowChartDecision">
            <a:avLst/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8"/>
          <p:cNvSpPr/>
          <p:nvPr/>
        </p:nvSpPr>
        <p:spPr>
          <a:xfrm>
            <a:off x="4062714" y="3552666"/>
            <a:ext cx="959100" cy="366600"/>
          </a:xfrm>
          <a:prstGeom prst="roundRect">
            <a:avLst>
              <a:gd name="adj" fmla="val 16667"/>
            </a:avLst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8"/>
          <p:cNvSpPr/>
          <p:nvPr/>
        </p:nvSpPr>
        <p:spPr>
          <a:xfrm>
            <a:off x="4062714" y="4116316"/>
            <a:ext cx="959100" cy="366600"/>
          </a:xfrm>
          <a:prstGeom prst="roundRect">
            <a:avLst>
              <a:gd name="adj" fmla="val 16667"/>
            </a:avLst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7" name="Google Shape;947;p8"/>
          <p:cNvCxnSpPr>
            <a:stCxn id="942" idx="4"/>
            <a:endCxn id="944" idx="0"/>
          </p:cNvCxnSpPr>
          <p:nvPr/>
        </p:nvCxnSpPr>
        <p:spPr>
          <a:xfrm>
            <a:off x="5927139" y="2490016"/>
            <a:ext cx="0" cy="282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8" name="Google Shape;948;p8"/>
          <p:cNvCxnSpPr>
            <a:stCxn id="944" idx="1"/>
            <a:endCxn id="945" idx="0"/>
          </p:cNvCxnSpPr>
          <p:nvPr/>
        </p:nvCxnSpPr>
        <p:spPr>
          <a:xfrm flipH="1">
            <a:off x="4542389" y="3058616"/>
            <a:ext cx="637200" cy="4941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9" name="Google Shape;949;p8"/>
          <p:cNvCxnSpPr>
            <a:endCxn id="950" idx="0"/>
          </p:cNvCxnSpPr>
          <p:nvPr/>
        </p:nvCxnSpPr>
        <p:spPr>
          <a:xfrm rot="-5400000" flipH="1">
            <a:off x="6350877" y="3368716"/>
            <a:ext cx="1033500" cy="405000"/>
          </a:xfrm>
          <a:prstGeom prst="bentConnector3">
            <a:avLst>
              <a:gd name="adj1" fmla="val 8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1" name="Google Shape;951;p8"/>
          <p:cNvCxnSpPr>
            <a:endCxn id="944" idx="2"/>
          </p:cNvCxnSpPr>
          <p:nvPr/>
        </p:nvCxnSpPr>
        <p:spPr>
          <a:xfrm rot="-5400000">
            <a:off x="4988439" y="3365966"/>
            <a:ext cx="959700" cy="917700"/>
          </a:xfrm>
          <a:prstGeom prst="bentConnector3">
            <a:avLst>
              <a:gd name="adj1" fmla="val -2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2" name="Google Shape;952;p8"/>
          <p:cNvSpPr txBox="1"/>
          <p:nvPr/>
        </p:nvSpPr>
        <p:spPr>
          <a:xfrm>
            <a:off x="5593389" y="2179666"/>
            <a:ext cx="66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INÍCIO</a:t>
            </a:r>
            <a:endParaRPr sz="10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3" name="Google Shape;953;p8"/>
          <p:cNvSpPr txBox="1"/>
          <p:nvPr/>
        </p:nvSpPr>
        <p:spPr>
          <a:xfrm>
            <a:off x="5424064" y="2889266"/>
            <a:ext cx="99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CONDIÇÃO</a:t>
            </a:r>
            <a:endParaRPr sz="10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4" name="Google Shape;954;p8"/>
          <p:cNvSpPr txBox="1"/>
          <p:nvPr/>
        </p:nvSpPr>
        <p:spPr>
          <a:xfrm>
            <a:off x="3968664" y="3566641"/>
            <a:ext cx="11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COMANDO B</a:t>
            </a:r>
            <a:endParaRPr sz="10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5" name="Google Shape;955;p8"/>
          <p:cNvSpPr txBox="1"/>
          <p:nvPr/>
        </p:nvSpPr>
        <p:spPr>
          <a:xfrm>
            <a:off x="3968664" y="4130266"/>
            <a:ext cx="11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COMANDO A</a:t>
            </a:r>
            <a:endParaRPr sz="10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0" name="Google Shape;950;p8"/>
          <p:cNvSpPr txBox="1"/>
          <p:nvPr/>
        </p:nvSpPr>
        <p:spPr>
          <a:xfrm>
            <a:off x="6736377" y="4087966"/>
            <a:ext cx="66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FIM</a:t>
            </a:r>
            <a:endParaRPr sz="10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6" name="Google Shape;956;p8"/>
          <p:cNvSpPr txBox="1"/>
          <p:nvPr/>
        </p:nvSpPr>
        <p:spPr>
          <a:xfrm>
            <a:off x="4149289" y="2753166"/>
            <a:ext cx="11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verdadeira</a:t>
            </a:r>
            <a:endParaRPr sz="1000" b="0" i="0" u="none" strike="noStrike" cap="none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7" name="Google Shape;957;p8"/>
          <p:cNvSpPr txBox="1"/>
          <p:nvPr/>
        </p:nvSpPr>
        <p:spPr>
          <a:xfrm>
            <a:off x="6543739" y="2753166"/>
            <a:ext cx="11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falsa</a:t>
            </a:r>
            <a:endParaRPr sz="1000" b="0" i="0" u="none" strike="noStrike" cap="none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958" name="Google Shape;958;p8"/>
          <p:cNvCxnSpPr>
            <a:stCxn id="954" idx="2"/>
            <a:endCxn id="955" idx="0"/>
          </p:cNvCxnSpPr>
          <p:nvPr/>
        </p:nvCxnSpPr>
        <p:spPr>
          <a:xfrm rot="-5400000" flipH="1">
            <a:off x="4430064" y="4017541"/>
            <a:ext cx="225000" cy="600"/>
          </a:xfrm>
          <a:prstGeom prst="bentConnector3">
            <a:avLst>
              <a:gd name="adj1" fmla="val 4998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"/>
          <p:cNvSpPr txBox="1">
            <a:spLocks noGrp="1"/>
          </p:cNvSpPr>
          <p:nvPr>
            <p:ph type="title"/>
          </p:nvPr>
        </p:nvSpPr>
        <p:spPr>
          <a:xfrm>
            <a:off x="828425" y="1524050"/>
            <a:ext cx="712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5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500"/>
              <a:t>TIPOS DE LAÇOS</a:t>
            </a:r>
            <a:endParaRPr sz="4500"/>
          </a:p>
        </p:txBody>
      </p:sp>
      <p:cxnSp>
        <p:nvCxnSpPr>
          <p:cNvPr id="964" name="Google Shape;964;p9"/>
          <p:cNvCxnSpPr/>
          <p:nvPr/>
        </p:nvCxnSpPr>
        <p:spPr>
          <a:xfrm>
            <a:off x="-301900" y="2114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5" name="Google Shape;9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8675" y="2463600"/>
            <a:ext cx="5985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 txBox="1">
            <a:spLocks noGrp="1"/>
          </p:cNvSpPr>
          <p:nvPr>
            <p:ph type="title"/>
          </p:nvPr>
        </p:nvSpPr>
        <p:spPr>
          <a:xfrm>
            <a:off x="168250" y="1999050"/>
            <a:ext cx="539992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TUTORIAL NO SCRATCH</a:t>
            </a:r>
            <a:endParaRPr sz="5100" dirty="0"/>
          </a:p>
        </p:txBody>
      </p:sp>
      <p:cxnSp>
        <p:nvCxnSpPr>
          <p:cNvPr id="966" name="Google Shape;966;p30"/>
          <p:cNvCxnSpPr/>
          <p:nvPr/>
        </p:nvCxnSpPr>
        <p:spPr>
          <a:xfrm>
            <a:off x="-301900" y="25717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7" name="Google Shape;9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875" y="489775"/>
            <a:ext cx="2501626" cy="800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49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"/>
          <p:cNvSpPr txBox="1">
            <a:spLocks noGrp="1"/>
          </p:cNvSpPr>
          <p:nvPr>
            <p:ph type="title"/>
          </p:nvPr>
        </p:nvSpPr>
        <p:spPr>
          <a:xfrm>
            <a:off x="2382850" y="1492250"/>
            <a:ext cx="57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EXEMPLO</a:t>
            </a:r>
            <a:endParaRPr sz="4000"/>
          </a:p>
        </p:txBody>
      </p:sp>
      <p:cxnSp>
        <p:nvCxnSpPr>
          <p:cNvPr id="981" name="Google Shape;981;p11"/>
          <p:cNvCxnSpPr/>
          <p:nvPr/>
        </p:nvCxnSpPr>
        <p:spPr>
          <a:xfrm>
            <a:off x="-273675" y="20649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2" name="Google Shape;9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4000" y="120976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11"/>
          <p:cNvSpPr txBox="1"/>
          <p:nvPr/>
        </p:nvSpPr>
        <p:spPr>
          <a:xfrm>
            <a:off x="1497050" y="2346875"/>
            <a:ext cx="56421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Escreva um algoritmo para calcular e escrever o valor de S, sendo S dado pela fórmula:</a:t>
            </a:r>
            <a:endParaRPr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 = 1 + 1/2 + 1/3 + … + 1/100</a:t>
            </a:r>
            <a:endParaRPr sz="2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584991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ESTRUTURAS CONDICIONAIS E DE REPETIÇÕES</a:t>
            </a:r>
            <a:endParaRPr sz="5500" dirty="0"/>
          </a:p>
        </p:txBody>
      </p:sp>
      <p:sp>
        <p:nvSpPr>
          <p:cNvPr id="838" name="Google Shape;838;p22"/>
          <p:cNvSpPr txBox="1">
            <a:spLocks noGrp="1"/>
          </p:cNvSpPr>
          <p:nvPr>
            <p:ph type="subTitle" idx="1"/>
          </p:nvPr>
        </p:nvSpPr>
        <p:spPr>
          <a:xfrm>
            <a:off x="2925900" y="3244330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AULA 04</a:t>
            </a:r>
            <a:endParaRPr dirty="0"/>
          </a:p>
        </p:txBody>
      </p:sp>
      <p:sp>
        <p:nvSpPr>
          <p:cNvPr id="839" name="Google Shape;839;p22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2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2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2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2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2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2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2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2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2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2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2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2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2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2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2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2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2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2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2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2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2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2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2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2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2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2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2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2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2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2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2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2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4" name="Google Shape;87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350" y="3655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2"/>
          <p:cNvSpPr txBox="1"/>
          <p:nvPr/>
        </p:nvSpPr>
        <p:spPr>
          <a:xfrm>
            <a:off x="304207" y="4131416"/>
            <a:ext cx="3292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 dirty="0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2"/>
          <p:cNvSpPr txBox="1">
            <a:spLocks noGrp="1"/>
          </p:cNvSpPr>
          <p:nvPr>
            <p:ph type="title"/>
          </p:nvPr>
        </p:nvSpPr>
        <p:spPr>
          <a:xfrm>
            <a:off x="591400" y="958850"/>
            <a:ext cx="57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SCRATCH  vs.  PYTHON</a:t>
            </a:r>
            <a:endParaRPr sz="4000"/>
          </a:p>
        </p:txBody>
      </p:sp>
      <p:cxnSp>
        <p:nvCxnSpPr>
          <p:cNvPr id="989" name="Google Shape;989;p12"/>
          <p:cNvCxnSpPr/>
          <p:nvPr/>
        </p:nvCxnSpPr>
        <p:spPr>
          <a:xfrm>
            <a:off x="-273675" y="1531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0" name="Google Shape;9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4000" y="120976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0575" y="2229325"/>
            <a:ext cx="37338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275" y="1843800"/>
            <a:ext cx="3418074" cy="30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3"/>
          <p:cNvSpPr txBox="1">
            <a:spLocks noGrp="1"/>
          </p:cNvSpPr>
          <p:nvPr>
            <p:ph type="title"/>
          </p:nvPr>
        </p:nvSpPr>
        <p:spPr>
          <a:xfrm>
            <a:off x="2054725" y="1465650"/>
            <a:ext cx="58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ATIVIDADE </a:t>
            </a:r>
            <a:endParaRPr/>
          </a:p>
        </p:txBody>
      </p:sp>
      <p:cxnSp>
        <p:nvCxnSpPr>
          <p:cNvPr id="998" name="Google Shape;998;p13"/>
          <p:cNvCxnSpPr/>
          <p:nvPr/>
        </p:nvCxnSpPr>
        <p:spPr>
          <a:xfrm>
            <a:off x="-301900" y="20383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9" name="Google Shape;9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750" y="2727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3"/>
          <p:cNvSpPr txBox="1">
            <a:spLocks noGrp="1"/>
          </p:cNvSpPr>
          <p:nvPr>
            <p:ph type="subTitle" idx="1"/>
          </p:nvPr>
        </p:nvSpPr>
        <p:spPr>
          <a:xfrm>
            <a:off x="1494100" y="2479000"/>
            <a:ext cx="5811000" cy="20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Criar um projeto no SCRATCH com pelo menos </a:t>
            </a:r>
            <a:r>
              <a:rPr lang="en" b="1"/>
              <a:t>duas</a:t>
            </a:r>
            <a:r>
              <a:rPr lang="en"/>
              <a:t> estruturas de repetição diferentes.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Lembrando que seu programa deve ser </a:t>
            </a:r>
            <a:r>
              <a:rPr lang="en" b="1"/>
              <a:t>diferente</a:t>
            </a:r>
            <a:r>
              <a:rPr lang="en"/>
              <a:t> dos que foram apresentados em sala de aula!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"/>
          <p:cNvSpPr txBox="1">
            <a:spLocks noGrp="1"/>
          </p:cNvSpPr>
          <p:nvPr>
            <p:ph type="ctrTitle"/>
          </p:nvPr>
        </p:nvSpPr>
        <p:spPr>
          <a:xfrm flipH="1">
            <a:off x="770699" y="468450"/>
            <a:ext cx="62993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" sz="2600">
                <a:solidFill>
                  <a:schemeClr val="accent4"/>
                </a:solidFill>
              </a:rPr>
              <a:t>&gt; Referência bibliográfica:</a:t>
            </a:r>
            <a:endParaRPr sz="2600">
              <a:solidFill>
                <a:srgbClr val="00ABE2"/>
              </a:solidFill>
            </a:endParaRPr>
          </a:p>
        </p:txBody>
      </p:sp>
      <p:pic>
        <p:nvPicPr>
          <p:cNvPr id="1022" name="Google Shape;10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924" y="46522"/>
            <a:ext cx="93360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0"/>
          <p:cNvSpPr txBox="1"/>
          <p:nvPr/>
        </p:nvSpPr>
        <p:spPr>
          <a:xfrm>
            <a:off x="470452" y="1585737"/>
            <a:ext cx="8673548" cy="27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rPr>
              <a:t>“Computational Thinking for Problem Solving” - University of Pennsylvania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 dirty="0">
                <a:solidFill>
                  <a:srgbClr val="42B7DE"/>
                </a:solidFill>
                <a:latin typeface="Courier Prime"/>
                <a:ea typeface="Courier Prime"/>
                <a:cs typeface="Courier Prime"/>
                <a:sym typeface="Courier Pri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https://coursera.org/share/0cd6c094004542e5da3f53f100ccdd68</a:t>
            </a:r>
            <a:endParaRPr sz="1600" b="0" i="0" u="none" strike="noStrike" cap="none" dirty="0">
              <a:solidFill>
                <a:srgbClr val="42B7DE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marR="0" lvl="0" indent="0" algn="l" rtl="0">
              <a:lnSpc>
                <a:spcPct val="153333"/>
              </a:lnSpc>
              <a:spcBef>
                <a:spcPts val="5600"/>
              </a:spcBef>
              <a:spcAft>
                <a:spcPts val="4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rPr>
              <a:t>Scratch - https://scratch.mit.edu/</a:t>
            </a:r>
            <a:endParaRPr sz="1800" b="0" i="0" u="none" strike="noStrike" cap="none" dirty="0">
              <a:solidFill>
                <a:schemeClr val="dk2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3"/>
          <p:cNvSpPr txBox="1">
            <a:spLocks noGrp="1"/>
          </p:cNvSpPr>
          <p:nvPr>
            <p:ph type="ctrTitle"/>
          </p:nvPr>
        </p:nvSpPr>
        <p:spPr>
          <a:xfrm>
            <a:off x="2769049" y="944719"/>
            <a:ext cx="3605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GRATIDÃO</a:t>
            </a:r>
            <a:r>
              <a:rPr lang="pt-BR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!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73" name="Google Shape;1173;p43"/>
          <p:cNvSpPr txBox="1">
            <a:spLocks noGrp="1"/>
          </p:cNvSpPr>
          <p:nvPr>
            <p:ph type="subTitle" idx="1"/>
          </p:nvPr>
        </p:nvSpPr>
        <p:spPr>
          <a:xfrm>
            <a:off x="2579075" y="1936039"/>
            <a:ext cx="3985649" cy="176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Caso tenha dúvidas, entre em contato: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codifico.unb@gmail.com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Vinícius: +55(61) 99133-4991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Universidade de Brasília (UnB)</a:t>
            </a:r>
          </a:p>
        </p:txBody>
      </p:sp>
      <p:pic>
        <p:nvPicPr>
          <p:cNvPr id="1174" name="Google Shape;11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7672" y="4532383"/>
            <a:ext cx="933608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3"/>
          <p:cNvSpPr txBox="1">
            <a:spLocks noGrp="1"/>
          </p:cNvSpPr>
          <p:nvPr>
            <p:ph type="ctrTitle" idx="7"/>
          </p:nvPr>
        </p:nvSpPr>
        <p:spPr>
          <a:xfrm>
            <a:off x="2479025" y="31244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SCRATCH E PYTHON</a:t>
            </a:r>
            <a:endParaRPr sz="3200"/>
          </a:p>
        </p:txBody>
      </p:sp>
      <p:sp>
        <p:nvSpPr>
          <p:cNvPr id="881" name="Google Shape;881;p23"/>
          <p:cNvSpPr txBox="1">
            <a:spLocks noGrp="1"/>
          </p:cNvSpPr>
          <p:nvPr>
            <p:ph type="ctrTitle"/>
          </p:nvPr>
        </p:nvSpPr>
        <p:spPr>
          <a:xfrm>
            <a:off x="2479025" y="11287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OPERADORES RELACIONAIS</a:t>
            </a:r>
            <a:endParaRPr sz="3200"/>
          </a:p>
        </p:txBody>
      </p:sp>
      <p:sp>
        <p:nvSpPr>
          <p:cNvPr id="882" name="Google Shape;882;p23"/>
          <p:cNvSpPr txBox="1">
            <a:spLocks noGrp="1"/>
          </p:cNvSpPr>
          <p:nvPr>
            <p:ph type="title" idx="2"/>
          </p:nvPr>
        </p:nvSpPr>
        <p:spPr>
          <a:xfrm>
            <a:off x="643327" y="11286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83" name="Google Shape;883;p23"/>
          <p:cNvSpPr txBox="1">
            <a:spLocks noGrp="1"/>
          </p:cNvSpPr>
          <p:nvPr>
            <p:ph type="ctrTitle" idx="3"/>
          </p:nvPr>
        </p:nvSpPr>
        <p:spPr>
          <a:xfrm>
            <a:off x="2479025" y="17939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OPERADORES LÓGICOS</a:t>
            </a:r>
            <a:endParaRPr sz="3200"/>
          </a:p>
        </p:txBody>
      </p:sp>
      <p:sp>
        <p:nvSpPr>
          <p:cNvPr id="884" name="Google Shape;884;p23"/>
          <p:cNvSpPr txBox="1">
            <a:spLocks noGrp="1"/>
          </p:cNvSpPr>
          <p:nvPr>
            <p:ph type="title" idx="4"/>
          </p:nvPr>
        </p:nvSpPr>
        <p:spPr>
          <a:xfrm>
            <a:off x="681127" y="17939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5" name="Google Shape;885;p23"/>
          <p:cNvSpPr txBox="1">
            <a:spLocks noGrp="1"/>
          </p:cNvSpPr>
          <p:nvPr>
            <p:ph type="ctrTitle" idx="5"/>
          </p:nvPr>
        </p:nvSpPr>
        <p:spPr>
          <a:xfrm>
            <a:off x="2479025" y="24592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ESTRUTURAS CONDICIONAIS</a:t>
            </a:r>
            <a:endParaRPr sz="3200"/>
          </a:p>
        </p:txBody>
      </p:sp>
      <p:sp>
        <p:nvSpPr>
          <p:cNvPr id="886" name="Google Shape;886;p23"/>
          <p:cNvSpPr txBox="1">
            <a:spLocks noGrp="1"/>
          </p:cNvSpPr>
          <p:nvPr>
            <p:ph type="title" idx="6"/>
          </p:nvPr>
        </p:nvSpPr>
        <p:spPr>
          <a:xfrm>
            <a:off x="681127" y="24591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87" name="Google Shape;887;p23"/>
          <p:cNvSpPr txBox="1">
            <a:spLocks noGrp="1"/>
          </p:cNvSpPr>
          <p:nvPr>
            <p:ph type="title" idx="8"/>
          </p:nvPr>
        </p:nvSpPr>
        <p:spPr>
          <a:xfrm>
            <a:off x="681127" y="31244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8" name="Google Shape;888;p23"/>
          <p:cNvSpPr txBox="1">
            <a:spLocks noGrp="1"/>
          </p:cNvSpPr>
          <p:nvPr>
            <p:ph type="ctrTitle" idx="9"/>
          </p:nvPr>
        </p:nvSpPr>
        <p:spPr>
          <a:xfrm>
            <a:off x="2479025" y="3466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cxnSp>
        <p:nvCxnSpPr>
          <p:cNvPr id="889" name="Google Shape;889;p23"/>
          <p:cNvCxnSpPr/>
          <p:nvPr/>
        </p:nvCxnSpPr>
        <p:spPr>
          <a:xfrm>
            <a:off x="2289425" y="-445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0" name="Google Shape;8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025" y="4277176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3"/>
          <p:cNvSpPr txBox="1">
            <a:spLocks noGrp="1"/>
          </p:cNvSpPr>
          <p:nvPr>
            <p:ph type="ctrTitle"/>
          </p:nvPr>
        </p:nvSpPr>
        <p:spPr>
          <a:xfrm>
            <a:off x="2479025" y="37897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ATIVIDADE</a:t>
            </a:r>
            <a:endParaRPr sz="3200"/>
          </a:p>
        </p:txBody>
      </p:sp>
      <p:sp>
        <p:nvSpPr>
          <p:cNvPr id="892" name="Google Shape;892;p23"/>
          <p:cNvSpPr txBox="1">
            <a:spLocks noGrp="1"/>
          </p:cNvSpPr>
          <p:nvPr>
            <p:ph type="title" idx="2"/>
          </p:nvPr>
        </p:nvSpPr>
        <p:spPr>
          <a:xfrm>
            <a:off x="643327" y="37896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05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1751425" y="665100"/>
            <a:ext cx="6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OPERADORES RELACIONAIS</a:t>
            </a:r>
            <a:endParaRPr sz="4000"/>
          </a:p>
        </p:txBody>
      </p:sp>
      <p:cxnSp>
        <p:nvCxnSpPr>
          <p:cNvPr id="898" name="Google Shape;898;p24"/>
          <p:cNvCxnSpPr/>
          <p:nvPr/>
        </p:nvCxnSpPr>
        <p:spPr>
          <a:xfrm>
            <a:off x="5123700" y="12356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9" name="Google Shape;89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0" name="Google Shape;900;p24"/>
          <p:cNvGraphicFramePr/>
          <p:nvPr/>
        </p:nvGraphicFramePr>
        <p:xfrm>
          <a:off x="872200" y="2038775"/>
          <a:ext cx="7564725" cy="1690500"/>
        </p:xfrm>
        <a:graphic>
          <a:graphicData uri="http://schemas.openxmlformats.org/drawingml/2006/table">
            <a:tbl>
              <a:tblPr>
                <a:noFill/>
                <a:tableStyleId>{F5799A63-225A-4608-8A25-DFCAC68CE129}</a:tableStyleId>
              </a:tblPr>
              <a:tblGrid>
                <a:gridCol w="108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Barlow Condensed SemiBold"/>
                          <a:ea typeface="Barlow Condensed SemiBold"/>
                          <a:cs typeface="Barlow Condensed SemiBold"/>
                          <a:sym typeface="Barlow Condensed SemiBold"/>
                        </a:rPr>
                        <a:t>SIMBOLO</a:t>
                      </a:r>
                      <a:endParaRPr sz="2000">
                        <a:solidFill>
                          <a:srgbClr val="FFFFFF"/>
                        </a:solidFill>
                        <a:latin typeface="Barlow Condensed SemiBold"/>
                        <a:ea typeface="Barlow Condensed SemiBold"/>
                        <a:cs typeface="Barlow Condensed SemiBold"/>
                        <a:sym typeface="Barlow Condensed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FFFFFF"/>
                          </a:solidFill>
                        </a:rPr>
                        <a:t>&gt;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FFFFFF"/>
                          </a:solidFill>
                        </a:rPr>
                        <a:t>&gt;=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FFFFFF"/>
                          </a:solidFill>
                        </a:rPr>
                        <a:t>&lt;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FFFFFF"/>
                          </a:solidFill>
                        </a:rPr>
                        <a:t>&lt;=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FFFFFF"/>
                          </a:solidFill>
                        </a:rPr>
                        <a:t>==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rgbClr val="FFFFFF"/>
                          </a:solidFill>
                        </a:rPr>
                        <a:t>!=</a:t>
                      </a:r>
                      <a:endParaRPr sz="2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Barlow Condensed SemiBold"/>
                          <a:ea typeface="Barlow Condensed SemiBold"/>
                          <a:cs typeface="Barlow Condensed SemiBold"/>
                          <a:sym typeface="Barlow Condensed SemiBold"/>
                        </a:rPr>
                        <a:t>NOME</a:t>
                      </a:r>
                      <a:endParaRPr sz="2000">
                        <a:solidFill>
                          <a:srgbClr val="FFFFFF"/>
                        </a:solidFill>
                        <a:latin typeface="Barlow Condensed SemiBold"/>
                        <a:ea typeface="Barlow Condensed SemiBold"/>
                        <a:cs typeface="Barlow Condensed SemiBold"/>
                        <a:sym typeface="Barlow Condensed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87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Maior que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Maior ou igual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Menor que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Menor ou igual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Igualdade 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Diferença 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5"/>
          <p:cNvSpPr txBox="1">
            <a:spLocks noGrp="1"/>
          </p:cNvSpPr>
          <p:nvPr>
            <p:ph type="title"/>
          </p:nvPr>
        </p:nvSpPr>
        <p:spPr>
          <a:xfrm>
            <a:off x="1751425" y="665100"/>
            <a:ext cx="6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OPERADORES LÓGICOS</a:t>
            </a:r>
            <a:endParaRPr sz="4000"/>
          </a:p>
        </p:txBody>
      </p:sp>
      <p:cxnSp>
        <p:nvCxnSpPr>
          <p:cNvPr id="906" name="Google Shape;906;p25"/>
          <p:cNvCxnSpPr/>
          <p:nvPr/>
        </p:nvCxnSpPr>
        <p:spPr>
          <a:xfrm>
            <a:off x="5123700" y="12356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7" name="Google Shape;9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8" name="Google Shape;908;p25"/>
          <p:cNvGraphicFramePr/>
          <p:nvPr/>
        </p:nvGraphicFramePr>
        <p:xfrm>
          <a:off x="1751425" y="1634025"/>
          <a:ext cx="2483000" cy="2767325"/>
        </p:xfrm>
        <a:graphic>
          <a:graphicData uri="http://schemas.openxmlformats.org/drawingml/2006/table">
            <a:tbl>
              <a:tblPr>
                <a:noFill/>
                <a:tableStyleId>{F5799A63-225A-4608-8A25-DFCAC68CE129}</a:tableStyleId>
              </a:tblPr>
              <a:tblGrid>
                <a:gridCol w="71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Barlow Condensed SemiBold"/>
                          <a:ea typeface="Barlow Condensed SemiBold"/>
                          <a:cs typeface="Barlow Condensed SemiBold"/>
                          <a:sym typeface="Barlow Condensed SemiBold"/>
                        </a:rPr>
                        <a:t>A</a:t>
                      </a:r>
                      <a:endParaRPr sz="2000">
                        <a:solidFill>
                          <a:srgbClr val="FFFFFF"/>
                        </a:solidFill>
                        <a:latin typeface="Barlow Condensed SemiBold"/>
                        <a:ea typeface="Barlow Condensed SemiBold"/>
                        <a:cs typeface="Barlow Condensed SemiBold"/>
                        <a:sym typeface="Barlow Condensed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Barlow Condensed SemiBold"/>
                          <a:ea typeface="Barlow Condensed SemiBold"/>
                          <a:cs typeface="Barlow Condensed SemiBold"/>
                          <a:sym typeface="Barlow Condensed SemiBold"/>
                        </a:rPr>
                        <a:t>B</a:t>
                      </a:r>
                      <a:endParaRPr sz="2000">
                        <a:solidFill>
                          <a:srgbClr val="FFFFFF"/>
                        </a:solidFill>
                        <a:latin typeface="Barlow Condensed SemiBold"/>
                        <a:ea typeface="Barlow Condensed SemiBold"/>
                        <a:cs typeface="Barlow Condensed SemiBold"/>
                        <a:sym typeface="Barlow Condensed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Barlow Condensed SemiBold"/>
                          <a:ea typeface="Barlow Condensed SemiBold"/>
                          <a:cs typeface="Barlow Condensed SemiBold"/>
                          <a:sym typeface="Barlow Condensed SemiBold"/>
                        </a:rPr>
                        <a:t>A and B</a:t>
                      </a:r>
                      <a:endParaRPr sz="2000">
                        <a:solidFill>
                          <a:srgbClr val="FFFFFF"/>
                        </a:solidFill>
                        <a:latin typeface="Barlow Condensed SemiBold"/>
                        <a:ea typeface="Barlow Condensed SemiBold"/>
                        <a:cs typeface="Barlow Condensed SemiBold"/>
                        <a:sym typeface="Barlow Condensed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87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9" name="Google Shape;909;p25"/>
          <p:cNvSpPr txBox="1">
            <a:spLocks noGrp="1"/>
          </p:cNvSpPr>
          <p:nvPr>
            <p:ph type="subTitle" idx="1"/>
          </p:nvPr>
        </p:nvSpPr>
        <p:spPr>
          <a:xfrm>
            <a:off x="4626325" y="1726750"/>
            <a:ext cx="3854100" cy="20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AND/E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 2 ou mais valores, e retorna verdadeiro se e somente se ambos forem verdadeiros.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6"/>
          <p:cNvSpPr txBox="1">
            <a:spLocks noGrp="1"/>
          </p:cNvSpPr>
          <p:nvPr>
            <p:ph type="title"/>
          </p:nvPr>
        </p:nvSpPr>
        <p:spPr>
          <a:xfrm>
            <a:off x="1751425" y="665100"/>
            <a:ext cx="6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OPERADORES LÓGICOS</a:t>
            </a:r>
            <a:endParaRPr sz="4000"/>
          </a:p>
        </p:txBody>
      </p:sp>
      <p:cxnSp>
        <p:nvCxnSpPr>
          <p:cNvPr id="915" name="Google Shape;915;p26"/>
          <p:cNvCxnSpPr/>
          <p:nvPr/>
        </p:nvCxnSpPr>
        <p:spPr>
          <a:xfrm>
            <a:off x="5123700" y="12356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6" name="Google Shape;9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7" name="Google Shape;917;p26"/>
          <p:cNvGraphicFramePr/>
          <p:nvPr/>
        </p:nvGraphicFramePr>
        <p:xfrm>
          <a:off x="1751425" y="1634025"/>
          <a:ext cx="2483000" cy="2767325"/>
        </p:xfrm>
        <a:graphic>
          <a:graphicData uri="http://schemas.openxmlformats.org/drawingml/2006/table">
            <a:tbl>
              <a:tblPr>
                <a:noFill/>
                <a:tableStyleId>{F5799A63-225A-4608-8A25-DFCAC68CE129}</a:tableStyleId>
              </a:tblPr>
              <a:tblGrid>
                <a:gridCol w="71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Barlow Condensed SemiBold"/>
                          <a:ea typeface="Barlow Condensed SemiBold"/>
                          <a:cs typeface="Barlow Condensed SemiBold"/>
                          <a:sym typeface="Barlow Condensed SemiBold"/>
                        </a:rPr>
                        <a:t>A</a:t>
                      </a:r>
                      <a:endParaRPr sz="2000">
                        <a:solidFill>
                          <a:srgbClr val="FFFFFF"/>
                        </a:solidFill>
                        <a:latin typeface="Barlow Condensed SemiBold"/>
                        <a:ea typeface="Barlow Condensed SemiBold"/>
                        <a:cs typeface="Barlow Condensed SemiBold"/>
                        <a:sym typeface="Barlow Condensed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Barlow Condensed SemiBold"/>
                          <a:ea typeface="Barlow Condensed SemiBold"/>
                          <a:cs typeface="Barlow Condensed SemiBold"/>
                          <a:sym typeface="Barlow Condensed SemiBold"/>
                        </a:rPr>
                        <a:t>B</a:t>
                      </a:r>
                      <a:endParaRPr sz="2000">
                        <a:solidFill>
                          <a:srgbClr val="FFFFFF"/>
                        </a:solidFill>
                        <a:latin typeface="Barlow Condensed SemiBold"/>
                        <a:ea typeface="Barlow Condensed SemiBold"/>
                        <a:cs typeface="Barlow Condensed SemiBold"/>
                        <a:sym typeface="Barlow Condensed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Barlow Condensed SemiBold"/>
                          <a:ea typeface="Barlow Condensed SemiBold"/>
                          <a:cs typeface="Barlow Condensed SemiBold"/>
                          <a:sym typeface="Barlow Condensed SemiBold"/>
                        </a:rPr>
                        <a:t>A or B</a:t>
                      </a:r>
                      <a:endParaRPr sz="2000">
                        <a:solidFill>
                          <a:srgbClr val="FFFFFF"/>
                        </a:solidFill>
                        <a:latin typeface="Barlow Condensed SemiBold"/>
                        <a:ea typeface="Barlow Condensed SemiBold"/>
                        <a:cs typeface="Barlow Condensed SemiBold"/>
                        <a:sym typeface="Barlow Condensed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87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3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9E6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C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8" name="Google Shape;918;p26"/>
          <p:cNvSpPr txBox="1">
            <a:spLocks noGrp="1"/>
          </p:cNvSpPr>
          <p:nvPr>
            <p:ph type="subTitle" idx="1"/>
          </p:nvPr>
        </p:nvSpPr>
        <p:spPr>
          <a:xfrm>
            <a:off x="4626325" y="1726750"/>
            <a:ext cx="3854100" cy="20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OR/OU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 2 ou mais valores, e retorna verdadeiro se pelo menos um dos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valores for verdadeiro.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7"/>
          <p:cNvSpPr txBox="1">
            <a:spLocks noGrp="1"/>
          </p:cNvSpPr>
          <p:nvPr>
            <p:ph type="title"/>
          </p:nvPr>
        </p:nvSpPr>
        <p:spPr>
          <a:xfrm>
            <a:off x="828425" y="1524050"/>
            <a:ext cx="712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ESTRUTURAS CONDICIONAIS</a:t>
            </a:r>
            <a:endParaRPr sz="4500"/>
          </a:p>
        </p:txBody>
      </p:sp>
      <p:sp>
        <p:nvSpPr>
          <p:cNvPr id="924" name="Google Shape;924;p27"/>
          <p:cNvSpPr txBox="1">
            <a:spLocks noGrp="1"/>
          </p:cNvSpPr>
          <p:nvPr>
            <p:ph type="subTitle" idx="1"/>
          </p:nvPr>
        </p:nvSpPr>
        <p:spPr>
          <a:xfrm>
            <a:off x="1494100" y="2479000"/>
            <a:ext cx="5811000" cy="20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estruturas condicionais permitem que um programa execute diferentes comandos de acordo com as condições estabelecidas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Estrutura Condicional executa um comando ou vários comandos se a condição for verdadeira. Se a condição for falsa, será executado o outro comando</a:t>
            </a:r>
            <a:endParaRPr/>
          </a:p>
        </p:txBody>
      </p:sp>
      <p:cxnSp>
        <p:nvCxnSpPr>
          <p:cNvPr id="925" name="Google Shape;925;p27"/>
          <p:cNvCxnSpPr/>
          <p:nvPr/>
        </p:nvCxnSpPr>
        <p:spPr>
          <a:xfrm>
            <a:off x="-301900" y="2114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6" name="Google Shape;9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828425" y="1524050"/>
            <a:ext cx="712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ESTRUTURAS CONDICIONAIS</a:t>
            </a:r>
            <a:endParaRPr sz="4500"/>
          </a:p>
        </p:txBody>
      </p:sp>
      <p:sp>
        <p:nvSpPr>
          <p:cNvPr id="932" name="Google Shape;932;p28"/>
          <p:cNvSpPr txBox="1">
            <a:spLocks noGrp="1"/>
          </p:cNvSpPr>
          <p:nvPr>
            <p:ph type="subTitle" idx="1"/>
          </p:nvPr>
        </p:nvSpPr>
        <p:spPr>
          <a:xfrm>
            <a:off x="1494100" y="2479000"/>
            <a:ext cx="5811000" cy="20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OBSERVAÇÃO: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É possível encadear vários blocos condicionais.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É possível colocar uma estrutura condicional dentro de uma outra estrutura condicional.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3" name="Google Shape;933;p28"/>
          <p:cNvCxnSpPr/>
          <p:nvPr/>
        </p:nvCxnSpPr>
        <p:spPr>
          <a:xfrm>
            <a:off x="-301900" y="2114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4" name="Google Shape;93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9"/>
          <p:cNvSpPr txBox="1">
            <a:spLocks noGrp="1"/>
          </p:cNvSpPr>
          <p:nvPr>
            <p:ph type="title"/>
          </p:nvPr>
        </p:nvSpPr>
        <p:spPr>
          <a:xfrm>
            <a:off x="828425" y="1524050"/>
            <a:ext cx="712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ESTRUTURAS CONDICIONAIS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PSEUDO CÓDIGO E FLUXOGRAMA</a:t>
            </a:r>
            <a:endParaRPr sz="4500"/>
          </a:p>
        </p:txBody>
      </p:sp>
      <p:sp>
        <p:nvSpPr>
          <p:cNvPr id="941" name="Google Shape;941;p29"/>
          <p:cNvSpPr txBox="1">
            <a:spLocks noGrp="1"/>
          </p:cNvSpPr>
          <p:nvPr>
            <p:ph type="subTitle" idx="1"/>
          </p:nvPr>
        </p:nvSpPr>
        <p:spPr>
          <a:xfrm>
            <a:off x="1494100" y="2479000"/>
            <a:ext cx="2224200" cy="20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ALGORITMO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</a:t>
            </a:r>
            <a:r>
              <a:rPr lang="en"/>
              <a:t> condição ENTAO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comando  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SENAO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comando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 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 ALGORITMO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2" name="Google Shape;942;p29"/>
          <p:cNvCxnSpPr/>
          <p:nvPr/>
        </p:nvCxnSpPr>
        <p:spPr>
          <a:xfrm>
            <a:off x="-301900" y="21145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43" name="Google Shape;9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29"/>
          <p:cNvSpPr/>
          <p:nvPr/>
        </p:nvSpPr>
        <p:spPr>
          <a:xfrm>
            <a:off x="5086140" y="2379000"/>
            <a:ext cx="789900" cy="282000"/>
          </a:xfrm>
          <a:prstGeom prst="flowChartConnector">
            <a:avLst/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9"/>
          <p:cNvSpPr/>
          <p:nvPr/>
        </p:nvSpPr>
        <p:spPr>
          <a:xfrm>
            <a:off x="5086140" y="4439700"/>
            <a:ext cx="789900" cy="282000"/>
          </a:xfrm>
          <a:prstGeom prst="flowChartConnector">
            <a:avLst/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9"/>
          <p:cNvSpPr/>
          <p:nvPr/>
        </p:nvSpPr>
        <p:spPr>
          <a:xfrm>
            <a:off x="4733540" y="2943250"/>
            <a:ext cx="1495100" cy="572700"/>
          </a:xfrm>
          <a:prstGeom prst="flowChartDecision">
            <a:avLst/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9"/>
          <p:cNvSpPr/>
          <p:nvPr/>
        </p:nvSpPr>
        <p:spPr>
          <a:xfrm>
            <a:off x="3616665" y="3723650"/>
            <a:ext cx="959100" cy="366600"/>
          </a:xfrm>
          <a:prstGeom prst="roundRect">
            <a:avLst>
              <a:gd name="adj" fmla="val 16667"/>
            </a:avLst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29"/>
          <p:cNvSpPr/>
          <p:nvPr/>
        </p:nvSpPr>
        <p:spPr>
          <a:xfrm>
            <a:off x="6388490" y="3723650"/>
            <a:ext cx="959100" cy="366600"/>
          </a:xfrm>
          <a:prstGeom prst="roundRect">
            <a:avLst>
              <a:gd name="adj" fmla="val 16667"/>
            </a:avLst>
          </a:prstGeom>
          <a:solidFill>
            <a:srgbClr val="F8FAFB"/>
          </a:solidFill>
          <a:ln w="9525" cap="flat" cmpd="sng">
            <a:solidFill>
              <a:srgbClr val="0187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9" name="Google Shape;949;p29"/>
          <p:cNvCxnSpPr>
            <a:stCxn id="944" idx="4"/>
            <a:endCxn id="946" idx="0"/>
          </p:cNvCxnSpPr>
          <p:nvPr/>
        </p:nvCxnSpPr>
        <p:spPr>
          <a:xfrm>
            <a:off x="5481090" y="2661000"/>
            <a:ext cx="0" cy="282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0" name="Google Shape;950;p29"/>
          <p:cNvCxnSpPr>
            <a:stCxn id="946" idx="1"/>
            <a:endCxn id="947" idx="0"/>
          </p:cNvCxnSpPr>
          <p:nvPr/>
        </p:nvCxnSpPr>
        <p:spPr>
          <a:xfrm flipH="1">
            <a:off x="4096340" y="3229600"/>
            <a:ext cx="637200" cy="4941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1" name="Google Shape;951;p29"/>
          <p:cNvCxnSpPr>
            <a:endCxn id="948" idx="0"/>
          </p:cNvCxnSpPr>
          <p:nvPr/>
        </p:nvCxnSpPr>
        <p:spPr>
          <a:xfrm>
            <a:off x="6219140" y="3225350"/>
            <a:ext cx="648900" cy="4983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" name="Google Shape;952;p29"/>
          <p:cNvCxnSpPr>
            <a:stCxn id="947" idx="2"/>
            <a:endCxn id="945" idx="2"/>
          </p:cNvCxnSpPr>
          <p:nvPr/>
        </p:nvCxnSpPr>
        <p:spPr>
          <a:xfrm rot="-5400000" flipH="1">
            <a:off x="4345965" y="3840500"/>
            <a:ext cx="490500" cy="9900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3" name="Google Shape;953;p29"/>
          <p:cNvCxnSpPr>
            <a:stCxn id="948" idx="2"/>
            <a:endCxn id="945" idx="6"/>
          </p:cNvCxnSpPr>
          <p:nvPr/>
        </p:nvCxnSpPr>
        <p:spPr>
          <a:xfrm rot="5400000">
            <a:off x="6126740" y="3839450"/>
            <a:ext cx="490500" cy="9921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4" name="Google Shape;954;p29"/>
          <p:cNvSpPr txBox="1"/>
          <p:nvPr/>
        </p:nvSpPr>
        <p:spPr>
          <a:xfrm>
            <a:off x="5147340" y="2350650"/>
            <a:ext cx="66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INÍCIO</a:t>
            </a:r>
            <a:endParaRPr sz="10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5" name="Google Shape;955;p29"/>
          <p:cNvSpPr txBox="1"/>
          <p:nvPr/>
        </p:nvSpPr>
        <p:spPr>
          <a:xfrm>
            <a:off x="4978015" y="3060250"/>
            <a:ext cx="99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CONDIÇÃO</a:t>
            </a:r>
            <a:endParaRPr sz="10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6" name="Google Shape;956;p29"/>
          <p:cNvSpPr txBox="1"/>
          <p:nvPr/>
        </p:nvSpPr>
        <p:spPr>
          <a:xfrm>
            <a:off x="3522615" y="3737625"/>
            <a:ext cx="11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COMANDO B</a:t>
            </a:r>
            <a:endParaRPr sz="10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7" name="Google Shape;957;p29"/>
          <p:cNvSpPr txBox="1"/>
          <p:nvPr/>
        </p:nvSpPr>
        <p:spPr>
          <a:xfrm>
            <a:off x="6294440" y="3737600"/>
            <a:ext cx="11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COMANDO A</a:t>
            </a:r>
            <a:endParaRPr sz="10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8" name="Google Shape;958;p29"/>
          <p:cNvSpPr txBox="1"/>
          <p:nvPr/>
        </p:nvSpPr>
        <p:spPr>
          <a:xfrm>
            <a:off x="5147328" y="4411350"/>
            <a:ext cx="66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FIM</a:t>
            </a:r>
            <a:endParaRPr sz="10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59" name="Google Shape;959;p29"/>
          <p:cNvSpPr txBox="1"/>
          <p:nvPr/>
        </p:nvSpPr>
        <p:spPr>
          <a:xfrm>
            <a:off x="3703240" y="2924150"/>
            <a:ext cx="11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falsa</a:t>
            </a:r>
            <a:endParaRPr sz="1000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60" name="Google Shape;960;p29"/>
          <p:cNvSpPr txBox="1"/>
          <p:nvPr/>
        </p:nvSpPr>
        <p:spPr>
          <a:xfrm>
            <a:off x="6097690" y="2924150"/>
            <a:ext cx="11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rPr>
              <a:t>verdadeira</a:t>
            </a:r>
            <a:endParaRPr sz="1000">
              <a:solidFill>
                <a:schemeClr val="accent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619</Words>
  <Application>Microsoft Office PowerPoint</Application>
  <PresentationFormat>Apresentação na tela (16:9)</PresentationFormat>
  <Paragraphs>160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Arvo</vt:lpstr>
      <vt:lpstr>Barlow Condensed</vt:lpstr>
      <vt:lpstr>Montserrat Light</vt:lpstr>
      <vt:lpstr>Barlow Condensed SemiBold</vt:lpstr>
      <vt:lpstr>Fira Sans Extra Condensed Medium</vt:lpstr>
      <vt:lpstr>Roboto Condensed</vt:lpstr>
      <vt:lpstr>Courier Prime</vt:lpstr>
      <vt:lpstr>Arial</vt:lpstr>
      <vt:lpstr>Barlow Condensed Medium</vt:lpstr>
      <vt:lpstr>My Creative CV XL by Slidesgo</vt:lpstr>
      <vt:lpstr>Aprenda Pensamento Computacional e Scratch!</vt:lpstr>
      <vt:lpstr>ESTRUTURAS CONDICIONAIS E DE REPETIÇÕES</vt:lpstr>
      <vt:lpstr>SCRATCH E PYTHON</vt:lpstr>
      <vt:lpstr>OPERADORES RELACIONAIS</vt:lpstr>
      <vt:lpstr>OPERADORES LÓGICOS</vt:lpstr>
      <vt:lpstr>OPERADORES LÓGICOS</vt:lpstr>
      <vt:lpstr>ESTRUTURAS CONDICIONAIS</vt:lpstr>
      <vt:lpstr>ESTRUTURAS CONDICIONAIS</vt:lpstr>
      <vt:lpstr>ESTRUTURAS CONDICIONAIS  PSEUDO CÓDIGO E FLUXOGRAMA</vt:lpstr>
      <vt:lpstr>TUTORIAL NO SCRATCH</vt:lpstr>
      <vt:lpstr>SCRATCH  vs.  PYTHON</vt:lpstr>
      <vt:lpstr>ATIVIDADE </vt:lpstr>
      <vt:lpstr>ESTRUTURAS DE REPETIÇÃO</vt:lpstr>
      <vt:lpstr>ESTRUTURAS DE REPETIÇÃO</vt:lpstr>
      <vt:lpstr>ESTRUTURAS DE REPETIÇÃO</vt:lpstr>
      <vt:lpstr>ESTRUTURAS de REPETIÇÃO  PSEUDO CÓDIGO E FLUXOGRAMA</vt:lpstr>
      <vt:lpstr> TIPOS DE LAÇOS</vt:lpstr>
      <vt:lpstr>TUTORIAL NO SCRATCH</vt:lpstr>
      <vt:lpstr>EXEMPLO</vt:lpstr>
      <vt:lpstr>SCRATCH  vs.  PYTHON</vt:lpstr>
      <vt:lpstr>ATIVIDADE </vt:lpstr>
      <vt:lpstr>&gt; Referência bibliográfica:</vt:lpstr>
      <vt:lpstr>GRATIDÃO!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CONDICIONAIS E DE REPETIÇÕES</dc:title>
  <cp:lastModifiedBy>Vinícius Aguiar Monteiro</cp:lastModifiedBy>
  <cp:revision>2</cp:revision>
  <dcterms:modified xsi:type="dcterms:W3CDTF">2022-09-26T07:27:07Z</dcterms:modified>
</cp:coreProperties>
</file>