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handoutMasterIdLst>
    <p:handoutMasterId r:id="rId17"/>
  </p:handoutMasterIdLst>
  <p:sldIdLst>
    <p:sldId id="272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71" r:id="rId10"/>
    <p:sldId id="266" r:id="rId11"/>
    <p:sldId id="267" r:id="rId12"/>
    <p:sldId id="268" r:id="rId13"/>
    <p:sldId id="269" r:id="rId14"/>
    <p:sldId id="270" r:id="rId15"/>
  </p:sldIdLst>
  <p:sldSz cx="9144000" cy="5715000" type="screen16x10"/>
  <p:notesSz cx="6858000" cy="9144000"/>
  <p:defaultTextStyle>
    <a:defPPr>
      <a:defRPr lang="pt-B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30" autoAdjust="0"/>
  </p:normalViewPr>
  <p:slideViewPr>
    <p:cSldViewPr snapToGrid="0">
      <p:cViewPr varScale="1">
        <p:scale>
          <a:sx n="133" d="100"/>
          <a:sy n="133" d="100"/>
        </p:scale>
        <p:origin x="-112" y="-24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6E850-4823-4938-A121-4A7145875696}" type="datetimeFigureOut">
              <a:rPr lang="pt-BR" smtClean="0"/>
              <a:t>12/10/17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ABA79-D757-4C62-A0FC-A351196507D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635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DF39F-61F4-4D31-8662-14B4D512B4BA}" type="datetimeFigureOut">
              <a:rPr lang="pt-BR" smtClean="0"/>
              <a:t>12/10/17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8E93C-7B71-4D76-90CD-FA693FDA36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95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8E93C-7B71-4D76-90CD-FA693FDA36E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066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8E93C-7B71-4D76-90CD-FA693FDA36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076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8E93C-7B71-4D76-90CD-FA693FDA36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442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8E93C-7B71-4D76-90CD-FA693FDA36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733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8E93C-7B71-4D76-90CD-FA693FDA36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115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8E93C-7B71-4D76-90CD-FA693FDA36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076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8E93C-7B71-4D76-90CD-FA693FDA36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540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8E93C-7B71-4D76-90CD-FA693FDA36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883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8E93C-7B71-4D76-90CD-FA693FDA36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382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8E93C-7B71-4D76-90CD-FA693FDA36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438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8E93C-7B71-4D76-90CD-FA693FDA36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150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8E93C-7B71-4D76-90CD-FA693FDA36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14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8E93C-7B71-4D76-90CD-FA693FDA36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644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544128"/>
            <a:ext cx="8001000" cy="1380841"/>
          </a:xfrm>
          <a:solidFill>
            <a:srgbClr val="0F283E"/>
          </a:solidFill>
          <a:ln>
            <a:noFill/>
          </a:ln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8001000" cy="561011"/>
          </a:xfrm>
          <a:solidFill>
            <a:srgbClr val="2A75B7"/>
          </a:solidFill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pic>
        <p:nvPicPr>
          <p:cNvPr id="10" name="Picture 9" descr="UTFPR.png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" contrast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4441676"/>
            <a:ext cx="2551045" cy="936104"/>
          </a:xfrm>
          <a:prstGeom prst="rect">
            <a:avLst/>
          </a:prstGeom>
        </p:spPr>
      </p:pic>
      <p:pic>
        <p:nvPicPr>
          <p:cNvPr id="11" name="Picture 10" descr="brasil-flag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93" y="4585693"/>
            <a:ext cx="1129308" cy="1129308"/>
          </a:xfrm>
          <a:prstGeom prst="rect">
            <a:avLst/>
          </a:prstGeom>
        </p:spPr>
      </p:pic>
      <p:pic>
        <p:nvPicPr>
          <p:cNvPr id="12" name="Picture 11" descr="Logo labinov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513684"/>
            <a:ext cx="3402238" cy="720080"/>
          </a:xfrm>
          <a:prstGeom prst="rect">
            <a:avLst/>
          </a:prstGeom>
        </p:spPr>
      </p:pic>
      <p:sp>
        <p:nvSpPr>
          <p:cNvPr id="8" name="Retângulo 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5000">
                <a:schemeClr val="accent6">
                  <a:lumMod val="89000"/>
                </a:schemeClr>
              </a:gs>
              <a:gs pos="61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upo 3"/>
          <p:cNvGrpSpPr/>
          <p:nvPr userDrawn="1"/>
        </p:nvGrpSpPr>
        <p:grpSpPr>
          <a:xfrm>
            <a:off x="0" y="5132717"/>
            <a:ext cx="428211" cy="513272"/>
            <a:chOff x="301925" y="5201728"/>
            <a:chExt cx="428211" cy="513272"/>
          </a:xfrm>
        </p:grpSpPr>
        <p:sp>
          <p:nvSpPr>
            <p:cNvPr id="13" name="Paralelogramo 5"/>
            <p:cNvSpPr/>
            <p:nvPr userDrawn="1"/>
          </p:nvSpPr>
          <p:spPr>
            <a:xfrm>
              <a:off x="374082" y="5320342"/>
              <a:ext cx="356054" cy="394658"/>
            </a:xfrm>
            <a:prstGeom prst="parallelogram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Paralelogramo 8"/>
            <p:cNvSpPr/>
            <p:nvPr userDrawn="1"/>
          </p:nvSpPr>
          <p:spPr>
            <a:xfrm>
              <a:off x="301925" y="5201728"/>
              <a:ext cx="336429" cy="394658"/>
            </a:xfrm>
            <a:prstGeom prst="parallelogram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7"/>
          <p:cNvGrpSpPr/>
          <p:nvPr userDrawn="1"/>
        </p:nvGrpSpPr>
        <p:grpSpPr>
          <a:xfrm>
            <a:off x="336429" y="5132717"/>
            <a:ext cx="428211" cy="513272"/>
            <a:chOff x="301925" y="5201728"/>
            <a:chExt cx="428211" cy="513272"/>
          </a:xfrm>
        </p:grpSpPr>
        <p:sp>
          <p:nvSpPr>
            <p:cNvPr id="16" name="Paralelogramo 18"/>
            <p:cNvSpPr/>
            <p:nvPr userDrawn="1"/>
          </p:nvSpPr>
          <p:spPr>
            <a:xfrm>
              <a:off x="374082" y="5320342"/>
              <a:ext cx="356054" cy="394658"/>
            </a:xfrm>
            <a:prstGeom prst="parallelogram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Paralelogramo 19"/>
            <p:cNvSpPr/>
            <p:nvPr userDrawn="1"/>
          </p:nvSpPr>
          <p:spPr>
            <a:xfrm>
              <a:off x="301925" y="5201728"/>
              <a:ext cx="336429" cy="394658"/>
            </a:xfrm>
            <a:prstGeom prst="parallelogram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" name="Grupo 20"/>
          <p:cNvGrpSpPr/>
          <p:nvPr userDrawn="1"/>
        </p:nvGrpSpPr>
        <p:grpSpPr>
          <a:xfrm>
            <a:off x="672858" y="5132717"/>
            <a:ext cx="428211" cy="513272"/>
            <a:chOff x="301925" y="5201728"/>
            <a:chExt cx="428211" cy="513272"/>
          </a:xfrm>
        </p:grpSpPr>
        <p:sp>
          <p:nvSpPr>
            <p:cNvPr id="19" name="Paralelogramo 21"/>
            <p:cNvSpPr/>
            <p:nvPr userDrawn="1"/>
          </p:nvSpPr>
          <p:spPr>
            <a:xfrm>
              <a:off x="374082" y="5320342"/>
              <a:ext cx="356054" cy="394658"/>
            </a:xfrm>
            <a:prstGeom prst="parallelogram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Paralelogramo 22"/>
            <p:cNvSpPr/>
            <p:nvPr userDrawn="1"/>
          </p:nvSpPr>
          <p:spPr>
            <a:xfrm>
              <a:off x="301925" y="5201728"/>
              <a:ext cx="336429" cy="394658"/>
            </a:xfrm>
            <a:prstGeom prst="parallelogram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" name="Grupo 23"/>
          <p:cNvGrpSpPr/>
          <p:nvPr userDrawn="1"/>
        </p:nvGrpSpPr>
        <p:grpSpPr>
          <a:xfrm>
            <a:off x="989662" y="5132717"/>
            <a:ext cx="428211" cy="513272"/>
            <a:chOff x="301925" y="5201728"/>
            <a:chExt cx="428211" cy="513272"/>
          </a:xfrm>
        </p:grpSpPr>
        <p:sp>
          <p:nvSpPr>
            <p:cNvPr id="22" name="Paralelogramo 24"/>
            <p:cNvSpPr/>
            <p:nvPr userDrawn="1"/>
          </p:nvSpPr>
          <p:spPr>
            <a:xfrm>
              <a:off x="374082" y="5320342"/>
              <a:ext cx="356054" cy="394658"/>
            </a:xfrm>
            <a:prstGeom prst="parallelogram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Paralelogramo 25"/>
            <p:cNvSpPr/>
            <p:nvPr userDrawn="1"/>
          </p:nvSpPr>
          <p:spPr>
            <a:xfrm>
              <a:off x="301925" y="5201728"/>
              <a:ext cx="336429" cy="394658"/>
            </a:xfrm>
            <a:prstGeom prst="parallelogram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Grupo 26"/>
          <p:cNvGrpSpPr/>
          <p:nvPr userDrawn="1"/>
        </p:nvGrpSpPr>
        <p:grpSpPr>
          <a:xfrm>
            <a:off x="1326091" y="5132717"/>
            <a:ext cx="428211" cy="513272"/>
            <a:chOff x="301925" y="5201728"/>
            <a:chExt cx="428211" cy="513272"/>
          </a:xfrm>
        </p:grpSpPr>
        <p:sp>
          <p:nvSpPr>
            <p:cNvPr id="25" name="Paralelogramo 27"/>
            <p:cNvSpPr/>
            <p:nvPr userDrawn="1"/>
          </p:nvSpPr>
          <p:spPr>
            <a:xfrm>
              <a:off x="374082" y="5320342"/>
              <a:ext cx="356054" cy="394658"/>
            </a:xfrm>
            <a:prstGeom prst="parallelogram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Paralelogramo 28"/>
            <p:cNvSpPr/>
            <p:nvPr userDrawn="1"/>
          </p:nvSpPr>
          <p:spPr>
            <a:xfrm>
              <a:off x="301925" y="5201728"/>
              <a:ext cx="336429" cy="394658"/>
            </a:xfrm>
            <a:prstGeom prst="parallelogram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9"/>
          <p:cNvGrpSpPr/>
          <p:nvPr userDrawn="1"/>
        </p:nvGrpSpPr>
        <p:grpSpPr>
          <a:xfrm>
            <a:off x="1662520" y="5132717"/>
            <a:ext cx="428211" cy="513272"/>
            <a:chOff x="301925" y="5201728"/>
            <a:chExt cx="428211" cy="513272"/>
          </a:xfrm>
        </p:grpSpPr>
        <p:sp>
          <p:nvSpPr>
            <p:cNvPr id="28" name="Paralelogramo 30"/>
            <p:cNvSpPr/>
            <p:nvPr userDrawn="1"/>
          </p:nvSpPr>
          <p:spPr>
            <a:xfrm>
              <a:off x="374082" y="5320342"/>
              <a:ext cx="356054" cy="394658"/>
            </a:xfrm>
            <a:prstGeom prst="parallelogram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Paralelogramo 31"/>
            <p:cNvSpPr/>
            <p:nvPr userDrawn="1"/>
          </p:nvSpPr>
          <p:spPr>
            <a:xfrm>
              <a:off x="301925" y="5201728"/>
              <a:ext cx="336429" cy="394658"/>
            </a:xfrm>
            <a:prstGeom prst="parallelogram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51671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A30C-CB27-4A18-BAA0-5872907E8A4E}" type="datetimeFigureOut">
              <a:rPr lang="pt-BR" smtClean="0"/>
              <a:t>12/10/17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7CE0-EF03-461C-A810-3B9E802403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67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A30C-CB27-4A18-BAA0-5872907E8A4E}" type="datetimeFigureOut">
              <a:rPr lang="pt-BR" smtClean="0"/>
              <a:t>12/10/17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7CE0-EF03-461C-A810-3B9E802403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21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408"/>
            <a:ext cx="8790317" cy="629728"/>
          </a:xfrm>
          <a:solidFill>
            <a:srgbClr val="2A75B7"/>
          </a:solidFill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5533062"/>
            <a:ext cx="7391666" cy="190726"/>
          </a:xfrm>
          <a:prstGeom prst="rect">
            <a:avLst/>
          </a:prstGeom>
          <a:solidFill>
            <a:srgbClr val="221E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ogo labinov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297" y="5530358"/>
            <a:ext cx="913894" cy="1934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780" y="1391793"/>
            <a:ext cx="7940644" cy="362611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8" name="Retângulo 7"/>
          <p:cNvSpPr/>
          <p:nvPr/>
        </p:nvSpPr>
        <p:spPr>
          <a:xfrm>
            <a:off x="8031551" y="5512841"/>
            <a:ext cx="1112449" cy="202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sz="700" dirty="0" smtClean="0">
                <a:solidFill>
                  <a:schemeClr val="accent1">
                    <a:lumMod val="75000"/>
                  </a:schemeClr>
                </a:solidFill>
              </a:rPr>
              <a:t>Alexandre L’Erario</a:t>
            </a:r>
          </a:p>
          <a:p>
            <a:pPr algn="r"/>
            <a:r>
              <a:rPr lang="pt-PT" sz="700" dirty="0" smtClean="0">
                <a:solidFill>
                  <a:schemeClr val="accent1">
                    <a:lumMod val="75000"/>
                  </a:schemeClr>
                </a:solidFill>
              </a:rPr>
              <a:t>alerario@utfpr.edu.br</a:t>
            </a:r>
            <a:endParaRPr lang="pt-BR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 descr="brasil-fla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" y="5364655"/>
            <a:ext cx="459828" cy="459828"/>
          </a:xfrm>
          <a:prstGeom prst="rect">
            <a:avLst/>
          </a:prstGeom>
        </p:spPr>
      </p:pic>
      <p:sp>
        <p:nvSpPr>
          <p:cNvPr id="9" name="Paralelogramo 9"/>
          <p:cNvSpPr/>
          <p:nvPr userDrawn="1"/>
        </p:nvSpPr>
        <p:spPr>
          <a:xfrm>
            <a:off x="8577801" y="152400"/>
            <a:ext cx="547777" cy="569344"/>
          </a:xfrm>
          <a:prstGeom prst="parallelogram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Paralelogramo 4"/>
          <p:cNvSpPr/>
          <p:nvPr userDrawn="1"/>
        </p:nvSpPr>
        <p:spPr>
          <a:xfrm>
            <a:off x="8425401" y="0"/>
            <a:ext cx="547777" cy="569344"/>
          </a:xfrm>
          <a:prstGeom prst="parallelogram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2" descr="Logo PPGI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051" y="5454422"/>
            <a:ext cx="612949" cy="26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 7"/>
          <p:cNvSpPr/>
          <p:nvPr userDrawn="1"/>
        </p:nvSpPr>
        <p:spPr>
          <a:xfrm>
            <a:off x="7244864" y="5454422"/>
            <a:ext cx="1326382" cy="260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sz="900" dirty="0" smtClean="0">
                <a:solidFill>
                  <a:schemeClr val="accent1">
                    <a:lumMod val="75000"/>
                  </a:schemeClr>
                </a:solidFill>
              </a:rPr>
              <a:t>Alexndre L’Erario</a:t>
            </a:r>
          </a:p>
          <a:p>
            <a:pPr algn="r"/>
            <a:r>
              <a:rPr lang="pt-PT" sz="900" dirty="0" smtClean="0">
                <a:solidFill>
                  <a:schemeClr val="accent1">
                    <a:lumMod val="75000"/>
                  </a:schemeClr>
                </a:solidFill>
              </a:rPr>
              <a:t>alerario@utfpr.edu.br</a:t>
            </a:r>
            <a:endParaRPr lang="pt-BR" sz="9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887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A30C-CB27-4A18-BAA0-5872907E8A4E}" type="datetimeFigureOut">
              <a:rPr lang="pt-BR" smtClean="0"/>
              <a:t>12/10/17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7CE0-EF03-461C-A810-3B9E802403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12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A30C-CB27-4A18-BAA0-5872907E8A4E}" type="datetimeFigureOut">
              <a:rPr lang="pt-BR" smtClean="0"/>
              <a:t>12/10/17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7CE0-EF03-461C-A810-3B9E802403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89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A30C-CB27-4A18-BAA0-5872907E8A4E}" type="datetimeFigureOut">
              <a:rPr lang="pt-BR" smtClean="0"/>
              <a:t>12/10/17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7CE0-EF03-461C-A810-3B9E802403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64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A30C-CB27-4A18-BAA0-5872907E8A4E}" type="datetimeFigureOut">
              <a:rPr lang="pt-BR" smtClean="0"/>
              <a:t>12/10/17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7CE0-EF03-461C-A810-3B9E802403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15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A30C-CB27-4A18-BAA0-5872907E8A4E}" type="datetimeFigureOut">
              <a:rPr lang="pt-BR" smtClean="0"/>
              <a:t>12/10/17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7CE0-EF03-461C-A810-3B9E802403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40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A30C-CB27-4A18-BAA0-5872907E8A4E}" type="datetimeFigureOut">
              <a:rPr lang="pt-BR" smtClean="0"/>
              <a:t>12/10/17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7CE0-EF03-461C-A810-3B9E802403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21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A30C-CB27-4A18-BAA0-5872907E8A4E}" type="datetimeFigureOut">
              <a:rPr lang="pt-BR" smtClean="0"/>
              <a:t>12/10/17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7CE0-EF03-461C-A810-3B9E802403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59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5A30C-CB27-4A18-BAA0-5872907E8A4E}" type="datetimeFigureOut">
              <a:rPr lang="pt-BR" smtClean="0"/>
              <a:t>12/10/17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67CE0-EF03-461C-A810-3B9E802403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17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Trabalho 2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927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Eis o caso de uso do </a:t>
            </a:r>
            <a:r>
              <a:rPr lang="pt-BR" b="1" dirty="0" err="1"/>
              <a:t>Klassic</a:t>
            </a:r>
            <a:r>
              <a:rPr lang="pt-BR" b="1" dirty="0"/>
              <a:t> </a:t>
            </a:r>
            <a:r>
              <a:rPr lang="pt-BR" dirty="0" smtClean="0"/>
              <a:t>®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12" y="2099798"/>
            <a:ext cx="6957475" cy="2567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o explicativo retangular com cantos arredondados 4"/>
          <p:cNvSpPr/>
          <p:nvPr/>
        </p:nvSpPr>
        <p:spPr>
          <a:xfrm>
            <a:off x="6059055" y="1644073"/>
            <a:ext cx="1163782" cy="455725"/>
          </a:xfrm>
          <a:prstGeom prst="wedgeRoundRectCallout">
            <a:avLst>
              <a:gd name="adj1" fmla="val -58927"/>
              <a:gd name="adj2" fmla="val 238608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Create</a:t>
            </a:r>
            <a:endParaRPr lang="pt-BR" dirty="0" smtClean="0"/>
          </a:p>
          <a:p>
            <a:pPr algn="ctr"/>
            <a:r>
              <a:rPr lang="pt-BR" dirty="0" err="1" smtClean="0"/>
              <a:t>Retrieve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7274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Os pacotes..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8135"/>
            <a:ext cx="9163356" cy="4649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5444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 smtClean="0"/>
              <a:t>Habemus</a:t>
            </a:r>
            <a:r>
              <a:rPr lang="pt-BR" dirty="0" smtClean="0"/>
              <a:t> um diagrama de classe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5" y="810718"/>
            <a:ext cx="8943703" cy="503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40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sequência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8182"/>
            <a:ext cx="9088302" cy="387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2105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do Jogo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2ST aceita documentação em </a:t>
            </a:r>
            <a:r>
              <a:rPr lang="pt-BR" dirty="0" smtClean="0"/>
              <a:t>PDF</a:t>
            </a:r>
            <a:r>
              <a:rPr lang="pt-BR" dirty="0"/>
              <a:t> </a:t>
            </a:r>
            <a:r>
              <a:rPr lang="pt-BR" dirty="0" smtClean="0"/>
              <a:t>e </a:t>
            </a:r>
            <a:r>
              <a:rPr lang="pt-BR" dirty="0" smtClean="0"/>
              <a:t>ASTAH</a:t>
            </a:r>
            <a:endParaRPr lang="pt-BR" dirty="0" smtClean="0"/>
          </a:p>
          <a:p>
            <a:r>
              <a:rPr lang="pt-BR" dirty="0" smtClean="0"/>
              <a:t>Diagramas UML, BPMN poderão ser utilizados</a:t>
            </a:r>
          </a:p>
          <a:p>
            <a:r>
              <a:rPr lang="pt-BR" dirty="0" smtClean="0"/>
              <a:t>Explicações textuais poderão ser utilizadas</a:t>
            </a:r>
          </a:p>
          <a:p>
            <a:r>
              <a:rPr lang="pt-BR" dirty="0" smtClean="0"/>
              <a:t>A documentação deverá ser compilada em um único arquivo, que deve conter todas as </a:t>
            </a:r>
            <a:r>
              <a:rPr lang="pt-BR" dirty="0" smtClean="0"/>
              <a:t>respostas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73899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161" y="3217577"/>
            <a:ext cx="1767840" cy="2497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Sua equipe foi convidada para colaborar  com a  Software Supimpa Tecnologia (2ST)</a:t>
            </a:r>
          </a:p>
          <a:p>
            <a:r>
              <a:rPr lang="pt-BR" dirty="0" smtClean="0"/>
              <a:t>A empresa 2ST atua no ramo de software</a:t>
            </a:r>
          </a:p>
          <a:p>
            <a:r>
              <a:rPr lang="pt-BR" dirty="0" smtClean="0"/>
              <a:t>Seu perfil de investidores é alinhado com o mercado e atende as expectativas</a:t>
            </a:r>
          </a:p>
          <a:p>
            <a:r>
              <a:rPr lang="pt-BR" dirty="0" smtClean="0"/>
              <a:t>Sua carteira de clientes atuais é generosa</a:t>
            </a:r>
          </a:p>
        </p:txBody>
      </p:sp>
      <p:sp>
        <p:nvSpPr>
          <p:cNvPr id="4" name="AutoShape 2" descr="https://encrypted-tbn2.gstatic.com/images?q=tbn:ANd9GcQ6d1Tw14Q7vLDnXXhgJ9oPd9JdXWnXLgpTjT1cuhruGQWyD-4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076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Conta com um time de 10 </a:t>
            </a:r>
            <a:r>
              <a:rPr lang="pt-BR" dirty="0" smtClean="0"/>
              <a:t>desenvolvedores</a:t>
            </a:r>
          </a:p>
          <a:p>
            <a:r>
              <a:rPr lang="pt-BR" dirty="0" smtClean="0"/>
              <a:t>Tem o produto de software </a:t>
            </a:r>
            <a:r>
              <a:rPr lang="pt-BR" b="1" dirty="0" err="1" smtClean="0"/>
              <a:t>Klassic</a:t>
            </a:r>
            <a:r>
              <a:rPr lang="pt-BR" dirty="0" smtClean="0"/>
              <a:t>®</a:t>
            </a:r>
            <a:endParaRPr lang="pt-BR" b="1" dirty="0"/>
          </a:p>
          <a:p>
            <a:r>
              <a:rPr lang="pt-BR" dirty="0" smtClean="0"/>
              <a:t>Seus processos de negócio atuais permitem captar clientes com agilidade, tornando o </a:t>
            </a:r>
            <a:r>
              <a:rPr lang="pt-BR" b="1" dirty="0" err="1" smtClean="0"/>
              <a:t>Klassic</a:t>
            </a:r>
            <a:r>
              <a:rPr lang="pt-BR" dirty="0" smtClean="0"/>
              <a:t>® </a:t>
            </a:r>
            <a:r>
              <a:rPr lang="pt-BR" dirty="0"/>
              <a:t>um </a:t>
            </a:r>
            <a:r>
              <a:rPr lang="pt-BR" dirty="0" smtClean="0"/>
              <a:t>sucesso de vendas</a:t>
            </a:r>
          </a:p>
          <a:p>
            <a:r>
              <a:rPr lang="pt-BR" dirty="0" smtClean="0"/>
              <a:t>Os investidores afirmam que </a:t>
            </a:r>
            <a:r>
              <a:rPr lang="pt-BR" b="1" dirty="0" err="1" smtClean="0"/>
              <a:t>Klassic</a:t>
            </a:r>
            <a:r>
              <a:rPr lang="pt-BR" dirty="0" smtClean="0"/>
              <a:t>® </a:t>
            </a:r>
            <a:r>
              <a:rPr lang="pt-BR" dirty="0"/>
              <a:t>pode </a:t>
            </a:r>
            <a:r>
              <a:rPr lang="pt-BR" dirty="0" smtClean="0"/>
              <a:t>compor a estratégia de prospecção da empresa no setor de captação de recursos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1037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23908" y="3844535"/>
            <a:ext cx="1820091" cy="187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O </a:t>
            </a:r>
            <a:r>
              <a:rPr lang="pt-BR" b="1" dirty="0" err="1"/>
              <a:t>Klassic</a:t>
            </a:r>
            <a:r>
              <a:rPr lang="pt-BR" b="1" dirty="0"/>
              <a:t> </a:t>
            </a:r>
            <a:r>
              <a:rPr lang="pt-BR" dirty="0" smtClean="0"/>
              <a:t>® </a:t>
            </a:r>
            <a:r>
              <a:rPr lang="pt-BR" dirty="0"/>
              <a:t>foi </a:t>
            </a:r>
            <a:r>
              <a:rPr lang="pt-BR" dirty="0" smtClean="0"/>
              <a:t>desenvolvido por um arquiteto de software que não está mais na organização</a:t>
            </a:r>
          </a:p>
          <a:p>
            <a:r>
              <a:rPr lang="pt-BR" dirty="0" smtClean="0"/>
              <a:t>Há clientes que necessitam de customizações</a:t>
            </a:r>
          </a:p>
          <a:p>
            <a:pPr lvl="1"/>
            <a:r>
              <a:rPr lang="pt-BR" dirty="0" smtClean="0"/>
              <a:t>A customização de um cliente pode não atender outro</a:t>
            </a:r>
          </a:p>
          <a:p>
            <a:r>
              <a:rPr lang="pt-BR" dirty="0" smtClean="0"/>
              <a:t>Há clientes que não necessitam de customizações</a:t>
            </a:r>
          </a:p>
          <a:p>
            <a:r>
              <a:rPr lang="pt-BR" dirty="0" smtClean="0"/>
              <a:t>O software poderá ser otimizado ou novas funcionalidades poderão ser inseridas:</a:t>
            </a:r>
          </a:p>
          <a:p>
            <a:pPr lvl="1"/>
            <a:r>
              <a:rPr lang="pt-BR" dirty="0" smtClean="0"/>
              <a:t>A otimização/nova funcionalidade poderá ser incorporada em todos os clientes</a:t>
            </a:r>
          </a:p>
          <a:p>
            <a:r>
              <a:rPr lang="pt-BR" dirty="0" smtClean="0"/>
              <a:t>Novas versões poderão ser lançadas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sp>
        <p:nvSpPr>
          <p:cNvPr id="4" name="AutoShape 4" descr="http://thumb7.shutterstock.com/display_pic_with_logo/99956/99956,1275691910,1/stock-photo-worried-businessman-against-white-background-5454648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280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Como:</a:t>
            </a:r>
          </a:p>
          <a:p>
            <a:pPr lvl="1"/>
            <a:r>
              <a:rPr lang="pt-BR" dirty="0" smtClean="0"/>
              <a:t>novas versões do software...</a:t>
            </a:r>
          </a:p>
          <a:p>
            <a:pPr lvl="1"/>
            <a:r>
              <a:rPr lang="pt-BR" dirty="0" smtClean="0"/>
              <a:t>novas atualizações ...</a:t>
            </a:r>
          </a:p>
          <a:p>
            <a:pPr lvl="1"/>
            <a:r>
              <a:rPr lang="pt-BR" dirty="0" smtClean="0"/>
              <a:t>novas correções de bugs...</a:t>
            </a:r>
          </a:p>
          <a:p>
            <a:pPr lvl="1"/>
            <a:r>
              <a:rPr lang="pt-BR" dirty="0" smtClean="0"/>
              <a:t>novas distribuições (versão para um cliente)...</a:t>
            </a:r>
          </a:p>
          <a:p>
            <a:pPr marL="342900" lvl="1" indent="0">
              <a:buNone/>
            </a:pPr>
            <a:r>
              <a:rPr lang="pt-BR" dirty="0" smtClean="0"/>
              <a:t>Serão gerenciadas??</a:t>
            </a:r>
          </a:p>
          <a:p>
            <a:r>
              <a:rPr lang="pt-BR" dirty="0" smtClean="0"/>
              <a:t>Como novos desenvolvedores iniciam seus trabalhos?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5965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Mais perguntas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novas funcionalidades poderão ser implementadas?</a:t>
            </a:r>
          </a:p>
          <a:p>
            <a:r>
              <a:rPr lang="pt-BR" dirty="0" smtClean="0"/>
              <a:t>Como novos campos no Banco de Dados poderão ser adicionados?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88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Sua missão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780" y="1391793"/>
            <a:ext cx="6405947" cy="3626115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Elaborar e documentar um processo para o gerenciamento de versões</a:t>
            </a:r>
          </a:p>
          <a:p>
            <a:r>
              <a:rPr lang="pt-BR" dirty="0" smtClean="0"/>
              <a:t>A documentação deve ser compreensível para:</a:t>
            </a:r>
          </a:p>
          <a:p>
            <a:pPr lvl="1"/>
            <a:r>
              <a:rPr lang="pt-BR" dirty="0" smtClean="0"/>
              <a:t>o ingresso de novos desenvolvedores</a:t>
            </a:r>
          </a:p>
          <a:p>
            <a:pPr lvl="1"/>
            <a:r>
              <a:rPr lang="pt-BR" dirty="0" smtClean="0"/>
              <a:t>a criação de novas distribuições</a:t>
            </a:r>
          </a:p>
          <a:p>
            <a:pPr lvl="1"/>
            <a:r>
              <a:rPr lang="pt-BR" dirty="0" smtClean="0"/>
              <a:t>a criação de novas versões</a:t>
            </a:r>
          </a:p>
          <a:p>
            <a:pPr lvl="1"/>
            <a:r>
              <a:rPr lang="pt-BR" dirty="0" smtClean="0"/>
              <a:t>a criação de novas atualizações</a:t>
            </a:r>
          </a:p>
          <a:p>
            <a:pPr lvl="1"/>
            <a:r>
              <a:rPr lang="pt-BR" dirty="0" smtClean="0"/>
              <a:t>a criação de novas funcionalidades</a:t>
            </a:r>
          </a:p>
          <a:p>
            <a:r>
              <a:rPr lang="pt-BR" dirty="0" smtClean="0"/>
              <a:t>Configurar o ambiente para tais procedimentos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545" y="990678"/>
            <a:ext cx="2291918" cy="307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854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711" y="2943497"/>
            <a:ext cx="4248290" cy="2771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“O produto” </a:t>
            </a:r>
            <a:r>
              <a:rPr lang="pt-BR" b="1" dirty="0" err="1"/>
              <a:t>Klassic</a:t>
            </a:r>
            <a:r>
              <a:rPr lang="pt-BR" b="1" dirty="0"/>
              <a:t> </a:t>
            </a:r>
            <a:r>
              <a:rPr lang="pt-BR" dirty="0" smtClean="0"/>
              <a:t>®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 produto inovador, diferente, sensacional!!!</a:t>
            </a:r>
          </a:p>
          <a:p>
            <a:r>
              <a:rPr lang="pt-BR" dirty="0" smtClean="0"/>
              <a:t>Temos algumas </a:t>
            </a:r>
            <a:r>
              <a:rPr lang="pt-BR" dirty="0" smtClean="0"/>
              <a:t>documentações</a:t>
            </a:r>
          </a:p>
          <a:p>
            <a:pPr lvl="1"/>
            <a:r>
              <a:rPr lang="pt-BR" dirty="0" smtClean="0"/>
              <a:t>Por</a:t>
            </a:r>
            <a:r>
              <a:rPr lang="pt-BR" dirty="0" smtClean="0"/>
              <a:t>ém, estão inconsistentes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763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Informações técnicas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Foi desenvolvido em Java </a:t>
            </a:r>
          </a:p>
          <a:p>
            <a:r>
              <a:rPr lang="pt-BR" dirty="0" smtClean="0"/>
              <a:t>Utiliza </a:t>
            </a:r>
            <a:r>
              <a:rPr lang="pt-BR" dirty="0" smtClean="0"/>
              <a:t>JPA</a:t>
            </a:r>
          </a:p>
          <a:p>
            <a:r>
              <a:rPr lang="pt-BR" dirty="0" smtClean="0"/>
              <a:t>Utiliza </a:t>
            </a:r>
            <a:r>
              <a:rPr lang="pt-BR" dirty="0" err="1" smtClean="0"/>
              <a:t>PostgreSQL</a:t>
            </a:r>
            <a:endParaRPr lang="pt-BR" dirty="0" smtClean="0"/>
          </a:p>
          <a:p>
            <a:r>
              <a:rPr lang="pt-BR" dirty="0" smtClean="0"/>
              <a:t>Foi desenvolvido no </a:t>
            </a:r>
            <a:r>
              <a:rPr lang="pt-BR" dirty="0" err="1" smtClean="0"/>
              <a:t>NetBeans</a:t>
            </a:r>
            <a:r>
              <a:rPr lang="pt-BR" dirty="0" smtClean="0"/>
              <a:t> 8</a:t>
            </a:r>
          </a:p>
          <a:p>
            <a:pPr lvl="1"/>
            <a:r>
              <a:rPr lang="pt-BR" dirty="0" smtClean="0"/>
              <a:t>Utiliza de maneira restrita a geração de código</a:t>
            </a:r>
          </a:p>
          <a:p>
            <a:r>
              <a:rPr lang="pt-BR" dirty="0" smtClean="0"/>
              <a:t>A documentação foi desenvolvida no </a:t>
            </a:r>
            <a:r>
              <a:rPr lang="pt-BR" dirty="0" err="1" smtClean="0"/>
              <a:t>Astah</a:t>
            </a:r>
            <a:r>
              <a:rPr lang="pt-BR" dirty="0" smtClean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9913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abinov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labinov.thmx</Template>
  <TotalTime>543</TotalTime>
  <Words>409</Words>
  <Application>Microsoft Macintosh PowerPoint</Application>
  <PresentationFormat>On-screen Show (16:10)</PresentationFormat>
  <Paragraphs>74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labinov</vt:lpstr>
      <vt:lpstr>Trabalho 2</vt:lpstr>
      <vt:lpstr>Apresentação</vt:lpstr>
      <vt:lpstr>Apresentação</vt:lpstr>
      <vt:lpstr>O problema</vt:lpstr>
      <vt:lpstr>Pergunto</vt:lpstr>
      <vt:lpstr>Mais perguntas</vt:lpstr>
      <vt:lpstr>Sua missão</vt:lpstr>
      <vt:lpstr>Sobre “O produto” Klassic ®</vt:lpstr>
      <vt:lpstr>Informações técnicas</vt:lpstr>
      <vt:lpstr>Eis o caso de uso do Klassic ®</vt:lpstr>
      <vt:lpstr>Os pacotes..</vt:lpstr>
      <vt:lpstr>Habemus um diagrama de classe</vt:lpstr>
      <vt:lpstr>A sequência</vt:lpstr>
      <vt:lpstr>Regras do Jogo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 de Software</dc:title>
  <dc:creator>Alexandre L'Erario</dc:creator>
  <cp:lastModifiedBy>Alexandre L'Erario</cp:lastModifiedBy>
  <cp:revision>55</cp:revision>
  <dcterms:created xsi:type="dcterms:W3CDTF">2013-05-17T10:45:39Z</dcterms:created>
  <dcterms:modified xsi:type="dcterms:W3CDTF">2017-10-12T10:26:22Z</dcterms:modified>
</cp:coreProperties>
</file>