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Play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Jos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Jos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Jost-italic.fntdata"/><Relationship Id="rId10" Type="http://schemas.openxmlformats.org/officeDocument/2006/relationships/slide" Target="slides/slide6.xml"/><Relationship Id="rId32" Type="http://schemas.openxmlformats.org/officeDocument/2006/relationships/font" Target="fonts/Jos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Jos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e71232d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4e71232d7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668f6d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4668f6d7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7469d24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47469d24a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668f6d7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4668f6d74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668f6d74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4668f6d743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753e8ad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4753e8adb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76c4e94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476c4e94d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e32006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4e320062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e320062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4e3200627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e320062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4e3200627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5516879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725673" y="2960939"/>
            <a:ext cx="30528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5S – Drifter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723120" y="2546916"/>
            <a:ext cx="7147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Sensoring System for Superficial Sea Streams</a:t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5186952" y="953853"/>
            <a:ext cx="8691868" cy="7145905"/>
            <a:chOff x="5186952" y="953853"/>
            <a:chExt cx="8691868" cy="7145905"/>
          </a:xfrm>
        </p:grpSpPr>
        <p:sp>
          <p:nvSpPr>
            <p:cNvPr id="90" name="Google Shape;90;p13"/>
            <p:cNvSpPr/>
            <p:nvPr/>
          </p:nvSpPr>
          <p:spPr>
            <a:xfrm>
              <a:off x="5186952" y="953853"/>
              <a:ext cx="8568610" cy="6993505"/>
            </a:xfrm>
            <a:custGeom>
              <a:rect b="b" l="l" r="r" t="t"/>
              <a:pathLst>
                <a:path extrusionOk="0" h="5083762" w="5303937">
                  <a:moveTo>
                    <a:pt x="249675" y="4941927"/>
                  </a:moveTo>
                  <a:cubicBezTo>
                    <a:pt x="-413688" y="4655008"/>
                    <a:pt x="406156" y="3186704"/>
                    <a:pt x="843273" y="2637230"/>
                  </a:cubicBezTo>
                  <a:cubicBezTo>
                    <a:pt x="1280390" y="2087756"/>
                    <a:pt x="2325752" y="2058462"/>
                    <a:pt x="2872376" y="1645085"/>
                  </a:cubicBezTo>
                  <a:cubicBezTo>
                    <a:pt x="3419000" y="1231708"/>
                    <a:pt x="3753673" y="351412"/>
                    <a:pt x="4123020" y="156965"/>
                  </a:cubicBezTo>
                  <a:cubicBezTo>
                    <a:pt x="4492367" y="-37482"/>
                    <a:pt x="4973747" y="-162330"/>
                    <a:pt x="5088457" y="478405"/>
                  </a:cubicBezTo>
                  <a:cubicBezTo>
                    <a:pt x="5203167" y="1119140"/>
                    <a:pt x="5629913" y="3614824"/>
                    <a:pt x="4823449" y="4358744"/>
                  </a:cubicBezTo>
                  <a:cubicBezTo>
                    <a:pt x="4016985" y="5102664"/>
                    <a:pt x="913038" y="5228846"/>
                    <a:pt x="249675" y="494192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690683" y="1140927"/>
              <a:ext cx="8188137" cy="6958831"/>
            </a:xfrm>
            <a:custGeom>
              <a:rect b="b" l="l" r="r" t="t"/>
              <a:pathLst>
                <a:path extrusionOk="0" h="5058556" w="5068426">
                  <a:moveTo>
                    <a:pt x="302629" y="4916721"/>
                  </a:moveTo>
                  <a:cubicBezTo>
                    <a:pt x="-360734" y="4629802"/>
                    <a:pt x="213839" y="3130724"/>
                    <a:pt x="625800" y="2612024"/>
                  </a:cubicBezTo>
                  <a:cubicBezTo>
                    <a:pt x="1037761" y="2093324"/>
                    <a:pt x="2215192" y="2206818"/>
                    <a:pt x="2774394" y="1804519"/>
                  </a:cubicBezTo>
                  <a:cubicBezTo>
                    <a:pt x="3333596" y="1402220"/>
                    <a:pt x="3631583" y="423449"/>
                    <a:pt x="3981015" y="198229"/>
                  </a:cubicBezTo>
                  <a:cubicBezTo>
                    <a:pt x="4330447" y="-26991"/>
                    <a:pt x="4756274" y="-187536"/>
                    <a:pt x="4870984" y="453199"/>
                  </a:cubicBezTo>
                  <a:cubicBezTo>
                    <a:pt x="4985694" y="1093934"/>
                    <a:pt x="5367368" y="3589618"/>
                    <a:pt x="4605976" y="4333538"/>
                  </a:cubicBezTo>
                  <a:cubicBezTo>
                    <a:pt x="3844584" y="5077458"/>
                    <a:pt x="965992" y="5203640"/>
                    <a:pt x="302629" y="4916721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058437" y="1730154"/>
              <a:ext cx="6504876" cy="5954322"/>
            </a:xfrm>
            <a:custGeom>
              <a:rect b="b" l="l" r="r" t="t"/>
              <a:pathLst>
                <a:path extrusionOk="0" h="4696205" w="5130430">
                  <a:moveTo>
                    <a:pt x="240815" y="4548913"/>
                  </a:moveTo>
                  <a:cubicBezTo>
                    <a:pt x="-390088" y="4270332"/>
                    <a:pt x="358296" y="2803148"/>
                    <a:pt x="889189" y="2380015"/>
                  </a:cubicBezTo>
                  <a:cubicBezTo>
                    <a:pt x="1420082" y="1956882"/>
                    <a:pt x="2530001" y="2124116"/>
                    <a:pt x="2960894" y="1730942"/>
                  </a:cubicBezTo>
                  <a:cubicBezTo>
                    <a:pt x="3391787" y="1337768"/>
                    <a:pt x="3661635" y="422974"/>
                    <a:pt x="3986350" y="207085"/>
                  </a:cubicBezTo>
                  <a:cubicBezTo>
                    <a:pt x="4311065" y="-8804"/>
                    <a:pt x="4794475" y="-205125"/>
                    <a:pt x="4909185" y="435610"/>
                  </a:cubicBezTo>
                  <a:cubicBezTo>
                    <a:pt x="5023895" y="1076345"/>
                    <a:pt x="5452670" y="3365948"/>
                    <a:pt x="4674608" y="4051498"/>
                  </a:cubicBezTo>
                  <a:cubicBezTo>
                    <a:pt x="3896546" y="4737049"/>
                    <a:pt x="871718" y="4827494"/>
                    <a:pt x="240815" y="4548913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356550" y="3024936"/>
              <a:ext cx="5022745" cy="4458713"/>
            </a:xfrm>
            <a:custGeom>
              <a:rect b="b" l="l" r="r" t="t"/>
              <a:pathLst>
                <a:path extrusionOk="0" h="4458713" w="5022745">
                  <a:moveTo>
                    <a:pt x="227012" y="4339425"/>
                  </a:moveTo>
                  <a:cubicBezTo>
                    <a:pt x="-403891" y="4060844"/>
                    <a:pt x="428573" y="2669580"/>
                    <a:pt x="925102" y="2176329"/>
                  </a:cubicBezTo>
                  <a:cubicBezTo>
                    <a:pt x="1421631" y="1683078"/>
                    <a:pt x="2689992" y="1742071"/>
                    <a:pt x="3206185" y="1379916"/>
                  </a:cubicBezTo>
                  <a:cubicBezTo>
                    <a:pt x="3722379" y="1017761"/>
                    <a:pt x="3794483" y="52560"/>
                    <a:pt x="4022263" y="3399"/>
                  </a:cubicBezTo>
                  <a:cubicBezTo>
                    <a:pt x="4250043" y="-45762"/>
                    <a:pt x="4458159" y="444213"/>
                    <a:pt x="4572869" y="1084948"/>
                  </a:cubicBezTo>
                  <a:cubicBezTo>
                    <a:pt x="4687579" y="1725683"/>
                    <a:pt x="5434830" y="3305399"/>
                    <a:pt x="4710521" y="3847812"/>
                  </a:cubicBezTo>
                  <a:cubicBezTo>
                    <a:pt x="3986212" y="4390225"/>
                    <a:pt x="857915" y="4618006"/>
                    <a:pt x="227012" y="4339425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532883" y="5110788"/>
            <a:ext cx="71471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Student: </a:t>
            </a:r>
            <a:r>
              <a:rPr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Vinicius C. A. Carvalho - PG56208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532883" y="4770038"/>
            <a:ext cx="71471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Professors: </a:t>
            </a:r>
            <a:r>
              <a:rPr lang="en-US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Luis Gonçalves and Sergio Lopes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532882" y="1467272"/>
            <a:ext cx="99118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Integrative Project In Industrial Electronics and Computers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State of Art</a:t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40" name="Google Shape;2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2"/>
          <p:cNvGrpSpPr/>
          <p:nvPr/>
        </p:nvGrpSpPr>
        <p:grpSpPr>
          <a:xfrm>
            <a:off x="6045599" y="2167551"/>
            <a:ext cx="8920982" cy="8232462"/>
            <a:chOff x="6045599" y="2167551"/>
            <a:chExt cx="8920982" cy="8232462"/>
          </a:xfrm>
        </p:grpSpPr>
        <p:sp>
          <p:nvSpPr>
            <p:cNvPr id="242" name="Google Shape;242;p22"/>
            <p:cNvSpPr/>
            <p:nvPr/>
          </p:nvSpPr>
          <p:spPr>
            <a:xfrm rot="-642081">
              <a:off x="6544606" y="2845930"/>
              <a:ext cx="7877773" cy="6126120"/>
            </a:xfrm>
            <a:custGeom>
              <a:rect b="b" l="l" r="r" t="t"/>
              <a:pathLst>
                <a:path extrusionOk="0" h="4451058" w="4876073">
                  <a:moveTo>
                    <a:pt x="186722" y="3766334"/>
                  </a:moveTo>
                  <a:cubicBezTo>
                    <a:pt x="-403857" y="3476170"/>
                    <a:pt x="558443" y="2822627"/>
                    <a:pt x="973484" y="2493743"/>
                  </a:cubicBezTo>
                  <a:cubicBezTo>
                    <a:pt x="1388525" y="2164859"/>
                    <a:pt x="2252542" y="2101383"/>
                    <a:pt x="2676971" y="1793029"/>
                  </a:cubicBezTo>
                  <a:cubicBezTo>
                    <a:pt x="3101401" y="1484675"/>
                    <a:pt x="3204349" y="851182"/>
                    <a:pt x="3520061" y="643621"/>
                  </a:cubicBezTo>
                  <a:cubicBezTo>
                    <a:pt x="3835773" y="436060"/>
                    <a:pt x="4432234" y="-403968"/>
                    <a:pt x="4546944" y="236767"/>
                  </a:cubicBezTo>
                  <a:cubicBezTo>
                    <a:pt x="4661654" y="877502"/>
                    <a:pt x="5243662" y="3646465"/>
                    <a:pt x="4516958" y="4234726"/>
                  </a:cubicBezTo>
                  <a:cubicBezTo>
                    <a:pt x="3790254" y="4822987"/>
                    <a:pt x="777301" y="4056498"/>
                    <a:pt x="186722" y="3766334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rot="-480284">
              <a:off x="6790954" y="3392810"/>
              <a:ext cx="7764746" cy="6497699"/>
            </a:xfrm>
            <a:custGeom>
              <a:rect b="b" l="l" r="r" t="t"/>
              <a:pathLst>
                <a:path extrusionOk="0" h="4723250" w="4805682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 rot="-643518">
              <a:off x="8632780" y="4063314"/>
              <a:ext cx="5640965" cy="5751559"/>
            </a:xfrm>
            <a:custGeom>
              <a:rect b="b" l="l" r="r" t="t"/>
              <a:pathLst>
                <a:path extrusionOk="0" h="4718575" w="4515211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2"/>
          <p:cNvSpPr txBox="1"/>
          <p:nvPr/>
        </p:nvSpPr>
        <p:spPr>
          <a:xfrm>
            <a:off x="1439075" y="1542750"/>
            <a:ext cx="10493100" cy="4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Border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Control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Climate Modeling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Traffic management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Aquaculture management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Public oceanographic research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Marine spatial planning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Defense and security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</a:t>
            </a: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Architecture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54" name="Google Shape;2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3"/>
          <p:cNvGrpSpPr/>
          <p:nvPr/>
        </p:nvGrpSpPr>
        <p:grpSpPr>
          <a:xfrm>
            <a:off x="6045599" y="2167551"/>
            <a:ext cx="8920982" cy="8232462"/>
            <a:chOff x="6045599" y="2167551"/>
            <a:chExt cx="8920982" cy="8232462"/>
          </a:xfrm>
        </p:grpSpPr>
        <p:sp>
          <p:nvSpPr>
            <p:cNvPr id="256" name="Google Shape;256;p23"/>
            <p:cNvSpPr/>
            <p:nvPr/>
          </p:nvSpPr>
          <p:spPr>
            <a:xfrm rot="-642081">
              <a:off x="6544606" y="2845930"/>
              <a:ext cx="7877773" cy="6126120"/>
            </a:xfrm>
            <a:custGeom>
              <a:rect b="b" l="l" r="r" t="t"/>
              <a:pathLst>
                <a:path extrusionOk="0" h="4451058" w="4876073">
                  <a:moveTo>
                    <a:pt x="186722" y="3766334"/>
                  </a:moveTo>
                  <a:cubicBezTo>
                    <a:pt x="-403857" y="3476170"/>
                    <a:pt x="558443" y="2822627"/>
                    <a:pt x="973484" y="2493743"/>
                  </a:cubicBezTo>
                  <a:cubicBezTo>
                    <a:pt x="1388525" y="2164859"/>
                    <a:pt x="2252542" y="2101383"/>
                    <a:pt x="2676971" y="1793029"/>
                  </a:cubicBezTo>
                  <a:cubicBezTo>
                    <a:pt x="3101401" y="1484675"/>
                    <a:pt x="3204349" y="851182"/>
                    <a:pt x="3520061" y="643621"/>
                  </a:cubicBezTo>
                  <a:cubicBezTo>
                    <a:pt x="3835773" y="436060"/>
                    <a:pt x="4432234" y="-403968"/>
                    <a:pt x="4546944" y="236767"/>
                  </a:cubicBezTo>
                  <a:cubicBezTo>
                    <a:pt x="4661654" y="877502"/>
                    <a:pt x="5243662" y="3646465"/>
                    <a:pt x="4516958" y="4234726"/>
                  </a:cubicBezTo>
                  <a:cubicBezTo>
                    <a:pt x="3790254" y="4822987"/>
                    <a:pt x="777301" y="4056498"/>
                    <a:pt x="186722" y="3766334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 rot="-480284">
              <a:off x="6790954" y="3392810"/>
              <a:ext cx="7764746" cy="6497699"/>
            </a:xfrm>
            <a:custGeom>
              <a:rect b="b" l="l" r="r" t="t"/>
              <a:pathLst>
                <a:path extrusionOk="0" h="4723250" w="4805682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 rot="-643518">
              <a:off x="8632780" y="4063314"/>
              <a:ext cx="5640965" cy="5751559"/>
            </a:xfrm>
            <a:custGeom>
              <a:rect b="b" l="l" r="r" t="t"/>
              <a:pathLst>
                <a:path extrusionOk="0" h="4718575" w="4515211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p23" title="thread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4113" y="1619825"/>
            <a:ext cx="6443776" cy="43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68" name="Google Shape;2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 title="threads_graph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986" y="1763876"/>
            <a:ext cx="8406025" cy="415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4"/>
          <p:cNvGrpSpPr/>
          <p:nvPr/>
        </p:nvGrpSpPr>
        <p:grpSpPr>
          <a:xfrm>
            <a:off x="5225601" y="2033058"/>
            <a:ext cx="9633947" cy="8204447"/>
            <a:chOff x="5299026" y="1747758"/>
            <a:chExt cx="9633947" cy="8204447"/>
          </a:xfrm>
        </p:grpSpPr>
        <p:sp>
          <p:nvSpPr>
            <p:cNvPr id="271" name="Google Shape;271;p24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83" name="Google Shape;2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25"/>
          <p:cNvGrpSpPr/>
          <p:nvPr/>
        </p:nvGrpSpPr>
        <p:grpSpPr>
          <a:xfrm>
            <a:off x="6045599" y="2167551"/>
            <a:ext cx="8920982" cy="8232462"/>
            <a:chOff x="6045599" y="2167551"/>
            <a:chExt cx="8920982" cy="8232462"/>
          </a:xfrm>
        </p:grpSpPr>
        <p:sp>
          <p:nvSpPr>
            <p:cNvPr id="285" name="Google Shape;285;p25"/>
            <p:cNvSpPr/>
            <p:nvPr/>
          </p:nvSpPr>
          <p:spPr>
            <a:xfrm rot="-642081">
              <a:off x="6544606" y="2845930"/>
              <a:ext cx="7877773" cy="6126120"/>
            </a:xfrm>
            <a:custGeom>
              <a:rect b="b" l="l" r="r" t="t"/>
              <a:pathLst>
                <a:path extrusionOk="0" h="4451058" w="4876073">
                  <a:moveTo>
                    <a:pt x="186722" y="3766334"/>
                  </a:moveTo>
                  <a:cubicBezTo>
                    <a:pt x="-403857" y="3476170"/>
                    <a:pt x="558443" y="2822627"/>
                    <a:pt x="973484" y="2493743"/>
                  </a:cubicBezTo>
                  <a:cubicBezTo>
                    <a:pt x="1388525" y="2164859"/>
                    <a:pt x="2252542" y="2101383"/>
                    <a:pt x="2676971" y="1793029"/>
                  </a:cubicBezTo>
                  <a:cubicBezTo>
                    <a:pt x="3101401" y="1484675"/>
                    <a:pt x="3204349" y="851182"/>
                    <a:pt x="3520061" y="643621"/>
                  </a:cubicBezTo>
                  <a:cubicBezTo>
                    <a:pt x="3835773" y="436060"/>
                    <a:pt x="4432234" y="-403968"/>
                    <a:pt x="4546944" y="236767"/>
                  </a:cubicBezTo>
                  <a:cubicBezTo>
                    <a:pt x="4661654" y="877502"/>
                    <a:pt x="5243662" y="3646465"/>
                    <a:pt x="4516958" y="4234726"/>
                  </a:cubicBezTo>
                  <a:cubicBezTo>
                    <a:pt x="3790254" y="4822987"/>
                    <a:pt x="777301" y="4056498"/>
                    <a:pt x="186722" y="3766334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 rot="-480284">
              <a:off x="6790954" y="3392810"/>
              <a:ext cx="7764746" cy="6497699"/>
            </a:xfrm>
            <a:custGeom>
              <a:rect b="b" l="l" r="r" t="t"/>
              <a:pathLst>
                <a:path extrusionOk="0" h="4723250" w="4805682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 rot="-643518">
              <a:off x="8632780" y="4063314"/>
              <a:ext cx="5640965" cy="5751559"/>
            </a:xfrm>
            <a:custGeom>
              <a:rect b="b" l="l" r="r" t="t"/>
              <a:pathLst>
                <a:path extrusionOk="0" h="4718575" w="4515211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8" name="Google Shape;288;p25" title="block_diagram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013" y="1734800"/>
            <a:ext cx="7011975" cy="42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96" name="Google Shape;2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97" name="Google Shape;2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6"/>
          <p:cNvGrpSpPr/>
          <p:nvPr/>
        </p:nvGrpSpPr>
        <p:grpSpPr>
          <a:xfrm>
            <a:off x="5225601" y="2033058"/>
            <a:ext cx="9633947" cy="8204447"/>
            <a:chOff x="5299026" y="1747758"/>
            <a:chExt cx="9633947" cy="8204447"/>
          </a:xfrm>
        </p:grpSpPr>
        <p:sp>
          <p:nvSpPr>
            <p:cNvPr id="299" name="Google Shape;299;p26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3" name="Google Shape;303;p26" title="Use Case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5375" y="1463375"/>
            <a:ext cx="6221250" cy="49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311" name="Google Shape;3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312" name="Google Shape;3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27"/>
          <p:cNvGrpSpPr/>
          <p:nvPr/>
        </p:nvGrpSpPr>
        <p:grpSpPr>
          <a:xfrm>
            <a:off x="5299026" y="1747758"/>
            <a:ext cx="9633947" cy="8204447"/>
            <a:chOff x="5299026" y="1747758"/>
            <a:chExt cx="9633947" cy="8204447"/>
          </a:xfrm>
        </p:grpSpPr>
        <p:sp>
          <p:nvSpPr>
            <p:cNvPr id="314" name="Google Shape;314;p27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8" name="Google Shape;318;p27" title="Sequence Diagram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6663" y="1646675"/>
            <a:ext cx="7918675" cy="4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System Architecture</a:t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326" name="Google Shape;3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327" name="Google Shape;3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 title="Sequence Diagram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0350" y="1620075"/>
            <a:ext cx="6196750" cy="443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28"/>
          <p:cNvGrpSpPr/>
          <p:nvPr/>
        </p:nvGrpSpPr>
        <p:grpSpPr>
          <a:xfrm>
            <a:off x="5225601" y="2033058"/>
            <a:ext cx="9633947" cy="8204447"/>
            <a:chOff x="5299026" y="1747758"/>
            <a:chExt cx="9633947" cy="8204447"/>
          </a:xfrm>
        </p:grpSpPr>
        <p:sp>
          <p:nvSpPr>
            <p:cNvPr id="330" name="Google Shape;330;p28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Design</a:t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341" name="Google Shape;3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342" name="Google Shape;3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9"/>
          <p:cNvGrpSpPr/>
          <p:nvPr/>
        </p:nvGrpSpPr>
        <p:grpSpPr>
          <a:xfrm>
            <a:off x="6045599" y="2167551"/>
            <a:ext cx="8920982" cy="8232462"/>
            <a:chOff x="6045599" y="2167551"/>
            <a:chExt cx="8920982" cy="8232462"/>
          </a:xfrm>
        </p:grpSpPr>
        <p:sp>
          <p:nvSpPr>
            <p:cNvPr id="344" name="Google Shape;344;p29"/>
            <p:cNvSpPr/>
            <p:nvPr/>
          </p:nvSpPr>
          <p:spPr>
            <a:xfrm rot="-642081">
              <a:off x="6544606" y="2845930"/>
              <a:ext cx="7877773" cy="6126120"/>
            </a:xfrm>
            <a:custGeom>
              <a:rect b="b" l="l" r="r" t="t"/>
              <a:pathLst>
                <a:path extrusionOk="0" h="4451058" w="4876073">
                  <a:moveTo>
                    <a:pt x="186722" y="3766334"/>
                  </a:moveTo>
                  <a:cubicBezTo>
                    <a:pt x="-403857" y="3476170"/>
                    <a:pt x="558443" y="2822627"/>
                    <a:pt x="973484" y="2493743"/>
                  </a:cubicBezTo>
                  <a:cubicBezTo>
                    <a:pt x="1388525" y="2164859"/>
                    <a:pt x="2252542" y="2101383"/>
                    <a:pt x="2676971" y="1793029"/>
                  </a:cubicBezTo>
                  <a:cubicBezTo>
                    <a:pt x="3101401" y="1484675"/>
                    <a:pt x="3204349" y="851182"/>
                    <a:pt x="3520061" y="643621"/>
                  </a:cubicBezTo>
                  <a:cubicBezTo>
                    <a:pt x="3835773" y="436060"/>
                    <a:pt x="4432234" y="-403968"/>
                    <a:pt x="4546944" y="236767"/>
                  </a:cubicBezTo>
                  <a:cubicBezTo>
                    <a:pt x="4661654" y="877502"/>
                    <a:pt x="5243662" y="3646465"/>
                    <a:pt x="4516958" y="4234726"/>
                  </a:cubicBezTo>
                  <a:cubicBezTo>
                    <a:pt x="3790254" y="4822987"/>
                    <a:pt x="777301" y="4056498"/>
                    <a:pt x="186722" y="3766334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 rot="-480284">
              <a:off x="6790954" y="3392810"/>
              <a:ext cx="7764746" cy="6497699"/>
            </a:xfrm>
            <a:custGeom>
              <a:rect b="b" l="l" r="r" t="t"/>
              <a:pathLst>
                <a:path extrusionOk="0" h="4723250" w="4805682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 rot="-643518">
              <a:off x="8632780" y="4063314"/>
              <a:ext cx="5640965" cy="5751559"/>
            </a:xfrm>
            <a:custGeom>
              <a:rect b="b" l="l" r="r" t="t"/>
              <a:pathLst>
                <a:path extrusionOk="0" h="4718575" w="4515211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29"/>
          <p:cNvSpPr txBox="1"/>
          <p:nvPr/>
        </p:nvSpPr>
        <p:spPr>
          <a:xfrm>
            <a:off x="1439075" y="1542750"/>
            <a:ext cx="10493100" cy="4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Microcontroller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STM32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GNSS and Nb-IoT: ST87M01 evaluation kIT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IMU: ISM330BX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Temperature: DS18B20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Batteries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Solar energy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Controller:  AEM10941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■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Panel: SM111K06L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Batteries: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Design</a:t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355" name="Google Shape;3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356" name="Google Shape;35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30"/>
          <p:cNvGrpSpPr/>
          <p:nvPr/>
        </p:nvGrpSpPr>
        <p:grpSpPr>
          <a:xfrm>
            <a:off x="6045599" y="2167551"/>
            <a:ext cx="8920982" cy="8232462"/>
            <a:chOff x="6045599" y="2167551"/>
            <a:chExt cx="8920982" cy="8232462"/>
          </a:xfrm>
        </p:grpSpPr>
        <p:sp>
          <p:nvSpPr>
            <p:cNvPr id="358" name="Google Shape;358;p30"/>
            <p:cNvSpPr/>
            <p:nvPr/>
          </p:nvSpPr>
          <p:spPr>
            <a:xfrm rot="-642081">
              <a:off x="6544606" y="2845930"/>
              <a:ext cx="7877773" cy="6126120"/>
            </a:xfrm>
            <a:custGeom>
              <a:rect b="b" l="l" r="r" t="t"/>
              <a:pathLst>
                <a:path extrusionOk="0" h="4451058" w="4876073">
                  <a:moveTo>
                    <a:pt x="186722" y="3766334"/>
                  </a:moveTo>
                  <a:cubicBezTo>
                    <a:pt x="-403857" y="3476170"/>
                    <a:pt x="558443" y="2822627"/>
                    <a:pt x="973484" y="2493743"/>
                  </a:cubicBezTo>
                  <a:cubicBezTo>
                    <a:pt x="1388525" y="2164859"/>
                    <a:pt x="2252542" y="2101383"/>
                    <a:pt x="2676971" y="1793029"/>
                  </a:cubicBezTo>
                  <a:cubicBezTo>
                    <a:pt x="3101401" y="1484675"/>
                    <a:pt x="3204349" y="851182"/>
                    <a:pt x="3520061" y="643621"/>
                  </a:cubicBezTo>
                  <a:cubicBezTo>
                    <a:pt x="3835773" y="436060"/>
                    <a:pt x="4432234" y="-403968"/>
                    <a:pt x="4546944" y="236767"/>
                  </a:cubicBezTo>
                  <a:cubicBezTo>
                    <a:pt x="4661654" y="877502"/>
                    <a:pt x="5243662" y="3646465"/>
                    <a:pt x="4516958" y="4234726"/>
                  </a:cubicBezTo>
                  <a:cubicBezTo>
                    <a:pt x="3790254" y="4822987"/>
                    <a:pt x="777301" y="4056498"/>
                    <a:pt x="186722" y="3766334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0"/>
            <p:cNvSpPr/>
            <p:nvPr/>
          </p:nvSpPr>
          <p:spPr>
            <a:xfrm rot="-480284">
              <a:off x="6790954" y="3392810"/>
              <a:ext cx="7764746" cy="6497699"/>
            </a:xfrm>
            <a:custGeom>
              <a:rect b="b" l="l" r="r" t="t"/>
              <a:pathLst>
                <a:path extrusionOk="0" h="4723250" w="4805682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 rot="-643518">
              <a:off x="8632780" y="4063314"/>
              <a:ext cx="5640965" cy="5751559"/>
            </a:xfrm>
            <a:custGeom>
              <a:rect b="b" l="l" r="r" t="t"/>
              <a:pathLst>
                <a:path extrusionOk="0" h="4718575" w="4515211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1" y="0"/>
            <a:ext cx="12192000" cy="134100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59999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Implementation</a:t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0" y="-1"/>
            <a:ext cx="1221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368" name="Google Shape;3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1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369" name="Google Shape;36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31"/>
          <p:cNvGrpSpPr/>
          <p:nvPr/>
        </p:nvGrpSpPr>
        <p:grpSpPr>
          <a:xfrm>
            <a:off x="6045599" y="2167551"/>
            <a:ext cx="8920982" cy="8232462"/>
            <a:chOff x="6045599" y="2167551"/>
            <a:chExt cx="8920982" cy="8232462"/>
          </a:xfrm>
        </p:grpSpPr>
        <p:sp>
          <p:nvSpPr>
            <p:cNvPr id="371" name="Google Shape;371;p31"/>
            <p:cNvSpPr/>
            <p:nvPr/>
          </p:nvSpPr>
          <p:spPr>
            <a:xfrm rot="-642081">
              <a:off x="6544606" y="2845930"/>
              <a:ext cx="7877773" cy="6126120"/>
            </a:xfrm>
            <a:custGeom>
              <a:rect b="b" l="l" r="r" t="t"/>
              <a:pathLst>
                <a:path extrusionOk="0" h="4451058" w="4876073">
                  <a:moveTo>
                    <a:pt x="186722" y="3766334"/>
                  </a:moveTo>
                  <a:cubicBezTo>
                    <a:pt x="-403857" y="3476170"/>
                    <a:pt x="558443" y="2822627"/>
                    <a:pt x="973484" y="2493743"/>
                  </a:cubicBezTo>
                  <a:cubicBezTo>
                    <a:pt x="1388525" y="2164859"/>
                    <a:pt x="2252542" y="2101383"/>
                    <a:pt x="2676971" y="1793029"/>
                  </a:cubicBezTo>
                  <a:cubicBezTo>
                    <a:pt x="3101401" y="1484675"/>
                    <a:pt x="3204349" y="851182"/>
                    <a:pt x="3520061" y="643621"/>
                  </a:cubicBezTo>
                  <a:cubicBezTo>
                    <a:pt x="3835773" y="436060"/>
                    <a:pt x="4432234" y="-403968"/>
                    <a:pt x="4546944" y="236767"/>
                  </a:cubicBezTo>
                  <a:cubicBezTo>
                    <a:pt x="4661654" y="877502"/>
                    <a:pt x="5243662" y="3646465"/>
                    <a:pt x="4516958" y="4234726"/>
                  </a:cubicBezTo>
                  <a:cubicBezTo>
                    <a:pt x="3790254" y="4822987"/>
                    <a:pt x="777301" y="4056498"/>
                    <a:pt x="186722" y="3766334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 rot="-480284">
              <a:off x="6790954" y="3392810"/>
              <a:ext cx="7764746" cy="6497699"/>
            </a:xfrm>
            <a:custGeom>
              <a:rect b="b" l="l" r="r" t="t"/>
              <a:pathLst>
                <a:path extrusionOk="0" h="4723250" w="4805682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 rot="-643518">
              <a:off x="8632780" y="4063314"/>
              <a:ext cx="5640965" cy="5751559"/>
            </a:xfrm>
            <a:custGeom>
              <a:rect b="b" l="l" r="r" t="t"/>
              <a:pathLst>
                <a:path extrusionOk="0" h="4718575" w="4515211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Agenda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108" name="Google Shape;1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1448084" y="1550726"/>
            <a:ext cx="61551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Project Statement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Project Statement Analysis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Requirements and Constraints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State of the Art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43C64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143C64"/>
                </a:solidFill>
                <a:latin typeface="Roboto"/>
                <a:ea typeface="Roboto"/>
                <a:cs typeface="Roboto"/>
                <a:sym typeface="Roboto"/>
              </a:rPr>
              <a:t>System Architecture</a:t>
            </a:r>
            <a:endParaRPr b="0" i="0" sz="2800" u="none" cap="none" strike="noStrike">
              <a:solidFill>
                <a:srgbClr val="143C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Roboto"/>
              <a:buChar char="•"/>
            </a:pPr>
            <a:r>
              <a:rPr lang="en-US" sz="28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sz="28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Roboto"/>
              <a:buChar char="•"/>
            </a:pPr>
            <a:r>
              <a:rPr lang="en-US" sz="28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80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4924909" y="1028620"/>
            <a:ext cx="9686272" cy="8223519"/>
            <a:chOff x="4924909" y="1028620"/>
            <a:chExt cx="9686272" cy="8223519"/>
          </a:xfrm>
        </p:grpSpPr>
        <p:sp>
          <p:nvSpPr>
            <p:cNvPr id="111" name="Google Shape;111;p14"/>
            <p:cNvSpPr/>
            <p:nvPr/>
          </p:nvSpPr>
          <p:spPr>
            <a:xfrm rot="-642060">
              <a:off x="5474608" y="1767366"/>
              <a:ext cx="8586875" cy="6725020"/>
            </a:xfrm>
            <a:custGeom>
              <a:rect b="b" l="l" r="r" t="t"/>
              <a:pathLst>
                <a:path extrusionOk="0" h="4888593" w="5315243">
                  <a:moveTo>
                    <a:pt x="260981" y="4750887"/>
                  </a:moveTo>
                  <a:cubicBezTo>
                    <a:pt x="-398716" y="4473268"/>
                    <a:pt x="336469" y="2883130"/>
                    <a:pt x="876570" y="2501988"/>
                  </a:cubicBezTo>
                  <a:cubicBezTo>
                    <a:pt x="1416671" y="2120846"/>
                    <a:pt x="2370585" y="1813035"/>
                    <a:pt x="2883682" y="1454045"/>
                  </a:cubicBezTo>
                  <a:cubicBezTo>
                    <a:pt x="3396779" y="1095055"/>
                    <a:pt x="3572859" y="430511"/>
                    <a:pt x="3955155" y="348045"/>
                  </a:cubicBezTo>
                  <a:cubicBezTo>
                    <a:pt x="4337451" y="265579"/>
                    <a:pt x="4985053" y="-353370"/>
                    <a:pt x="5099763" y="287365"/>
                  </a:cubicBezTo>
                  <a:cubicBezTo>
                    <a:pt x="5214473" y="928100"/>
                    <a:pt x="5641219" y="3423784"/>
                    <a:pt x="4834755" y="4167704"/>
                  </a:cubicBezTo>
                  <a:cubicBezTo>
                    <a:pt x="4028291" y="4911624"/>
                    <a:pt x="920678" y="5028506"/>
                    <a:pt x="260981" y="475088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 rot="-642060">
              <a:off x="6083172" y="2036008"/>
              <a:ext cx="7915998" cy="6538044"/>
            </a:xfrm>
            <a:custGeom>
              <a:rect b="b" l="l" r="r" t="t"/>
              <a:pathLst>
                <a:path extrusionOk="0" h="4752675" w="4899973">
                  <a:moveTo>
                    <a:pt x="272116" y="4631734"/>
                  </a:moveTo>
                  <a:cubicBezTo>
                    <a:pt x="-372411" y="4381727"/>
                    <a:pt x="274059" y="3045295"/>
                    <a:pt x="708301" y="2548511"/>
                  </a:cubicBezTo>
                  <a:cubicBezTo>
                    <a:pt x="1142543" y="2051727"/>
                    <a:pt x="2376677" y="2011718"/>
                    <a:pt x="2877568" y="1651032"/>
                  </a:cubicBezTo>
                  <a:cubicBezTo>
                    <a:pt x="3378459" y="1290346"/>
                    <a:pt x="3332635" y="549265"/>
                    <a:pt x="3713648" y="384394"/>
                  </a:cubicBezTo>
                  <a:cubicBezTo>
                    <a:pt x="4094661" y="219523"/>
                    <a:pt x="4401085" y="-340908"/>
                    <a:pt x="4515795" y="299827"/>
                  </a:cubicBezTo>
                  <a:cubicBezTo>
                    <a:pt x="4630505" y="940562"/>
                    <a:pt x="5282743" y="3326567"/>
                    <a:pt x="4575463" y="4048551"/>
                  </a:cubicBezTo>
                  <a:cubicBezTo>
                    <a:pt x="3868183" y="4770535"/>
                    <a:pt x="916643" y="4881741"/>
                    <a:pt x="272116" y="4631734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-642060">
              <a:off x="7405227" y="2174241"/>
              <a:ext cx="6476483" cy="5881663"/>
            </a:xfrm>
            <a:custGeom>
              <a:rect b="b" l="l" r="r" t="t"/>
              <a:pathLst>
                <a:path extrusionOk="0" h="4638899" w="5108036">
                  <a:moveTo>
                    <a:pt x="218421" y="4504596"/>
                  </a:moveTo>
                  <a:cubicBezTo>
                    <a:pt x="-396962" y="4255255"/>
                    <a:pt x="429022" y="2934267"/>
                    <a:pt x="959915" y="2511134"/>
                  </a:cubicBezTo>
                  <a:cubicBezTo>
                    <a:pt x="1490808" y="2088001"/>
                    <a:pt x="2424987" y="2062439"/>
                    <a:pt x="2938500" y="1686625"/>
                  </a:cubicBezTo>
                  <a:cubicBezTo>
                    <a:pt x="3452013" y="1310811"/>
                    <a:pt x="3716281" y="472136"/>
                    <a:pt x="4040996" y="256247"/>
                  </a:cubicBezTo>
                  <a:cubicBezTo>
                    <a:pt x="4365711" y="40358"/>
                    <a:pt x="4772081" y="-249442"/>
                    <a:pt x="4886791" y="391293"/>
                  </a:cubicBezTo>
                  <a:cubicBezTo>
                    <a:pt x="5001501" y="1032028"/>
                    <a:pt x="5430276" y="3321631"/>
                    <a:pt x="4652214" y="4007181"/>
                  </a:cubicBezTo>
                  <a:cubicBezTo>
                    <a:pt x="3874152" y="4692732"/>
                    <a:pt x="833804" y="4753937"/>
                    <a:pt x="218421" y="450459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-642060">
              <a:off x="8774590" y="3450503"/>
              <a:ext cx="5024440" cy="4300141"/>
            </a:xfrm>
            <a:custGeom>
              <a:rect b="b" l="l" r="r" t="t"/>
              <a:pathLst>
                <a:path extrusionOk="0" h="4300141" w="5024440">
                  <a:moveTo>
                    <a:pt x="228707" y="4190740"/>
                  </a:moveTo>
                  <a:cubicBezTo>
                    <a:pt x="-406456" y="3934703"/>
                    <a:pt x="433996" y="2660021"/>
                    <a:pt x="901237" y="2162903"/>
                  </a:cubicBezTo>
                  <a:cubicBezTo>
                    <a:pt x="1368478" y="1665785"/>
                    <a:pt x="2494721" y="1567840"/>
                    <a:pt x="3032152" y="1208030"/>
                  </a:cubicBezTo>
                  <a:cubicBezTo>
                    <a:pt x="3569583" y="848220"/>
                    <a:pt x="3868752" y="49339"/>
                    <a:pt x="4125821" y="4044"/>
                  </a:cubicBezTo>
                  <a:cubicBezTo>
                    <a:pt x="4382890" y="-41251"/>
                    <a:pt x="4459854" y="295528"/>
                    <a:pt x="4574564" y="936263"/>
                  </a:cubicBezTo>
                  <a:cubicBezTo>
                    <a:pt x="4689274" y="1576998"/>
                    <a:pt x="5436525" y="3156714"/>
                    <a:pt x="4712216" y="3699127"/>
                  </a:cubicBezTo>
                  <a:cubicBezTo>
                    <a:pt x="3987907" y="4241540"/>
                    <a:pt x="863870" y="4446777"/>
                    <a:pt x="228707" y="4190740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0" y="5516879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1725673" y="2851148"/>
            <a:ext cx="30528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 :D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1725674" y="3477751"/>
            <a:ext cx="71471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Any questions?</a:t>
            </a:r>
            <a:endParaRPr/>
          </a:p>
        </p:txBody>
      </p:sp>
      <p:grpSp>
        <p:nvGrpSpPr>
          <p:cNvPr id="383" name="Google Shape;383;p32"/>
          <p:cNvGrpSpPr/>
          <p:nvPr/>
        </p:nvGrpSpPr>
        <p:grpSpPr>
          <a:xfrm>
            <a:off x="5186952" y="953853"/>
            <a:ext cx="8691868" cy="7145905"/>
            <a:chOff x="5186952" y="953853"/>
            <a:chExt cx="8691868" cy="7145905"/>
          </a:xfrm>
        </p:grpSpPr>
        <p:sp>
          <p:nvSpPr>
            <p:cNvPr id="384" name="Google Shape;384;p32"/>
            <p:cNvSpPr/>
            <p:nvPr/>
          </p:nvSpPr>
          <p:spPr>
            <a:xfrm>
              <a:off x="5186952" y="953853"/>
              <a:ext cx="8568610" cy="6993505"/>
            </a:xfrm>
            <a:custGeom>
              <a:rect b="b" l="l" r="r" t="t"/>
              <a:pathLst>
                <a:path extrusionOk="0" h="5083762" w="5303937">
                  <a:moveTo>
                    <a:pt x="249675" y="4941927"/>
                  </a:moveTo>
                  <a:cubicBezTo>
                    <a:pt x="-413688" y="4655008"/>
                    <a:pt x="406156" y="3186704"/>
                    <a:pt x="843273" y="2637230"/>
                  </a:cubicBezTo>
                  <a:cubicBezTo>
                    <a:pt x="1280390" y="2087756"/>
                    <a:pt x="2325752" y="2058462"/>
                    <a:pt x="2872376" y="1645085"/>
                  </a:cubicBezTo>
                  <a:cubicBezTo>
                    <a:pt x="3419000" y="1231708"/>
                    <a:pt x="3753673" y="351412"/>
                    <a:pt x="4123020" y="156965"/>
                  </a:cubicBezTo>
                  <a:cubicBezTo>
                    <a:pt x="4492367" y="-37482"/>
                    <a:pt x="4973747" y="-162330"/>
                    <a:pt x="5088457" y="478405"/>
                  </a:cubicBezTo>
                  <a:cubicBezTo>
                    <a:pt x="5203167" y="1119140"/>
                    <a:pt x="5629913" y="3614824"/>
                    <a:pt x="4823449" y="4358744"/>
                  </a:cubicBezTo>
                  <a:cubicBezTo>
                    <a:pt x="4016985" y="5102664"/>
                    <a:pt x="913038" y="5228846"/>
                    <a:pt x="249675" y="494192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5690683" y="1140927"/>
              <a:ext cx="8188137" cy="6958831"/>
            </a:xfrm>
            <a:custGeom>
              <a:rect b="b" l="l" r="r" t="t"/>
              <a:pathLst>
                <a:path extrusionOk="0" h="5058556" w="5068426">
                  <a:moveTo>
                    <a:pt x="302629" y="4916721"/>
                  </a:moveTo>
                  <a:cubicBezTo>
                    <a:pt x="-360734" y="4629802"/>
                    <a:pt x="213839" y="3130724"/>
                    <a:pt x="625800" y="2612024"/>
                  </a:cubicBezTo>
                  <a:cubicBezTo>
                    <a:pt x="1037761" y="2093324"/>
                    <a:pt x="2215192" y="2206818"/>
                    <a:pt x="2774394" y="1804519"/>
                  </a:cubicBezTo>
                  <a:cubicBezTo>
                    <a:pt x="3333596" y="1402220"/>
                    <a:pt x="3631583" y="423449"/>
                    <a:pt x="3981015" y="198229"/>
                  </a:cubicBezTo>
                  <a:cubicBezTo>
                    <a:pt x="4330447" y="-26991"/>
                    <a:pt x="4756274" y="-187536"/>
                    <a:pt x="4870984" y="453199"/>
                  </a:cubicBezTo>
                  <a:cubicBezTo>
                    <a:pt x="4985694" y="1093934"/>
                    <a:pt x="5367368" y="3589618"/>
                    <a:pt x="4605976" y="4333538"/>
                  </a:cubicBezTo>
                  <a:cubicBezTo>
                    <a:pt x="3844584" y="5077458"/>
                    <a:pt x="965992" y="5203640"/>
                    <a:pt x="302629" y="4916721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7058437" y="1730154"/>
              <a:ext cx="6504876" cy="5954322"/>
            </a:xfrm>
            <a:custGeom>
              <a:rect b="b" l="l" r="r" t="t"/>
              <a:pathLst>
                <a:path extrusionOk="0" h="4696205" w="5130430">
                  <a:moveTo>
                    <a:pt x="240815" y="4548913"/>
                  </a:moveTo>
                  <a:cubicBezTo>
                    <a:pt x="-390088" y="4270332"/>
                    <a:pt x="358296" y="2803148"/>
                    <a:pt x="889189" y="2380015"/>
                  </a:cubicBezTo>
                  <a:cubicBezTo>
                    <a:pt x="1420082" y="1956882"/>
                    <a:pt x="2530001" y="2124116"/>
                    <a:pt x="2960894" y="1730942"/>
                  </a:cubicBezTo>
                  <a:cubicBezTo>
                    <a:pt x="3391787" y="1337768"/>
                    <a:pt x="3661635" y="422974"/>
                    <a:pt x="3986350" y="207085"/>
                  </a:cubicBezTo>
                  <a:cubicBezTo>
                    <a:pt x="4311065" y="-8804"/>
                    <a:pt x="4794475" y="-205125"/>
                    <a:pt x="4909185" y="435610"/>
                  </a:cubicBezTo>
                  <a:cubicBezTo>
                    <a:pt x="5023895" y="1076345"/>
                    <a:pt x="5452670" y="3365948"/>
                    <a:pt x="4674608" y="4051498"/>
                  </a:cubicBezTo>
                  <a:cubicBezTo>
                    <a:pt x="3896546" y="4737049"/>
                    <a:pt x="871718" y="4827494"/>
                    <a:pt x="240815" y="4548913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356550" y="3024936"/>
              <a:ext cx="5022745" cy="4458713"/>
            </a:xfrm>
            <a:custGeom>
              <a:rect b="b" l="l" r="r" t="t"/>
              <a:pathLst>
                <a:path extrusionOk="0" h="4458713" w="5022745">
                  <a:moveTo>
                    <a:pt x="227012" y="4339425"/>
                  </a:moveTo>
                  <a:cubicBezTo>
                    <a:pt x="-403891" y="4060844"/>
                    <a:pt x="428573" y="2669580"/>
                    <a:pt x="925102" y="2176329"/>
                  </a:cubicBezTo>
                  <a:cubicBezTo>
                    <a:pt x="1421631" y="1683078"/>
                    <a:pt x="2689992" y="1742071"/>
                    <a:pt x="3206185" y="1379916"/>
                  </a:cubicBezTo>
                  <a:cubicBezTo>
                    <a:pt x="3722379" y="1017761"/>
                    <a:pt x="3794483" y="52560"/>
                    <a:pt x="4022263" y="3399"/>
                  </a:cubicBezTo>
                  <a:cubicBezTo>
                    <a:pt x="4250043" y="-45762"/>
                    <a:pt x="4458159" y="444213"/>
                    <a:pt x="4572869" y="1084948"/>
                  </a:cubicBezTo>
                  <a:cubicBezTo>
                    <a:pt x="4687579" y="1725683"/>
                    <a:pt x="5434830" y="3305399"/>
                    <a:pt x="4710521" y="3847812"/>
                  </a:cubicBezTo>
                  <a:cubicBezTo>
                    <a:pt x="3986212" y="4390225"/>
                    <a:pt x="857915" y="4618006"/>
                    <a:pt x="227012" y="4339425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32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389" name="Google Shape;3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390" name="Google Shape;3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me - Lagrangian Drifter Lab"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7375"/>
            <a:ext cx="12192000" cy="627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5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22" name="Google Shape;122;p15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Introduction</a:t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125" name="Google Shape;12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126" name="Google Shape;12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5"/>
          <p:cNvGrpSpPr/>
          <p:nvPr/>
        </p:nvGrpSpPr>
        <p:grpSpPr>
          <a:xfrm>
            <a:off x="5102382" y="1315266"/>
            <a:ext cx="9635685" cy="8200560"/>
            <a:chOff x="5102382" y="1315266"/>
            <a:chExt cx="9635685" cy="8200560"/>
          </a:xfrm>
        </p:grpSpPr>
        <p:sp>
          <p:nvSpPr>
            <p:cNvPr id="128" name="Google Shape;128;p15"/>
            <p:cNvSpPr/>
            <p:nvPr/>
          </p:nvSpPr>
          <p:spPr>
            <a:xfrm rot="-642060">
              <a:off x="5653287" y="2049022"/>
              <a:ext cx="8533875" cy="6733049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642060">
              <a:off x="6362496" y="2373686"/>
              <a:ext cx="7766880" cy="6472933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 rot="-642060">
              <a:off x="8248844" y="2646848"/>
              <a:ext cx="5662451" cy="5877298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-642060">
              <a:off x="9352126" y="4187476"/>
              <a:ext cx="4579876" cy="378642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38" name="Google Shape;138;p16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Project Statement</a:t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141" name="Google Shape;14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142" name="Google Shape;14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6"/>
          <p:cNvGrpSpPr/>
          <p:nvPr/>
        </p:nvGrpSpPr>
        <p:grpSpPr>
          <a:xfrm>
            <a:off x="5299026" y="1747886"/>
            <a:ext cx="9635685" cy="8200560"/>
            <a:chOff x="5299026" y="1747886"/>
            <a:chExt cx="9635685" cy="8200560"/>
          </a:xfrm>
        </p:grpSpPr>
        <p:sp>
          <p:nvSpPr>
            <p:cNvPr id="144" name="Google Shape;144;p16"/>
            <p:cNvSpPr/>
            <p:nvPr/>
          </p:nvSpPr>
          <p:spPr>
            <a:xfrm rot="-642060">
              <a:off x="5849931" y="2481642"/>
              <a:ext cx="8533875" cy="6733049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 rot="-478767">
              <a:off x="6484797" y="2966715"/>
              <a:ext cx="7766880" cy="6472933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-642060">
              <a:off x="8390866" y="3693863"/>
              <a:ext cx="5579563" cy="5650571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 rot="-1018970">
              <a:off x="9594868" y="4797076"/>
              <a:ext cx="4579876" cy="378642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6"/>
          <p:cNvSpPr txBox="1"/>
          <p:nvPr/>
        </p:nvSpPr>
        <p:spPr>
          <a:xfrm>
            <a:off x="1457475" y="1638775"/>
            <a:ext cx="91194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ocean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one of the man greatest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mystery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even before the written history. Humanity made the world ours over the water, from the Portuguese greatests discoveries, braving the raging ocean to the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newest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oil tanker demanding ever newer technology in order to tame the sea for safer and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smoother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sailing.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Nowadays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scientists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believe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only </a:t>
            </a: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20% to 26%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the ocean is </a:t>
            </a: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discovered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the actual technology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means that humanity know as much about our so grate sky as our own seas.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5S ocean drifter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equipment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made to acquire date from superficial sea streams and </a:t>
            </a: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expand the </a:t>
            </a: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oceanographic</a:t>
            </a: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knowledge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about it. Better knowledge of the ocean lead to further development in diverse areas. Granting </a:t>
            </a: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safety,security and efficiency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 the blue giant.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7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55" name="Google Shape;155;p17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Project Statement Analysis</a:t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158" name="Google Shape;15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159" name="Google Shape;159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7"/>
          <p:cNvSpPr txBox="1"/>
          <p:nvPr/>
        </p:nvSpPr>
        <p:spPr>
          <a:xfrm>
            <a:off x="1455100" y="1932150"/>
            <a:ext cx="8422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5S, an acronym for Sensoring System for Surface Sea Streams is a low-cost,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low-power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solution to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acquire data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with the focus to last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autonomously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for the longest time possible. The drifter has to attain its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GPS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coordinates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in order to track its current and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average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velocity, alongside with the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water temperature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and a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accelerometer information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gather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information about the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wave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intensity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. All this data will be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stored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locally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transmitted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by a protocol, yet to be defined, with a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format in order to be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received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by a 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that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already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is implemented.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5102382" y="1315266"/>
            <a:ext cx="9635685" cy="8200560"/>
            <a:chOff x="5102382" y="1315266"/>
            <a:chExt cx="9635685" cy="8200560"/>
          </a:xfrm>
        </p:grpSpPr>
        <p:sp>
          <p:nvSpPr>
            <p:cNvPr id="162" name="Google Shape;162;p17"/>
            <p:cNvSpPr/>
            <p:nvPr/>
          </p:nvSpPr>
          <p:spPr>
            <a:xfrm rot="-642060">
              <a:off x="5653287" y="2049022"/>
              <a:ext cx="8533875" cy="6733049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 rot="-642060">
              <a:off x="6362496" y="2373686"/>
              <a:ext cx="7766880" cy="6472933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 rot="-642060">
              <a:off x="8248844" y="2646848"/>
              <a:ext cx="5662451" cy="5877298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 rot="-642060">
              <a:off x="9352126" y="4187476"/>
              <a:ext cx="4579876" cy="378642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Analysis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173" name="Google Shape;1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174" name="Google Shape;17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18"/>
          <p:cNvGrpSpPr/>
          <p:nvPr/>
        </p:nvGrpSpPr>
        <p:grpSpPr>
          <a:xfrm>
            <a:off x="5299026" y="1747886"/>
            <a:ext cx="9635685" cy="8200560"/>
            <a:chOff x="5299026" y="1747886"/>
            <a:chExt cx="9635685" cy="8200560"/>
          </a:xfrm>
        </p:grpSpPr>
        <p:sp>
          <p:nvSpPr>
            <p:cNvPr id="176" name="Google Shape;176;p18"/>
            <p:cNvSpPr/>
            <p:nvPr/>
          </p:nvSpPr>
          <p:spPr>
            <a:xfrm rot="-642060">
              <a:off x="5849931" y="2481642"/>
              <a:ext cx="8533875" cy="6733049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 rot="-478767">
              <a:off x="6484797" y="2966715"/>
              <a:ext cx="7766880" cy="6472933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 rot="-642060">
              <a:off x="8390866" y="3693863"/>
              <a:ext cx="5579563" cy="5650571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 rot="-1018970">
              <a:off x="9594868" y="4797076"/>
              <a:ext cx="4579876" cy="378642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431225" y="1692850"/>
            <a:ext cx="7480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Microcontroller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GNSS and Internet Protocol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IMU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Temperature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9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87" name="Google Shape;187;p19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Requirements</a:t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9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190" name="Google Shape;19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191" name="Google Shape;19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19"/>
          <p:cNvSpPr txBox="1"/>
          <p:nvPr/>
        </p:nvSpPr>
        <p:spPr>
          <a:xfrm>
            <a:off x="1448084" y="1550726"/>
            <a:ext cx="92985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 and selection of hardware components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 Power and Low Cost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Software/Hardware design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Communication within modules and peripherals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PCB design</a:t>
            </a:r>
            <a:r>
              <a:rPr lang="en-US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Renewable energy</a:t>
            </a:r>
            <a:r>
              <a:rPr lang="en-US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5S outer shell as a 3D design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realization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Laboratory Tests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4924909" y="1028620"/>
            <a:ext cx="9686272" cy="8223519"/>
            <a:chOff x="4924909" y="1028620"/>
            <a:chExt cx="9686272" cy="8223519"/>
          </a:xfrm>
        </p:grpSpPr>
        <p:sp>
          <p:nvSpPr>
            <p:cNvPr id="194" name="Google Shape;194;p19"/>
            <p:cNvSpPr/>
            <p:nvPr/>
          </p:nvSpPr>
          <p:spPr>
            <a:xfrm rot="-642060">
              <a:off x="5474608" y="1767366"/>
              <a:ext cx="8586875" cy="6725020"/>
            </a:xfrm>
            <a:custGeom>
              <a:rect b="b" l="l" r="r" t="t"/>
              <a:pathLst>
                <a:path extrusionOk="0" h="4888593" w="5315243">
                  <a:moveTo>
                    <a:pt x="260981" y="4750887"/>
                  </a:moveTo>
                  <a:cubicBezTo>
                    <a:pt x="-398716" y="4473268"/>
                    <a:pt x="336469" y="2883130"/>
                    <a:pt x="876570" y="2501988"/>
                  </a:cubicBezTo>
                  <a:cubicBezTo>
                    <a:pt x="1416671" y="2120846"/>
                    <a:pt x="2370585" y="1813035"/>
                    <a:pt x="2883682" y="1454045"/>
                  </a:cubicBezTo>
                  <a:cubicBezTo>
                    <a:pt x="3396779" y="1095055"/>
                    <a:pt x="3572859" y="430511"/>
                    <a:pt x="3955155" y="348045"/>
                  </a:cubicBezTo>
                  <a:cubicBezTo>
                    <a:pt x="4337451" y="265579"/>
                    <a:pt x="4985053" y="-353370"/>
                    <a:pt x="5099763" y="287365"/>
                  </a:cubicBezTo>
                  <a:cubicBezTo>
                    <a:pt x="5214473" y="928100"/>
                    <a:pt x="5641219" y="3423784"/>
                    <a:pt x="4834755" y="4167704"/>
                  </a:cubicBezTo>
                  <a:cubicBezTo>
                    <a:pt x="4028291" y="4911624"/>
                    <a:pt x="920678" y="5028506"/>
                    <a:pt x="260981" y="475088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 rot="-642060">
              <a:off x="6083172" y="2036008"/>
              <a:ext cx="7915998" cy="6538044"/>
            </a:xfrm>
            <a:custGeom>
              <a:rect b="b" l="l" r="r" t="t"/>
              <a:pathLst>
                <a:path extrusionOk="0" h="4752675" w="4899973">
                  <a:moveTo>
                    <a:pt x="272116" y="4631734"/>
                  </a:moveTo>
                  <a:cubicBezTo>
                    <a:pt x="-372411" y="4381727"/>
                    <a:pt x="274059" y="3045295"/>
                    <a:pt x="708301" y="2548511"/>
                  </a:cubicBezTo>
                  <a:cubicBezTo>
                    <a:pt x="1142543" y="2051727"/>
                    <a:pt x="2376677" y="2011718"/>
                    <a:pt x="2877568" y="1651032"/>
                  </a:cubicBezTo>
                  <a:cubicBezTo>
                    <a:pt x="3378459" y="1290346"/>
                    <a:pt x="3332635" y="549265"/>
                    <a:pt x="3713648" y="384394"/>
                  </a:cubicBezTo>
                  <a:cubicBezTo>
                    <a:pt x="4094661" y="219523"/>
                    <a:pt x="4401085" y="-340908"/>
                    <a:pt x="4515795" y="299827"/>
                  </a:cubicBezTo>
                  <a:cubicBezTo>
                    <a:pt x="4630505" y="940562"/>
                    <a:pt x="5282743" y="3326567"/>
                    <a:pt x="4575463" y="4048551"/>
                  </a:cubicBezTo>
                  <a:cubicBezTo>
                    <a:pt x="3868183" y="4770535"/>
                    <a:pt x="916643" y="4881741"/>
                    <a:pt x="272116" y="4631734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 rot="-642060">
              <a:off x="7405227" y="2174241"/>
              <a:ext cx="6476483" cy="5881663"/>
            </a:xfrm>
            <a:custGeom>
              <a:rect b="b" l="l" r="r" t="t"/>
              <a:pathLst>
                <a:path extrusionOk="0" h="4638899" w="5108036">
                  <a:moveTo>
                    <a:pt x="218421" y="4504596"/>
                  </a:moveTo>
                  <a:cubicBezTo>
                    <a:pt x="-396962" y="4255255"/>
                    <a:pt x="429022" y="2934267"/>
                    <a:pt x="959915" y="2511134"/>
                  </a:cubicBezTo>
                  <a:cubicBezTo>
                    <a:pt x="1490808" y="2088001"/>
                    <a:pt x="2424987" y="2062439"/>
                    <a:pt x="2938500" y="1686625"/>
                  </a:cubicBezTo>
                  <a:cubicBezTo>
                    <a:pt x="3452013" y="1310811"/>
                    <a:pt x="3716281" y="472136"/>
                    <a:pt x="4040996" y="256247"/>
                  </a:cubicBezTo>
                  <a:cubicBezTo>
                    <a:pt x="4365711" y="40358"/>
                    <a:pt x="4772081" y="-249442"/>
                    <a:pt x="4886791" y="391293"/>
                  </a:cubicBezTo>
                  <a:cubicBezTo>
                    <a:pt x="5001501" y="1032028"/>
                    <a:pt x="5430276" y="3321631"/>
                    <a:pt x="4652214" y="4007181"/>
                  </a:cubicBezTo>
                  <a:cubicBezTo>
                    <a:pt x="3874152" y="4692732"/>
                    <a:pt x="833804" y="4753937"/>
                    <a:pt x="218421" y="450459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 rot="-642060">
              <a:off x="8774590" y="3450503"/>
              <a:ext cx="5024440" cy="4300141"/>
            </a:xfrm>
            <a:custGeom>
              <a:rect b="b" l="l" r="r" t="t"/>
              <a:pathLst>
                <a:path extrusionOk="0" h="4300141" w="5024440">
                  <a:moveTo>
                    <a:pt x="228707" y="4190740"/>
                  </a:moveTo>
                  <a:cubicBezTo>
                    <a:pt x="-406456" y="3934703"/>
                    <a:pt x="433996" y="2660021"/>
                    <a:pt x="901237" y="2162903"/>
                  </a:cubicBezTo>
                  <a:cubicBezTo>
                    <a:pt x="1368478" y="1665785"/>
                    <a:pt x="2494721" y="1567840"/>
                    <a:pt x="3032152" y="1208030"/>
                  </a:cubicBezTo>
                  <a:cubicBezTo>
                    <a:pt x="3569583" y="848220"/>
                    <a:pt x="3868752" y="49339"/>
                    <a:pt x="4125821" y="4044"/>
                  </a:cubicBezTo>
                  <a:cubicBezTo>
                    <a:pt x="4382890" y="-41251"/>
                    <a:pt x="4459854" y="295528"/>
                    <a:pt x="4574564" y="936263"/>
                  </a:cubicBezTo>
                  <a:cubicBezTo>
                    <a:pt x="4689274" y="1576998"/>
                    <a:pt x="5436525" y="3156714"/>
                    <a:pt x="4712216" y="3699127"/>
                  </a:cubicBezTo>
                  <a:cubicBezTo>
                    <a:pt x="3987907" y="4241540"/>
                    <a:pt x="863870" y="4446777"/>
                    <a:pt x="228707" y="4190740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9"/>
          <p:cNvSpPr txBox="1"/>
          <p:nvPr/>
        </p:nvSpPr>
        <p:spPr>
          <a:xfrm>
            <a:off x="1406931" y="6077610"/>
            <a:ext cx="92985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 analysis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0"/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205" name="Google Shape;205;p20"/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rgbClr val="EFF7FC"/>
                </a:gs>
                <a:gs pos="83000">
                  <a:srgbClr val="72C4E9"/>
                </a:gs>
                <a:gs pos="89000">
                  <a:srgbClr val="72C4E9"/>
                </a:gs>
                <a:gs pos="100000">
                  <a:srgbClr val="A1D6F0"/>
                </a:gs>
              </a:gsLst>
              <a:lin ang="6000000" scaled="0"/>
            </a:gradFill>
            <a:ln>
              <a:noFill/>
            </a:ln>
            <a:effectLst>
              <a:outerShdw blurRad="508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262626"/>
                  </a:solidFill>
                  <a:latin typeface="Jost"/>
                  <a:ea typeface="Jost"/>
                  <a:cs typeface="Jost"/>
                  <a:sym typeface="Jost"/>
                </a:rPr>
                <a:t>Constraints</a:t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0"/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descr="CMEMS – Center for Microeletromechanical Systems" id="208" name="Google Shape;20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989" y="245313"/>
              <a:ext cx="891002" cy="1004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me | DEM" id="209" name="Google Shape;20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4989" y="6187439"/>
              <a:ext cx="809994" cy="425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20"/>
          <p:cNvSpPr txBox="1"/>
          <p:nvPr/>
        </p:nvSpPr>
        <p:spPr>
          <a:xfrm>
            <a:off x="1448084" y="1550726"/>
            <a:ext cx="9298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must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presented for evaluation within deadline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validated at the ocean.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 an autonomy of a month at minimum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•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Due to the low power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consumption and lab availability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 STM32 will be used.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1" name="Google Shape;211;p20"/>
          <p:cNvGrpSpPr/>
          <p:nvPr/>
        </p:nvGrpSpPr>
        <p:grpSpPr>
          <a:xfrm>
            <a:off x="5102382" y="1315138"/>
            <a:ext cx="9633947" cy="8204447"/>
            <a:chOff x="5102382" y="1315138"/>
            <a:chExt cx="9633947" cy="8204447"/>
          </a:xfrm>
        </p:grpSpPr>
        <p:sp>
          <p:nvSpPr>
            <p:cNvPr id="212" name="Google Shape;212;p20"/>
            <p:cNvSpPr/>
            <p:nvPr/>
          </p:nvSpPr>
          <p:spPr>
            <a:xfrm rot="-642081">
              <a:off x="5652209" y="204918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 rot="-642081">
              <a:off x="6361460" y="2373849"/>
              <a:ext cx="7767261" cy="6476101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 rot="-641346">
              <a:off x="8247995" y="2647955"/>
              <a:ext cx="5658358" cy="5873051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 rot="-639820">
              <a:off x="9351117" y="4189278"/>
              <a:ext cx="4578802" cy="3785536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CAEB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950" y="1341125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rgbClr val="EFF7FC"/>
              </a:gs>
              <a:gs pos="83000">
                <a:srgbClr val="72C4E9"/>
              </a:gs>
              <a:gs pos="89000">
                <a:srgbClr val="72C4E9"/>
              </a:gs>
              <a:gs pos="100000">
                <a:srgbClr val="A1D6F0"/>
              </a:gs>
            </a:gsLst>
            <a:lin ang="60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62626"/>
                </a:solidFill>
                <a:latin typeface="Jost"/>
                <a:ea typeface="Jost"/>
                <a:cs typeface="Jost"/>
                <a:sym typeface="Jost"/>
              </a:rPr>
              <a:t>State of Art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MEMS – Center for Microeletromechanical Systems" id="224" name="Google Shape;2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89" y="245313"/>
            <a:ext cx="891002" cy="1004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DEM" id="225" name="Google Shape;2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989" y="6187439"/>
            <a:ext cx="809994" cy="425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1"/>
          <p:cNvGrpSpPr/>
          <p:nvPr/>
        </p:nvGrpSpPr>
        <p:grpSpPr>
          <a:xfrm>
            <a:off x="5299026" y="1747758"/>
            <a:ext cx="9633947" cy="8204447"/>
            <a:chOff x="5299026" y="1747758"/>
            <a:chExt cx="9633947" cy="8204447"/>
          </a:xfrm>
        </p:grpSpPr>
        <p:sp>
          <p:nvSpPr>
            <p:cNvPr id="227" name="Google Shape;227;p21"/>
            <p:cNvSpPr/>
            <p:nvPr/>
          </p:nvSpPr>
          <p:spPr>
            <a:xfrm rot="-642081">
              <a:off x="5848853" y="2481809"/>
              <a:ext cx="8534292" cy="6736345"/>
            </a:xfrm>
            <a:custGeom>
              <a:rect b="b" l="l" r="r" t="t"/>
              <a:pathLst>
                <a:path extrusionOk="0" h="4894430" w="5282436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 rot="-480284">
              <a:off x="6482282" y="2965261"/>
              <a:ext cx="7767958" cy="6473066"/>
            </a:xfrm>
            <a:custGeom>
              <a:rect b="b" l="l" r="r" t="t"/>
              <a:pathLst>
                <a:path extrusionOk="0" h="4705344" w="4807670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 rot="-643518">
              <a:off x="8393320" y="3692198"/>
              <a:ext cx="5579490" cy="5650243"/>
            </a:xfrm>
            <a:custGeom>
              <a:rect b="b" l="l" r="r" t="t"/>
              <a:pathLst>
                <a:path extrusionOk="0" h="4635456" w="4466004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 rot="-1019221">
              <a:off x="9595487" y="4795988"/>
              <a:ext cx="4585283" cy="3790894"/>
            </a:xfrm>
            <a:custGeom>
              <a:rect b="b" l="l" r="r" t="t"/>
              <a:pathLst>
                <a:path extrusionOk="0" h="3786424" w="4579876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rgbClr val="0A30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1" name="Google Shape;2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3113" y="1627288"/>
            <a:ext cx="35147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