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4120E-B8BF-472D-B2E6-0F73FD86808D}" v="1255" dt="2021-02-23T02:55:19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microsoft.com/office/2015/10/relationships/revisionInfo" Target="revisionInfo.xml" Id="rId10" /><Relationship Type="http://schemas.openxmlformats.org/officeDocument/2006/relationships/slide" Target="slides/slide3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671" y="2462043"/>
            <a:ext cx="7766936" cy="1646302"/>
          </a:xfrm>
        </p:spPr>
        <p:txBody>
          <a:bodyPr/>
          <a:lstStyle/>
          <a:p>
            <a:r>
              <a:rPr lang="en-US" b="1" dirty="0">
                <a:latin typeface="Constantia"/>
              </a:rPr>
              <a:t>Proto-</a:t>
            </a:r>
            <a:r>
              <a:rPr lang="en-US" b="1" dirty="0">
                <a:latin typeface="Constantia"/>
                <a:ea typeface="MS PGothic"/>
              </a:rPr>
              <a:t>persona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671" y="4036456"/>
            <a:ext cx="7766936" cy="1096899"/>
          </a:xfrm>
        </p:spPr>
        <p:txBody>
          <a:bodyPr/>
          <a:lstStyle/>
          <a:p>
            <a:r>
              <a:rPr lang="en-US" b="1" dirty="0" err="1"/>
              <a:t>Cliente</a:t>
            </a:r>
            <a:r>
              <a:rPr lang="en-US" b="1" dirty="0"/>
              <a:t> e</a:t>
            </a:r>
            <a:r>
              <a:rPr lang="en-US" dirty="0"/>
              <a:t> </a:t>
            </a:r>
            <a:r>
              <a:rPr lang="en-US" dirty="0" err="1">
                <a:latin typeface="Constantia"/>
              </a:rPr>
              <a:t>Programador</a:t>
            </a:r>
            <a:endParaRPr lang="en-US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24422FC-C155-458D-B994-ECC63B3E22DC}"/>
              </a:ext>
            </a:extLst>
          </p:cNvPr>
          <p:cNvCxnSpPr>
            <a:cxnSpLocks/>
          </p:cNvCxnSpPr>
          <p:nvPr/>
        </p:nvCxnSpPr>
        <p:spPr>
          <a:xfrm flipV="1">
            <a:off x="3955351" y="833950"/>
            <a:ext cx="4493504" cy="14378"/>
          </a:xfrm>
          <a:prstGeom prst="line">
            <a:avLst/>
          </a:prstGeom>
          <a:ln w="730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2">
            <a:extLst>
              <a:ext uri="{FF2B5EF4-FFF2-40B4-BE49-F238E27FC236}">
                <a16:creationId xmlns:a16="http://schemas.microsoft.com/office/drawing/2014/main" id="{91547231-BC60-4DD5-872B-FF0B17752187}"/>
              </a:ext>
            </a:extLst>
          </p:cNvPr>
          <p:cNvSpPr txBox="1"/>
          <p:nvPr/>
        </p:nvSpPr>
        <p:spPr>
          <a:xfrm>
            <a:off x="4027237" y="173706"/>
            <a:ext cx="442161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3200" b="1" dirty="0">
                <a:latin typeface="Arial"/>
                <a:cs typeface="Arial"/>
              </a:rPr>
              <a:t>PERSONA - </a:t>
            </a:r>
            <a:r>
              <a:rPr lang="pt-BR" sz="3200" b="1" dirty="0">
                <a:latin typeface="Times New Roman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CLIENTE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F3E5C8F-1285-4ACC-BF6C-FA8546F3BF1C}"/>
              </a:ext>
            </a:extLst>
          </p:cNvPr>
          <p:cNvGrpSpPr/>
          <p:nvPr/>
        </p:nvGrpSpPr>
        <p:grpSpPr>
          <a:xfrm>
            <a:off x="655812" y="1342853"/>
            <a:ext cx="11102889" cy="5159899"/>
            <a:chOff x="584285" y="1266113"/>
            <a:chExt cx="9791701" cy="5523041"/>
          </a:xfrm>
          <a:solidFill>
            <a:schemeClr val="bg1"/>
          </a:solidFill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7A68F1C-A2B3-4F21-B244-864D34A2BA21}"/>
                </a:ext>
              </a:extLst>
            </p:cNvPr>
            <p:cNvSpPr/>
            <p:nvPr/>
          </p:nvSpPr>
          <p:spPr>
            <a:xfrm>
              <a:off x="584286" y="1266113"/>
              <a:ext cx="4895850" cy="2990850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26A18689-7DD2-4787-909F-C6B31F6AEC35}"/>
                </a:ext>
              </a:extLst>
            </p:cNvPr>
            <p:cNvSpPr/>
            <p:nvPr/>
          </p:nvSpPr>
          <p:spPr>
            <a:xfrm>
              <a:off x="5480136" y="1266113"/>
              <a:ext cx="4895850" cy="2990850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E17102D-D900-4504-9FE5-01E3D484D160}"/>
                </a:ext>
              </a:extLst>
            </p:cNvPr>
            <p:cNvSpPr/>
            <p:nvPr/>
          </p:nvSpPr>
          <p:spPr>
            <a:xfrm>
              <a:off x="584285" y="4103070"/>
              <a:ext cx="9791700" cy="2686084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sp>
        <p:nvSpPr>
          <p:cNvPr id="39" name="CaixaDeTexto 7">
            <a:extLst>
              <a:ext uri="{FF2B5EF4-FFF2-40B4-BE49-F238E27FC236}">
                <a16:creationId xmlns:a16="http://schemas.microsoft.com/office/drawing/2014/main" id="{513760D7-C7DE-4BA5-9879-900DF3333D88}"/>
              </a:ext>
            </a:extLst>
          </p:cNvPr>
          <p:cNvSpPr txBox="1"/>
          <p:nvPr/>
        </p:nvSpPr>
        <p:spPr>
          <a:xfrm>
            <a:off x="2911999" y="1523619"/>
            <a:ext cx="10191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Quem?</a:t>
            </a:r>
          </a:p>
        </p:txBody>
      </p:sp>
      <p:sp>
        <p:nvSpPr>
          <p:cNvPr id="40" name="CaixaDeTexto 8">
            <a:extLst>
              <a:ext uri="{FF2B5EF4-FFF2-40B4-BE49-F238E27FC236}">
                <a16:creationId xmlns:a16="http://schemas.microsoft.com/office/drawing/2014/main" id="{7E30078E-3F2B-4E7F-AE8D-298448BDB31A}"/>
              </a:ext>
            </a:extLst>
          </p:cNvPr>
          <p:cNvSpPr txBox="1"/>
          <p:nvPr/>
        </p:nvSpPr>
        <p:spPr>
          <a:xfrm>
            <a:off x="7189807" y="1522008"/>
            <a:ext cx="34242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rgbClr val="6C911C"/>
                </a:solidFill>
                <a:latin typeface="Arial"/>
                <a:cs typeface="Arial"/>
              </a:rPr>
              <a:t>Informações/Comportamento</a:t>
            </a:r>
          </a:p>
        </p:txBody>
      </p:sp>
      <p:sp>
        <p:nvSpPr>
          <p:cNvPr id="41" name="CaixaDeTexto 9">
            <a:extLst>
              <a:ext uri="{FF2B5EF4-FFF2-40B4-BE49-F238E27FC236}">
                <a16:creationId xmlns:a16="http://schemas.microsoft.com/office/drawing/2014/main" id="{001F1EA4-6AC1-4062-841E-2FD2BD42A2EA}"/>
              </a:ext>
            </a:extLst>
          </p:cNvPr>
          <p:cNvSpPr txBox="1"/>
          <p:nvPr/>
        </p:nvSpPr>
        <p:spPr>
          <a:xfrm>
            <a:off x="4864265" y="4191885"/>
            <a:ext cx="26004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accent2"/>
                </a:solidFill>
              </a:rPr>
              <a:t>Dores/Necessidades</a:t>
            </a:r>
          </a:p>
        </p:txBody>
      </p:sp>
      <p:sp>
        <p:nvSpPr>
          <p:cNvPr id="42" name="CaixaDeTexto 10">
            <a:extLst>
              <a:ext uri="{FF2B5EF4-FFF2-40B4-BE49-F238E27FC236}">
                <a16:creationId xmlns:a16="http://schemas.microsoft.com/office/drawing/2014/main" id="{C1E9DC8C-0B03-4AA3-AC71-88FAAB945830}"/>
              </a:ext>
            </a:extLst>
          </p:cNvPr>
          <p:cNvSpPr txBox="1"/>
          <p:nvPr/>
        </p:nvSpPr>
        <p:spPr>
          <a:xfrm>
            <a:off x="2836029" y="3543111"/>
            <a:ext cx="9601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Camila</a:t>
            </a:r>
          </a:p>
        </p:txBody>
      </p:sp>
      <p:sp>
        <p:nvSpPr>
          <p:cNvPr id="44" name="CaixaDeTexto 12">
            <a:extLst>
              <a:ext uri="{FF2B5EF4-FFF2-40B4-BE49-F238E27FC236}">
                <a16:creationId xmlns:a16="http://schemas.microsoft.com/office/drawing/2014/main" id="{5097536E-41CA-4305-AF26-1D1404106414}"/>
              </a:ext>
            </a:extLst>
          </p:cNvPr>
          <p:cNvSpPr txBox="1"/>
          <p:nvPr/>
        </p:nvSpPr>
        <p:spPr>
          <a:xfrm>
            <a:off x="6393033" y="2283662"/>
            <a:ext cx="5241894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Trabalha em horário comercial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Tem 35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Vende seu produto apenas presencialmente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É formada em administração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Possui pouco capital para investir em sua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A5010"/>
              </a:solidFill>
              <a:latin typeface="Arial"/>
              <a:cs typeface="Arial"/>
            </a:endParaRPr>
          </a:p>
          <a:p>
            <a:endParaRPr lang="pt-BR" dirty="0"/>
          </a:p>
        </p:txBody>
      </p:sp>
      <p:sp>
        <p:nvSpPr>
          <p:cNvPr id="45" name="CaixaDeTexto 13">
            <a:extLst>
              <a:ext uri="{FF2B5EF4-FFF2-40B4-BE49-F238E27FC236}">
                <a16:creationId xmlns:a16="http://schemas.microsoft.com/office/drawing/2014/main" id="{9B2C2CF3-44FC-40CA-839C-4AB15BB8D4AA}"/>
              </a:ext>
            </a:extLst>
          </p:cNvPr>
          <p:cNvSpPr txBox="1"/>
          <p:nvPr/>
        </p:nvSpPr>
        <p:spPr>
          <a:xfrm>
            <a:off x="1010506" y="4771308"/>
            <a:ext cx="929855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Perde vendas devido à falta de divulgação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Quer migrar para o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Possui pouco tempo para pesquisa de empresas que possam fazer um site comercial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Não possui tempo para fazer envio de 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Não entende nada de programação</a:t>
            </a:r>
          </a:p>
        </p:txBody>
      </p:sp>
      <p:pic>
        <p:nvPicPr>
          <p:cNvPr id="2" name="Imagem 2" descr="Mulher posando para foto&#10;&#10;Descrição gerada automaticamente">
            <a:extLst>
              <a:ext uri="{FF2B5EF4-FFF2-40B4-BE49-F238E27FC236}">
                <a16:creationId xmlns:a16="http://schemas.microsoft.com/office/drawing/2014/main" id="{B95B8A94-392B-462F-BC23-E0BCFCE11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0" t="8661" r="17241" b="267"/>
          <a:stretch/>
        </p:blipFill>
        <p:spPr>
          <a:xfrm>
            <a:off x="2497755" y="1894692"/>
            <a:ext cx="1822675" cy="165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3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24422FC-C155-458D-B994-ECC63B3E22DC}"/>
              </a:ext>
            </a:extLst>
          </p:cNvPr>
          <p:cNvCxnSpPr>
            <a:cxnSpLocks/>
          </p:cNvCxnSpPr>
          <p:nvPr/>
        </p:nvCxnSpPr>
        <p:spPr>
          <a:xfrm flipV="1">
            <a:off x="3250860" y="819573"/>
            <a:ext cx="5830598" cy="28755"/>
          </a:xfrm>
          <a:prstGeom prst="line">
            <a:avLst/>
          </a:prstGeom>
          <a:ln w="730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2">
            <a:extLst>
              <a:ext uri="{FF2B5EF4-FFF2-40B4-BE49-F238E27FC236}">
                <a16:creationId xmlns:a16="http://schemas.microsoft.com/office/drawing/2014/main" id="{91547231-BC60-4DD5-872B-FF0B17752187}"/>
              </a:ext>
            </a:extLst>
          </p:cNvPr>
          <p:cNvSpPr txBox="1"/>
          <p:nvPr/>
        </p:nvSpPr>
        <p:spPr>
          <a:xfrm>
            <a:off x="3265237" y="245593"/>
            <a:ext cx="59887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3200" b="1" dirty="0">
                <a:latin typeface="Arial"/>
                <a:cs typeface="Arial"/>
              </a:rPr>
              <a:t>PERSONA - </a:t>
            </a:r>
            <a:r>
              <a:rPr lang="pt-BR" sz="3200" b="1" dirty="0">
                <a:latin typeface="Times New Roman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PROGRAMADOR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F3E5C8F-1285-4ACC-BF6C-FA8546F3BF1C}"/>
              </a:ext>
            </a:extLst>
          </p:cNvPr>
          <p:cNvGrpSpPr/>
          <p:nvPr/>
        </p:nvGrpSpPr>
        <p:grpSpPr>
          <a:xfrm>
            <a:off x="655812" y="1342853"/>
            <a:ext cx="11102889" cy="5131145"/>
            <a:chOff x="584285" y="1266113"/>
            <a:chExt cx="9791701" cy="5492263"/>
          </a:xfrm>
          <a:solidFill>
            <a:schemeClr val="bg1"/>
          </a:solidFill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7A68F1C-A2B3-4F21-B244-864D34A2BA21}"/>
                </a:ext>
              </a:extLst>
            </p:cNvPr>
            <p:cNvSpPr/>
            <p:nvPr/>
          </p:nvSpPr>
          <p:spPr>
            <a:xfrm>
              <a:off x="584286" y="1266113"/>
              <a:ext cx="4895850" cy="2990850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26A18689-7DD2-4787-909F-C6B31F6AEC35}"/>
                </a:ext>
              </a:extLst>
            </p:cNvPr>
            <p:cNvSpPr/>
            <p:nvPr/>
          </p:nvSpPr>
          <p:spPr>
            <a:xfrm>
              <a:off x="5480136" y="1266113"/>
              <a:ext cx="4895850" cy="2990850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E17102D-D900-4504-9FE5-01E3D484D160}"/>
                </a:ext>
              </a:extLst>
            </p:cNvPr>
            <p:cNvSpPr/>
            <p:nvPr/>
          </p:nvSpPr>
          <p:spPr>
            <a:xfrm>
              <a:off x="584285" y="4272351"/>
              <a:ext cx="9791700" cy="24860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sp>
        <p:nvSpPr>
          <p:cNvPr id="39" name="CaixaDeTexto 7">
            <a:extLst>
              <a:ext uri="{FF2B5EF4-FFF2-40B4-BE49-F238E27FC236}">
                <a16:creationId xmlns:a16="http://schemas.microsoft.com/office/drawing/2014/main" id="{513760D7-C7DE-4BA5-9879-900DF3333D88}"/>
              </a:ext>
            </a:extLst>
          </p:cNvPr>
          <p:cNvSpPr txBox="1"/>
          <p:nvPr/>
        </p:nvSpPr>
        <p:spPr>
          <a:xfrm>
            <a:off x="2911999" y="1523619"/>
            <a:ext cx="10191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Quem?</a:t>
            </a:r>
          </a:p>
        </p:txBody>
      </p:sp>
      <p:sp>
        <p:nvSpPr>
          <p:cNvPr id="40" name="CaixaDeTexto 8">
            <a:extLst>
              <a:ext uri="{FF2B5EF4-FFF2-40B4-BE49-F238E27FC236}">
                <a16:creationId xmlns:a16="http://schemas.microsoft.com/office/drawing/2014/main" id="{7E30078E-3F2B-4E7F-AE8D-298448BDB31A}"/>
              </a:ext>
            </a:extLst>
          </p:cNvPr>
          <p:cNvSpPr txBox="1"/>
          <p:nvPr/>
        </p:nvSpPr>
        <p:spPr>
          <a:xfrm>
            <a:off x="7189807" y="1522008"/>
            <a:ext cx="34242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rgbClr val="6C911C"/>
                </a:solidFill>
                <a:latin typeface="Arial"/>
                <a:cs typeface="Arial"/>
              </a:rPr>
              <a:t>Informações/Comportamento</a:t>
            </a:r>
          </a:p>
        </p:txBody>
      </p:sp>
      <p:sp>
        <p:nvSpPr>
          <p:cNvPr id="41" name="CaixaDeTexto 9">
            <a:extLst>
              <a:ext uri="{FF2B5EF4-FFF2-40B4-BE49-F238E27FC236}">
                <a16:creationId xmlns:a16="http://schemas.microsoft.com/office/drawing/2014/main" id="{001F1EA4-6AC1-4062-841E-2FD2BD42A2EA}"/>
              </a:ext>
            </a:extLst>
          </p:cNvPr>
          <p:cNvSpPr txBox="1"/>
          <p:nvPr/>
        </p:nvSpPr>
        <p:spPr>
          <a:xfrm>
            <a:off x="4864265" y="4378791"/>
            <a:ext cx="26004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accent2"/>
                </a:solidFill>
              </a:rPr>
              <a:t>Dores/Necessidades</a:t>
            </a:r>
          </a:p>
        </p:txBody>
      </p:sp>
      <p:sp>
        <p:nvSpPr>
          <p:cNvPr id="42" name="CaixaDeTexto 10">
            <a:extLst>
              <a:ext uri="{FF2B5EF4-FFF2-40B4-BE49-F238E27FC236}">
                <a16:creationId xmlns:a16="http://schemas.microsoft.com/office/drawing/2014/main" id="{C1E9DC8C-0B03-4AA3-AC71-88FAAB945830}"/>
              </a:ext>
            </a:extLst>
          </p:cNvPr>
          <p:cNvSpPr txBox="1"/>
          <p:nvPr/>
        </p:nvSpPr>
        <p:spPr>
          <a:xfrm>
            <a:off x="2922293" y="3715639"/>
            <a:ext cx="87392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Lucas</a:t>
            </a:r>
          </a:p>
        </p:txBody>
      </p:sp>
      <p:sp>
        <p:nvSpPr>
          <p:cNvPr id="44" name="CaixaDeTexto 12">
            <a:extLst>
              <a:ext uri="{FF2B5EF4-FFF2-40B4-BE49-F238E27FC236}">
                <a16:creationId xmlns:a16="http://schemas.microsoft.com/office/drawing/2014/main" id="{5097536E-41CA-4305-AF26-1D1404106414}"/>
              </a:ext>
            </a:extLst>
          </p:cNvPr>
          <p:cNvSpPr txBox="1"/>
          <p:nvPr/>
        </p:nvSpPr>
        <p:spPr>
          <a:xfrm>
            <a:off x="6335524" y="2039247"/>
            <a:ext cx="4738687" cy="23391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Possui uma agenda apertada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Estuda e trabalha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Tem 28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Dorme pouco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Trabalha geralmente em home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Possui flexibilidade de horário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Está quase sempre em dois ou mais projetos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A5010"/>
              </a:solidFill>
              <a:latin typeface="Arial"/>
              <a:cs typeface="Arial"/>
            </a:endParaRPr>
          </a:p>
          <a:p>
            <a:endParaRPr lang="pt-BR" dirty="0"/>
          </a:p>
        </p:txBody>
      </p:sp>
      <p:sp>
        <p:nvSpPr>
          <p:cNvPr id="45" name="CaixaDeTexto 13">
            <a:extLst>
              <a:ext uri="{FF2B5EF4-FFF2-40B4-BE49-F238E27FC236}">
                <a16:creationId xmlns:a16="http://schemas.microsoft.com/office/drawing/2014/main" id="{9B2C2CF3-44FC-40CA-839C-4AB15BB8D4AA}"/>
              </a:ext>
            </a:extLst>
          </p:cNvPr>
          <p:cNvSpPr txBox="1"/>
          <p:nvPr/>
        </p:nvSpPr>
        <p:spPr>
          <a:xfrm>
            <a:off x="1010506" y="4843195"/>
            <a:ext cx="563232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Depende de respostas rápidas para trabalhar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Possui problemas de ergonomia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Precisa de ambientes silenciosos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Necessita de acesso à internet para produzir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Possui dificuldade em encontrar projetos 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rebuchet MS" panose="020B0603020202020204"/>
              <a:cs typeface="Arial"/>
            </a:endParaRPr>
          </a:p>
        </p:txBody>
      </p:sp>
      <p:pic>
        <p:nvPicPr>
          <p:cNvPr id="5" name="Imagem 5" descr="Pessoa posando para foto em frente a mesa com computador&#10;&#10;Descrição gerada automaticamente">
            <a:extLst>
              <a:ext uri="{FF2B5EF4-FFF2-40B4-BE49-F238E27FC236}">
                <a16:creationId xmlns:a16="http://schemas.microsoft.com/office/drawing/2014/main" id="{320AED54-7059-4246-973A-BD053A029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8" t="4082" r="23828"/>
          <a:stretch/>
        </p:blipFill>
        <p:spPr>
          <a:xfrm>
            <a:off x="2610879" y="1894936"/>
            <a:ext cx="1608699" cy="179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69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Facet</vt:lpstr>
      <vt:lpstr>Proto-persona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242</cp:revision>
  <dcterms:created xsi:type="dcterms:W3CDTF">2014-09-12T02:18:09Z</dcterms:created>
  <dcterms:modified xsi:type="dcterms:W3CDTF">2021-02-23T02:55:24Z</dcterms:modified>
</cp:coreProperties>
</file>