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7"/>
  </p:notesMasterIdLst>
  <p:handoutMasterIdLst>
    <p:handoutMasterId r:id="rId16"/>
  </p:handoutMasterIdLst>
  <p:sldIdLst>
    <p:sldId id="256" r:id="rId5"/>
    <p:sldId id="257" r:id="rId6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3442950" cy="7560945"/>
  <p:notesSz cx="7103745" cy="1023429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0"/>
    <p:restoredTop sz="95768"/>
  </p:normalViewPr>
  <p:slideViewPr>
    <p:cSldViewPr snapToGrid="0" snapToObjects="1">
      <p:cViewPr>
        <p:scale>
          <a:sx n="91" d="100"/>
          <a:sy n="91" d="100"/>
        </p:scale>
        <p:origin x="8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2100" b="0" strike="noStrike" spc="-1">
                <a:solidFill>
                  <a:srgbClr val="000000"/>
                </a:solidFill>
                <a:latin typeface="Calibri" panose="020F0502020204030204"/>
              </a:rPr>
              <a:t>Click to move the slide</a:t>
            </a:r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B541D00-6EB0-439C-973F-7923955D8213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72120" y="248040"/>
            <a:ext cx="12098160" cy="4532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72120" y="248040"/>
            <a:ext cx="12098160" cy="4532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248040"/>
            <a:ext cx="12098160" cy="4532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157320"/>
            <a:ext cx="4793400" cy="7403760"/>
          </a:xfrm>
          <a:custGeom>
            <a:avLst/>
            <a:gdLst/>
            <a:ahLst/>
            <a:cxn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8655120" y="0"/>
            <a:ext cx="4787280" cy="6312960"/>
          </a:xfrm>
          <a:custGeom>
            <a:avLst/>
            <a:gdLst/>
            <a:ahLst/>
            <a:cxn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11040" cy="4152600"/>
          </a:xfrm>
          <a:custGeom>
            <a:avLst/>
            <a:gdLst/>
            <a:ahLst/>
            <a:cxn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5200" cy="2499840"/>
          </a:xfrm>
          <a:custGeom>
            <a:avLst/>
            <a:gdLst/>
            <a:ahLst/>
            <a:cxn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101240" cy="2487240"/>
          </a:xfrm>
          <a:custGeom>
            <a:avLst/>
            <a:gdLst/>
            <a:ahLst/>
            <a:cxn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m 8"/>
          <p:cNvPicPr/>
          <p:nvPr/>
        </p:nvPicPr>
        <p:blipFill>
          <a:blip r:embed="rId13"/>
          <a:stretch>
            <a:fillRect/>
          </a:stretch>
        </p:blipFill>
        <p:spPr>
          <a:xfrm>
            <a:off x="4002840" y="2990520"/>
            <a:ext cx="5436720" cy="161136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21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7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pt-BR" sz="27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pt-BR" sz="23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pt-BR" sz="23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760" cy="756108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135640" y="1404360"/>
            <a:ext cx="4615560" cy="280944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</a:rPr>
              <a:t>Clique para editar o texto Título</a:t>
            </a:r>
            <a:endParaRPr lang="pt-BR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135640" y="4212720"/>
            <a:ext cx="4615560" cy="28094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Clique para editar o texto subtítulo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-10080" y="0"/>
            <a:ext cx="7998480" cy="756108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5783400" y="1927080"/>
            <a:ext cx="1352880" cy="307620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" name="Imagem 7"/>
          <p:cNvPicPr/>
          <p:nvPr/>
        </p:nvPicPr>
        <p:blipFill>
          <a:blip r:embed="rId13"/>
          <a:stretch>
            <a:fillRect/>
          </a:stretch>
        </p:blipFill>
        <p:spPr>
          <a:xfrm>
            <a:off x="8312040" y="2138400"/>
            <a:ext cx="2263320" cy="670680"/>
          </a:xfrm>
          <a:prstGeom prst="rect">
            <a:avLst/>
          </a:prstGeom>
          <a:ln>
            <a:noFill/>
          </a:ln>
        </p:spPr>
      </p:pic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21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  <a:endParaRPr lang="pt-BR" sz="21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8235"/>
              </a:lnSpc>
            </a:pPr>
            <a:r>
              <a:rPr lang="pt-BR" sz="5000" b="0" strike="noStrike" spc="-1">
                <a:solidFill>
                  <a:srgbClr val="000000"/>
                </a:solidFill>
                <a:latin typeface="Calibri" panose="020F0502020204030204"/>
              </a:rPr>
              <a:t>Clique para editar o título mestre</a:t>
            </a:r>
            <a:endParaRPr lang="pt-BR" sz="5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/>
          </p:nvPr>
        </p:nvSpPr>
        <p:spPr>
          <a:xfrm>
            <a:off x="12770640" y="7189200"/>
            <a:ext cx="671760" cy="317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/>
          </p:nvPr>
        </p:nvSpPr>
        <p:spPr>
          <a:xfrm>
            <a:off x="672120" y="148680"/>
            <a:ext cx="5245920" cy="250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7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pt-BR" sz="37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pt-BR" sz="27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pt-BR" sz="23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pt-BR" sz="23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47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lang="pt-PT" altLang="en-US" sz="2650" b="0" strike="noStrike" spc="-1" dirty="0">
                <a:solidFill>
                  <a:srgbClr val="000000"/>
                </a:solidFill>
                <a:latin typeface="Simplon Oi Headline"/>
              </a:rPr>
              <a:t>9</a:t>
            </a:r>
            <a:r>
              <a:rPr lang="en-US" sz="2650" b="0" strike="noStrike" spc="-1" dirty="0" smtClean="0">
                <a:solidFill>
                  <a:srgbClr val="000000"/>
                </a:solidFill>
                <a:latin typeface="Simplon Oi Headline"/>
              </a:rPr>
              <a:t> 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- </a:t>
            </a:r>
            <a:r>
              <a:rPr lang="pt-PT" altLang="en-US" sz="2650" b="0" strike="noStrike" spc="-1" dirty="0">
                <a:solidFill>
                  <a:srgbClr val="000000"/>
                </a:solidFill>
                <a:latin typeface="Simplon Oi Headline"/>
              </a:rPr>
              <a:t>20</a:t>
            </a:r>
            <a:r>
              <a:rPr lang="en-US" sz="2650" b="0" strike="noStrike" spc="-1" dirty="0" smtClean="0">
                <a:solidFill>
                  <a:srgbClr val="000000"/>
                </a:solidFill>
                <a:latin typeface="Simplon Oi Headline"/>
              </a:rPr>
              <a:t>/0</a:t>
            </a:r>
            <a:r>
              <a:rPr lang="pt-PT" sz="2650" b="0" strike="noStrike" spc="-1" dirty="0">
                <a:solidFill>
                  <a:srgbClr val="000000"/>
                </a:solidFill>
                <a:latin typeface="Simplon Oi Headline"/>
              </a:rPr>
              <a:t>5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/2021</a:t>
            </a:r>
            <a:endParaRPr lang="pt-BR" sz="265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Negócios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51" name="CustomShape 6"/>
          <p:cNvSpPr/>
          <p:nvPr/>
        </p:nvSpPr>
        <p:spPr>
          <a:xfrm>
            <a:off x="8476560" y="3657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7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53" name="CustomShape 8"/>
          <p:cNvSpPr/>
          <p:nvPr/>
        </p:nvSpPr>
        <p:spPr>
          <a:xfrm>
            <a:off x="512445" y="798830"/>
            <a:ext cx="6186170" cy="307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254" name="CustomShape 9"/>
          <p:cNvSpPr/>
          <p:nvPr/>
        </p:nvSpPr>
        <p:spPr>
          <a:xfrm>
            <a:off x="6814185" y="798830"/>
            <a:ext cx="6194425" cy="307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1550" b="0" strike="noStrike" spc="-1">
              <a:solidFill>
                <a:srgbClr val="000000"/>
              </a:solidFill>
              <a:latin typeface="Simplon Oi Headline"/>
              <a:ea typeface="Simplon Oi Headline"/>
            </a:endParaRPr>
          </a:p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255" name="CustomShape 10"/>
          <p:cNvSpPr/>
          <p:nvPr/>
        </p:nvSpPr>
        <p:spPr>
          <a:xfrm>
            <a:off x="512445" y="3439160"/>
            <a:ext cx="12505055" cy="288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spc="-1" dirty="0" smtClean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en-US" sz="1400" b="0" strike="noStrike" spc="-1" dirty="0" err="1" smtClean="0">
                <a:latin typeface="Arial" panose="020B0604020202020204"/>
              </a:rPr>
              <a:t>Integração</a:t>
            </a:r>
            <a:r>
              <a:rPr lang="en-US" sz="1400" b="0" strike="noStrike" spc="-1" dirty="0" smtClean="0">
                <a:latin typeface="Arial" panose="020B0604020202020204"/>
              </a:rPr>
              <a:t> de </a:t>
            </a:r>
            <a:r>
              <a:rPr lang="en-US" sz="1400" b="0" strike="noStrike" spc="-1" dirty="0" err="1" smtClean="0">
                <a:latin typeface="Arial" panose="020B0604020202020204"/>
              </a:rPr>
              <a:t>telas</a:t>
            </a:r>
            <a:r>
              <a:rPr lang="en-US" sz="1400" b="0" strike="noStrike" spc="-1" dirty="0" smtClean="0">
                <a:latin typeface="Arial" panose="020B0604020202020204"/>
              </a:rPr>
              <a:t> de </a:t>
            </a:r>
            <a:r>
              <a:rPr lang="en-US" sz="1400" b="0" strike="noStrike" spc="-1" dirty="0" err="1" smtClean="0">
                <a:latin typeface="Arial" panose="020B0604020202020204"/>
              </a:rPr>
              <a:t>configuração</a:t>
            </a:r>
            <a:r>
              <a:rPr lang="en-US" sz="1400" b="0" strike="noStrike" spc="-1" dirty="0" smtClean="0">
                <a:latin typeface="Arial" panose="020B0604020202020204"/>
              </a:rPr>
              <a:t>;</a:t>
            </a:r>
            <a:endParaRPr lang="en-US" sz="1400" spc="-1" dirty="0" smtClean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en-US" sz="1400" b="0" strike="noStrike" spc="-1" dirty="0" err="1" smtClean="0">
                <a:latin typeface="Arial" panose="020B0604020202020204"/>
              </a:rPr>
              <a:t>In</a:t>
            </a:r>
            <a:r>
              <a:rPr lang="pt-PT" altLang="en-US" sz="1400" b="0" strike="noStrike" spc="-1" dirty="0" err="1" smtClean="0">
                <a:latin typeface="Arial" panose="020B0604020202020204"/>
              </a:rPr>
              <a:t>í</a:t>
            </a:r>
            <a:r>
              <a:rPr lang="en-US" sz="1400" b="0" strike="noStrike" spc="-1" dirty="0" err="1" smtClean="0">
                <a:latin typeface="Arial" panose="020B0604020202020204"/>
              </a:rPr>
              <a:t>cio</a:t>
            </a:r>
            <a:r>
              <a:rPr lang="en-US" sz="1400" b="0" strike="noStrike" spc="-1" dirty="0" smtClean="0">
                <a:latin typeface="Arial" panose="020B0604020202020204"/>
              </a:rPr>
              <a:t> de </a:t>
            </a:r>
            <a:r>
              <a:rPr lang="en-US" sz="1400" b="0" strike="noStrike" spc="-1" dirty="0" err="1" smtClean="0">
                <a:latin typeface="Arial" panose="020B0604020202020204"/>
              </a:rPr>
              <a:t>planilha</a:t>
            </a:r>
            <a:r>
              <a:rPr lang="en-US" sz="1400" b="0" strike="noStrike" spc="-1" dirty="0" smtClean="0">
                <a:latin typeface="Arial" panose="020B0604020202020204"/>
              </a:rPr>
              <a:t> de testes</a:t>
            </a:r>
            <a:endParaRPr lang="en-US" sz="1400" b="0" strike="noStrike" spc="-1" dirty="0" smtClean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pt-PT" altLang="en-US" sz="1400" b="0" strike="noStrike" spc="-1" dirty="0" smtClean="0">
                <a:latin typeface="Arial" panose="020B0604020202020204"/>
              </a:rPr>
              <a:t>Avançado da integração das telas de perfil</a:t>
            </a:r>
            <a:endParaRPr lang="pt-PT" altLang="en-US" sz="1400" b="0" strike="noStrike" spc="-1" dirty="0" smtClean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pt-PT" altLang="en-US" sz="1400" b="0" strike="noStrike" spc="-1" dirty="0">
                <a:latin typeface="Arial" panose="020B0604020202020204"/>
              </a:rPr>
              <a:t>Classe de Notificação, Serviços e Favoritos</a:t>
            </a:r>
            <a:endParaRPr lang="pt-PT" altLang="en-US" sz="1400" b="0" strike="noStrike" spc="-1" dirty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pt-PT" altLang="en-US" sz="1400" b="0" strike="noStrike" spc="-1" dirty="0">
                <a:latin typeface="Arial" panose="020B0604020202020204"/>
              </a:rPr>
              <a:t>Endpoint de upload de arquivos</a:t>
            </a:r>
            <a:endParaRPr lang="pt-PT" altLang="en-US" sz="1400" b="0" strike="noStrike" spc="-1" dirty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pt-PT" altLang="en-US" sz="1400" b="0" strike="noStrike" spc="-1" dirty="0">
                <a:latin typeface="Arial" panose="020B0604020202020204"/>
              </a:rPr>
              <a:t>Deploy do site na AWS</a:t>
            </a:r>
            <a:endParaRPr lang="pt-PT" altLang="en-US" sz="1400" b="0" strike="noStrike" spc="-1" dirty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endParaRPr lang="pt-PT" altLang="en-US" sz="1400" b="0" strike="noStrike" spc="-1" dirty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endParaRPr lang="en-US" sz="14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 panose="020B0604020202020204"/>
            </a:endParaRPr>
          </a:p>
        </p:txBody>
      </p:sp>
      <p:graphicFrame>
        <p:nvGraphicFramePr>
          <p:cNvPr id="257" name="Table 12"/>
          <p:cNvGraphicFramePr/>
          <p:nvPr/>
        </p:nvGraphicFramePr>
        <p:xfrm>
          <a:off x="512640" y="3728160"/>
          <a:ext cx="12495600" cy="1176528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Back-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end</a:t>
                      </a:r>
                      <a:endParaRPr lang="en-US" sz="1330" b="0" strike="noStrike" spc="-1" dirty="0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altLang="en-US" sz="1330" b="0" strike="noStrike" spc="-1" dirty="0">
                          <a:latin typeface="Arial" panose="020B0604020202020204"/>
                        </a:rPr>
                        <a:t>Endpoint de Avaliação</a:t>
                      </a:r>
                      <a:endParaRPr lang="pt-PT" altLang="en-US" sz="1330" b="0" strike="noStrike" spc="-1" dirty="0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altLang="en-US" sz="1330" b="0" strike="noStrike" spc="-1" dirty="0">
                          <a:latin typeface="Arial" panose="020B0604020202020204"/>
                        </a:rPr>
                        <a:t>Foto no perfil configurado</a:t>
                      </a:r>
                      <a:endParaRPr lang="pt-PT" altLang="en-US" sz="1330" b="0" strike="noStrike" spc="-1" dirty="0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altLang="en-US" sz="1330" b="0" strike="noStrike" spc="-1" dirty="0">
                          <a:latin typeface="Arial" panose="020B0604020202020204"/>
                        </a:rPr>
                        <a:t>Ajustes no Banco da Azure</a:t>
                      </a:r>
                      <a:endParaRPr lang="pt-PT" altLang="en-US" sz="1330" b="0" strike="noStrike" spc="-1" dirty="0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altLang="en-US" sz="1330" b="0" strike="noStrike" spc="-1" dirty="0">
                          <a:latin typeface="Arial" panose="020B0604020202020204"/>
                        </a:rPr>
                        <a:t>Adicionar Fila e Pilha ao projeto</a:t>
                      </a:r>
                      <a:endParaRPr lang="pt-PT" altLang="en-US" sz="1330" b="0" strike="noStrike" spc="-1" dirty="0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endParaRPr lang="pt-PT" altLang="en-US" sz="1330" b="0" strike="noStrike" spc="-1" dirty="0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endParaRPr lang="pt-PT" altLang="en-US" sz="1330" b="0" strike="noStrike" spc="-1" dirty="0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Front-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end</a:t>
                      </a:r>
                      <a:endParaRPr lang="en-US" sz="1330" b="0" strike="noStrike" spc="-1" dirty="0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Finalizar</a:t>
                      </a:r>
                      <a:r>
                        <a:rPr lang="pt-BR" sz="1330" b="0" strike="noStrike" spc="-1" baseline="0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t</a:t>
                      </a:r>
                      <a:r>
                        <a:rPr lang="pt-BR" sz="133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elas 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de </a:t>
                      </a:r>
                      <a:r>
                        <a:rPr lang="pt-BR" sz="133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perfil</a:t>
                      </a:r>
                      <a:endParaRPr lang="pt-BR" sz="1330" b="0" strike="noStrike" spc="-1" dirty="0" smtClean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Integração de telas de perfil</a:t>
                      </a:r>
                      <a:endParaRPr lang="pt-BR" sz="1330" b="0" strike="noStrike" spc="-1" dirty="0" smtClean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altLang="en-US" sz="1330" b="0" strike="noStrike" spc="-1" dirty="0">
                          <a:latin typeface="Arial" panose="020B0604020202020204"/>
                        </a:rPr>
                        <a:t>Integração de serviços</a:t>
                      </a:r>
                      <a:endParaRPr lang="pt-PT" altLang="en-US" sz="1330" b="0" strike="noStrike" spc="-1" dirty="0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altLang="en-US" sz="1330" b="0" strike="noStrike" spc="-1" dirty="0">
                          <a:latin typeface="Arial" panose="020B0604020202020204"/>
                        </a:rPr>
                        <a:t>Integração de favoritos</a:t>
                      </a:r>
                      <a:endParaRPr lang="pt-PT" altLang="en-US" sz="1330" b="0" strike="noStrike" spc="-1" dirty="0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altLang="en-US" sz="1330" b="0" strike="noStrike" spc="-1" dirty="0">
                          <a:latin typeface="Arial" panose="020B0604020202020204"/>
                        </a:rPr>
                        <a:t>Integração do endpoint download</a:t>
                      </a:r>
                      <a:endParaRPr lang="pt-PT" altLang="en-US" sz="1330" b="0" strike="noStrike" spc="-1" dirty="0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Negócios</a:t>
                      </a:r>
                      <a:endParaRPr lang="en-US" sz="1400" b="0" strike="noStrike" spc="-1" dirty="0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40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Avançar na</a:t>
                      </a:r>
                      <a:r>
                        <a:rPr lang="pt-PT" sz="1400" b="0" strike="noStrike" spc="-1" baseline="0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</a:t>
                      </a:r>
                      <a:r>
                        <a:rPr lang="pt-PT" sz="140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Planilha </a:t>
                      </a:r>
                      <a:r>
                        <a:rPr lang="pt-PT" sz="1400" b="0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de teste do projeto</a:t>
                      </a:r>
                      <a:endParaRPr lang="en-US" sz="1400" b="0" strike="noStrike" spc="-1" dirty="0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40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Avançar no </a:t>
                      </a:r>
                      <a:r>
                        <a:rPr lang="pt-PT" sz="1400" b="0" strike="noStrike" spc="-1" dirty="0" err="1" smtClean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White</a:t>
                      </a:r>
                      <a:r>
                        <a:rPr lang="pt-PT" sz="140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 </a:t>
                      </a:r>
                      <a:r>
                        <a:rPr lang="pt-PT" sz="1400" b="0" strike="noStrike" spc="-1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Paper</a:t>
                      </a:r>
                      <a:endParaRPr lang="en-US" sz="1400" b="0" strike="noStrike" spc="-1" dirty="0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8" name="CustomShape 13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14"/>
          <p:cNvSpPr/>
          <p:nvPr/>
        </p:nvSpPr>
        <p:spPr>
          <a:xfrm>
            <a:off x="9715680" y="514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    Farol do Projeto   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60" name="CustomShape 15"/>
          <p:cNvSpPr/>
          <p:nvPr/>
        </p:nvSpPr>
        <p:spPr>
          <a:xfrm>
            <a:off x="6647400" y="45792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6"/>
          <p:cNvSpPr/>
          <p:nvPr/>
        </p:nvSpPr>
        <p:spPr>
          <a:xfrm>
            <a:off x="7023240" y="456120"/>
            <a:ext cx="210960" cy="211320"/>
          </a:xfrm>
          <a:prstGeom prst="ellipse">
            <a:avLst/>
          </a:prstGeom>
          <a:solidFill>
            <a:srgbClr val="FF0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17"/>
          <p:cNvSpPr/>
          <p:nvPr/>
        </p:nvSpPr>
        <p:spPr>
          <a:xfrm>
            <a:off x="6274800" y="4611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8"/>
          <p:cNvSpPr/>
          <p:nvPr/>
        </p:nvSpPr>
        <p:spPr>
          <a:xfrm>
            <a:off x="10139040" y="34380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9"/>
          <p:cNvSpPr/>
          <p:nvPr/>
        </p:nvSpPr>
        <p:spPr>
          <a:xfrm>
            <a:off x="12154680" y="33804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0"/>
          <p:cNvSpPr/>
          <p:nvPr/>
        </p:nvSpPr>
        <p:spPr>
          <a:xfrm>
            <a:off x="11184480" y="35028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21"/>
          <p:cNvSpPr/>
          <p:nvPr/>
        </p:nvSpPr>
        <p:spPr>
          <a:xfrm>
            <a:off x="6937560" y="1332360"/>
            <a:ext cx="5428080" cy="95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PT" altLang="pt-BR" sz="1400" b="0" strike="noStrike" spc="-1" dirty="0">
                <a:solidFill>
                  <a:srgbClr val="000000"/>
                </a:solidFill>
                <a:latin typeface="Calibri" panose="020F0502020204030204"/>
              </a:rPr>
              <a:t>Integrar as classes de backend ao frontend.</a:t>
            </a:r>
            <a:endParaRPr lang="pt-PT" altLang="pt-BR" sz="14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endParaRPr lang="en-US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Front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" name="CustomShape 6"/>
          <p:cNvSpPr/>
          <p:nvPr/>
        </p:nvSpPr>
        <p:spPr>
          <a:xfrm>
            <a:off x="9277930" y="35052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135640" y="1404360"/>
            <a:ext cx="4615560" cy="280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</a:rPr>
              <a:t>Reunião Semanal </a:t>
            </a:r>
            <a:endParaRPr lang="pt-BR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135640" y="4212720"/>
            <a:ext cx="4615560" cy="280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Status Report do Projeto 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Getninjas para desenvolvedores  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Data: 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24/02/2021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search-developers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Professor.: Alexander Barreira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6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SEMANA 1 - 24/02/2021</a:t>
            </a:r>
            <a:endParaRPr lang="pt-BR" sz="26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Negócios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Front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8451720" y="32220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8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145" name="CustomShape 11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146" name="CustomShape 12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1- desenho da solução esboço; (Bella) 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2- regra de negocio (Bella);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3- contextulização (Vini);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4- protopersona (Ramon); 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5- prototipo figma (Gi);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6- modelagem logica (Ju);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7- justificativa do projeto (Vini);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8- Estrutura do projeto (Gi);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9- Redme de regras git (Felipe)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10- </a:t>
            </a:r>
            <a:r>
              <a:rPr lang="en-US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Mapa de empatia (Bella);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47" name="CustomShape 13"/>
          <p:cNvSpPr/>
          <p:nvPr/>
        </p:nvSpPr>
        <p:spPr>
          <a:xfrm>
            <a:off x="6845040" y="1121760"/>
            <a:ext cx="616392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Avaliar inovações;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Sempre atualizar o planner;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Compartilhar dificuldades;</a:t>
            </a:r>
            <a:endParaRPr lang="en-US" sz="1400" b="0" strike="noStrike" spc="-1">
              <a:latin typeface="Arial" panose="020B0604020202020204"/>
            </a:endParaRPr>
          </a:p>
        </p:txBody>
      </p:sp>
      <p:graphicFrame>
        <p:nvGraphicFramePr>
          <p:cNvPr id="148" name="Table 14"/>
          <p:cNvGraphicFramePr/>
          <p:nvPr/>
        </p:nvGraphicFramePr>
        <p:xfrm>
          <a:off x="512640" y="3728160"/>
          <a:ext cx="12495600" cy="115824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Plataforma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Criação do banco de dados na Azure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Backend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33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Front end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Definição de rotas no react;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Componentização de elementos;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Criação de tela institucional;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33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Negócios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Diagrama de classe;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Pesquisa strategy;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Compartilhar dificuldades;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Backlog;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9" name="CustomShape 15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6"/>
          <p:cNvSpPr/>
          <p:nvPr/>
        </p:nvSpPr>
        <p:spPr>
          <a:xfrm>
            <a:off x="9715680" y="514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    Farol do Projeto   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51" name="CustomShape 17"/>
          <p:cNvSpPr/>
          <p:nvPr/>
        </p:nvSpPr>
        <p:spPr>
          <a:xfrm>
            <a:off x="9248400" y="3657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8"/>
          <p:cNvSpPr/>
          <p:nvPr/>
        </p:nvSpPr>
        <p:spPr>
          <a:xfrm>
            <a:off x="6647400" y="45792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9"/>
          <p:cNvSpPr/>
          <p:nvPr/>
        </p:nvSpPr>
        <p:spPr>
          <a:xfrm>
            <a:off x="7047360" y="467280"/>
            <a:ext cx="210960" cy="211320"/>
          </a:xfrm>
          <a:prstGeom prst="ellipse">
            <a:avLst/>
          </a:prstGeom>
          <a:solidFill>
            <a:srgbClr val="FF0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0"/>
          <p:cNvSpPr/>
          <p:nvPr/>
        </p:nvSpPr>
        <p:spPr>
          <a:xfrm>
            <a:off x="6274800" y="4611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1"/>
          <p:cNvSpPr/>
          <p:nvPr/>
        </p:nvSpPr>
        <p:spPr>
          <a:xfrm>
            <a:off x="10139040" y="34380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2"/>
          <p:cNvSpPr/>
          <p:nvPr/>
        </p:nvSpPr>
        <p:spPr>
          <a:xfrm>
            <a:off x="12154680" y="33804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3"/>
          <p:cNvSpPr/>
          <p:nvPr/>
        </p:nvSpPr>
        <p:spPr>
          <a:xfrm>
            <a:off x="11184480" y="35028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9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SEMANA 2 - 03/03/2021</a:t>
            </a:r>
            <a:endParaRPr lang="pt-BR" sz="26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Negócios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Front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8476560" y="3657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8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168" name="CustomShape 11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169" name="CustomShape 12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Pesquisa de campo;</a:t>
            </a: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UI kit design (Figma);</a:t>
            </a: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Login e logout  com Spring-boot;</a:t>
            </a: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Mapa de empatia;</a:t>
            </a: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Diagrama de classes;</a:t>
            </a: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Slides da apresentação;</a:t>
            </a: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HLD;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</p:txBody>
      </p:sp>
      <p:graphicFrame>
        <p:nvGraphicFramePr>
          <p:cNvPr id="170" name="Table 13"/>
          <p:cNvGraphicFramePr/>
          <p:nvPr/>
        </p:nvGraphicFramePr>
        <p:xfrm>
          <a:off x="512640" y="3728160"/>
          <a:ext cx="12495600" cy="100584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Plataforma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Finalização do PPT;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Backend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Criação das classes de login e logout no Springboot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Front end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Criação dos organismos 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Negócios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Storyboard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1" name="CustomShape 14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5"/>
          <p:cNvSpPr/>
          <p:nvPr/>
        </p:nvSpPr>
        <p:spPr>
          <a:xfrm>
            <a:off x="9715680" y="514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    Farol do Projeto   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73" name="CustomShape 16"/>
          <p:cNvSpPr/>
          <p:nvPr/>
        </p:nvSpPr>
        <p:spPr>
          <a:xfrm>
            <a:off x="9248400" y="3657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7"/>
          <p:cNvSpPr/>
          <p:nvPr/>
        </p:nvSpPr>
        <p:spPr>
          <a:xfrm>
            <a:off x="6647400" y="45792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8"/>
          <p:cNvSpPr/>
          <p:nvPr/>
        </p:nvSpPr>
        <p:spPr>
          <a:xfrm>
            <a:off x="7047360" y="467280"/>
            <a:ext cx="210960" cy="211320"/>
          </a:xfrm>
          <a:prstGeom prst="ellipse">
            <a:avLst/>
          </a:prstGeom>
          <a:solidFill>
            <a:srgbClr val="FF0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9"/>
          <p:cNvSpPr/>
          <p:nvPr/>
        </p:nvSpPr>
        <p:spPr>
          <a:xfrm>
            <a:off x="6274800" y="4611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0"/>
          <p:cNvSpPr/>
          <p:nvPr/>
        </p:nvSpPr>
        <p:spPr>
          <a:xfrm>
            <a:off x="10139040" y="34380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1"/>
          <p:cNvSpPr/>
          <p:nvPr/>
        </p:nvSpPr>
        <p:spPr>
          <a:xfrm>
            <a:off x="12154680" y="33804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2"/>
          <p:cNvSpPr/>
          <p:nvPr/>
        </p:nvSpPr>
        <p:spPr>
          <a:xfrm>
            <a:off x="11184480" y="35028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3"/>
          <p:cNvSpPr/>
          <p:nvPr/>
        </p:nvSpPr>
        <p:spPr>
          <a:xfrm>
            <a:off x="6937560" y="1332360"/>
            <a:ext cx="3528000" cy="222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Calibri" panose="020F0502020204030204"/>
              </a:rPr>
              <a:t>Atenção na organização do planner;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Calibri" panose="020F0502020204030204"/>
              </a:rPr>
              <a:t>Atenção na separação das branchs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Calibri" panose="020F0502020204030204"/>
              </a:rPr>
              <a:t>Atenção na ordem da apresentação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82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SEMANA 4 - 25/03/2021</a:t>
            </a:r>
            <a:endParaRPr lang="pt-BR" sz="26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Negócios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Front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8476560" y="3657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8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192" name="CustomShape 12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Protótipos do site (fluxos de cadastro, login, painel e perfil);</a:t>
            </a: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Integração da aplicação com o JPA e banco H2</a:t>
            </a: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Criação do banco de dados no Azure;</a:t>
            </a: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Pesquisa e testes com a API do github;</a:t>
            </a: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Pesquisa sobre a API iugu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</p:txBody>
      </p:sp>
      <p:graphicFrame>
        <p:nvGraphicFramePr>
          <p:cNvPr id="193" name="Table 13"/>
          <p:cNvGraphicFramePr/>
          <p:nvPr/>
        </p:nvGraphicFramePr>
        <p:xfrm>
          <a:off x="512640" y="3728160"/>
          <a:ext cx="12495600" cy="121920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Backend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Integração do banco de dados para o java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Desenvolvimento do CRUD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33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Front end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Refatoração de código existente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Desenvolvimento das telas de Cadastro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Desenvolvimento de drawers de Login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Desenvolvimento das telas de perfil	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Negócios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Atualização do product Backlog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94" name="CustomShape 14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5"/>
          <p:cNvSpPr/>
          <p:nvPr/>
        </p:nvSpPr>
        <p:spPr>
          <a:xfrm>
            <a:off x="9715680" y="514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    Farol do Projeto   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196" name="CustomShape 16"/>
          <p:cNvSpPr/>
          <p:nvPr/>
        </p:nvSpPr>
        <p:spPr>
          <a:xfrm>
            <a:off x="9248400" y="3657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7"/>
          <p:cNvSpPr/>
          <p:nvPr/>
        </p:nvSpPr>
        <p:spPr>
          <a:xfrm>
            <a:off x="6647400" y="45792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8"/>
          <p:cNvSpPr/>
          <p:nvPr/>
        </p:nvSpPr>
        <p:spPr>
          <a:xfrm>
            <a:off x="7023240" y="456120"/>
            <a:ext cx="210960" cy="211320"/>
          </a:xfrm>
          <a:prstGeom prst="ellipse">
            <a:avLst/>
          </a:prstGeom>
          <a:solidFill>
            <a:srgbClr val="FF0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9"/>
          <p:cNvSpPr/>
          <p:nvPr/>
        </p:nvSpPr>
        <p:spPr>
          <a:xfrm>
            <a:off x="6274800" y="4611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0"/>
          <p:cNvSpPr/>
          <p:nvPr/>
        </p:nvSpPr>
        <p:spPr>
          <a:xfrm>
            <a:off x="10139040" y="34380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1"/>
          <p:cNvSpPr/>
          <p:nvPr/>
        </p:nvSpPr>
        <p:spPr>
          <a:xfrm>
            <a:off x="12154680" y="33804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2"/>
          <p:cNvSpPr/>
          <p:nvPr/>
        </p:nvSpPr>
        <p:spPr>
          <a:xfrm>
            <a:off x="11184480" y="35028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3"/>
          <p:cNvSpPr/>
          <p:nvPr/>
        </p:nvSpPr>
        <p:spPr>
          <a:xfrm>
            <a:off x="6937560" y="1332360"/>
            <a:ext cx="3528000" cy="222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Calibri" panose="020F0502020204030204"/>
              </a:rPr>
              <a:t>Atenção na organização do planner;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Calibri" panose="020F0502020204030204"/>
              </a:rPr>
              <a:t>Atenção na separação das branchs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Calibri" panose="020F0502020204030204"/>
              </a:rPr>
              <a:t>Atenção na ordem da apresentação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05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SEMANA 5 -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11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4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/2021</a:t>
            </a:r>
            <a:endParaRPr lang="pt-BR" sz="26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Negócios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8476560" y="3657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7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11" name="CustomShape 8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212" name="CustomShape 9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213" name="CustomShape 10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214" name="CustomShape 11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pt-BR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Refatoração de código existente</a:t>
            </a: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Avanço</a:t>
            </a:r>
            <a:r>
              <a:rPr lang="pt-BR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 das telas de Cadastro</a:t>
            </a: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 - Layout finalizado</a:t>
            </a: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Avanço</a:t>
            </a:r>
            <a:r>
              <a:rPr lang="pt-BR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 de drawers de Login</a:t>
            </a: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 - Layout finalizado</a:t>
            </a: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Avanço</a:t>
            </a:r>
            <a:r>
              <a:rPr lang="pt-BR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 das telas de perfil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PT" sz="133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5.  </a:t>
            </a: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Avanço em</a:t>
            </a:r>
            <a:r>
              <a:rPr lang="pt-PT" sz="133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 CRUD - </a:t>
            </a: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Cadastro e Serviço Cliente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6. Atualização backlog - atualização das regras de negócio 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 panose="020B0604020202020204"/>
            </a:endParaRPr>
          </a:p>
        </p:txBody>
      </p:sp>
      <p:graphicFrame>
        <p:nvGraphicFramePr>
          <p:cNvPr id="215" name="Table 12"/>
          <p:cNvGraphicFramePr/>
          <p:nvPr/>
        </p:nvGraphicFramePr>
        <p:xfrm>
          <a:off x="512640" y="3728160"/>
          <a:ext cx="12495600" cy="1176528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Backend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Criação End point do painel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Desenvolvimento do CRUD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33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Front end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Integração telas de cadastro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Validação de formulário das telas de cadastro e login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Negócios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4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Padroes de projeto - pesquisa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4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Atualização diagrama de classe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6" name="CustomShape 13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4"/>
          <p:cNvSpPr/>
          <p:nvPr/>
        </p:nvSpPr>
        <p:spPr>
          <a:xfrm>
            <a:off x="9715680" y="514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    Farol do Projeto   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18" name="CustomShape 15"/>
          <p:cNvSpPr/>
          <p:nvPr/>
        </p:nvSpPr>
        <p:spPr>
          <a:xfrm>
            <a:off x="6647400" y="45792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6"/>
          <p:cNvSpPr/>
          <p:nvPr/>
        </p:nvSpPr>
        <p:spPr>
          <a:xfrm>
            <a:off x="7023240" y="456120"/>
            <a:ext cx="210960" cy="211320"/>
          </a:xfrm>
          <a:prstGeom prst="ellipse">
            <a:avLst/>
          </a:prstGeom>
          <a:solidFill>
            <a:srgbClr val="FF0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7"/>
          <p:cNvSpPr/>
          <p:nvPr/>
        </p:nvSpPr>
        <p:spPr>
          <a:xfrm>
            <a:off x="6274800" y="4611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8"/>
          <p:cNvSpPr/>
          <p:nvPr/>
        </p:nvSpPr>
        <p:spPr>
          <a:xfrm>
            <a:off x="10139040" y="34380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9"/>
          <p:cNvSpPr/>
          <p:nvPr/>
        </p:nvSpPr>
        <p:spPr>
          <a:xfrm>
            <a:off x="12154680" y="33804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20"/>
          <p:cNvSpPr/>
          <p:nvPr/>
        </p:nvSpPr>
        <p:spPr>
          <a:xfrm>
            <a:off x="11184480" y="35028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21"/>
          <p:cNvSpPr/>
          <p:nvPr/>
        </p:nvSpPr>
        <p:spPr>
          <a:xfrm>
            <a:off x="6937560" y="1332360"/>
            <a:ext cx="3528000" cy="222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Calibri" panose="020F0502020204030204"/>
              </a:rPr>
              <a:t>Atenção na organização do planner;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Calibri" panose="020F0502020204030204"/>
              </a:rPr>
              <a:t>Atenção na separação das branchs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Calibri" panose="020F0502020204030204"/>
              </a:rPr>
              <a:t>Atenção na ordem da apresentação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26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SEMANA 6 -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15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4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/2021</a:t>
            </a:r>
            <a:endParaRPr lang="pt-BR" sz="26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Negócios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8476560" y="3657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7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32" name="CustomShape 8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233" name="CustomShape 9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234" name="CustomShape 10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235" name="CustomShape 11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pt-BR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Desenvolvimento do CRUD</a:t>
            </a: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 de cadastro e login</a:t>
            </a: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Integração telas de cadastro</a:t>
            </a: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pt-BR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Validação de formulário das telas de cadastro e login</a:t>
            </a:r>
            <a:endParaRPr lang="en-US" sz="1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Padroes de projeto definido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PT" sz="133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5.  </a:t>
            </a: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Atualização diagrama de classe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PT" sz="1400" b="1" strike="noStrike" spc="-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6. Avanços nas telas de cadastro, painel e perfil 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 panose="020B0604020202020204"/>
            </a:endParaRPr>
          </a:p>
        </p:txBody>
      </p:sp>
      <p:graphicFrame>
        <p:nvGraphicFramePr>
          <p:cNvPr id="236" name="Table 12"/>
          <p:cNvGraphicFramePr/>
          <p:nvPr/>
        </p:nvGraphicFramePr>
        <p:xfrm>
          <a:off x="512640" y="3728160"/>
          <a:ext cx="12495600" cy="1581912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Backend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Implementar documento de layout e exportar em CSV e TXT 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Endpoint de download e exportação 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Relacionar classes e entidades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33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Frontend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Finalização do layout de painel;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Finalização do layout de perfil;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Integração das telas de cadastro com backend;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Revisão das telas e protótipos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33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Negócios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4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Apresentação 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4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diagrama de software de componente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37" name="CustomShape 13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4"/>
          <p:cNvSpPr/>
          <p:nvPr/>
        </p:nvSpPr>
        <p:spPr>
          <a:xfrm>
            <a:off x="9715680" y="514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    Farol do Projeto   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39" name="CustomShape 15"/>
          <p:cNvSpPr/>
          <p:nvPr/>
        </p:nvSpPr>
        <p:spPr>
          <a:xfrm>
            <a:off x="6647400" y="45792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6"/>
          <p:cNvSpPr/>
          <p:nvPr/>
        </p:nvSpPr>
        <p:spPr>
          <a:xfrm>
            <a:off x="7023240" y="456120"/>
            <a:ext cx="210960" cy="211320"/>
          </a:xfrm>
          <a:prstGeom prst="ellipse">
            <a:avLst/>
          </a:prstGeom>
          <a:solidFill>
            <a:srgbClr val="FF0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7"/>
          <p:cNvSpPr/>
          <p:nvPr/>
        </p:nvSpPr>
        <p:spPr>
          <a:xfrm>
            <a:off x="6274800" y="4611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8"/>
          <p:cNvSpPr/>
          <p:nvPr/>
        </p:nvSpPr>
        <p:spPr>
          <a:xfrm>
            <a:off x="10139040" y="34380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9"/>
          <p:cNvSpPr/>
          <p:nvPr/>
        </p:nvSpPr>
        <p:spPr>
          <a:xfrm>
            <a:off x="12154680" y="33804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0"/>
          <p:cNvSpPr/>
          <p:nvPr/>
        </p:nvSpPr>
        <p:spPr>
          <a:xfrm>
            <a:off x="11184480" y="35028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1"/>
          <p:cNvSpPr/>
          <p:nvPr/>
        </p:nvSpPr>
        <p:spPr>
          <a:xfrm>
            <a:off x="6937560" y="1332360"/>
            <a:ext cx="3528000" cy="222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Calibri" panose="020F0502020204030204"/>
              </a:rPr>
              <a:t>Atenção na organização do planner;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Calibri" panose="020F0502020204030204"/>
              </a:rPr>
              <a:t>Atenção na separação das branchs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Calibri" panose="020F0502020204030204"/>
              </a:rPr>
              <a:t>Atenção na ordem da apresentação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47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SEMANA 7 -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06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5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/2021</a:t>
            </a:r>
            <a:endParaRPr lang="pt-BR" sz="26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Negócios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51" name="CustomShape 6"/>
          <p:cNvSpPr/>
          <p:nvPr/>
        </p:nvSpPr>
        <p:spPr>
          <a:xfrm>
            <a:off x="8476560" y="3657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7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53" name="CustomShape 8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254" name="CustomShape 9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255" name="CustomShape 10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pt-PT" sz="1400" b="1" strike="noStrike" spc="-1" dirty="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Layout de painel</a:t>
            </a:r>
            <a:endParaRPr lang="en-US" sz="1400" b="0" strike="noStrike" spc="-1" dirty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pt-PT" sz="1400" b="1" strike="noStrike" spc="-1" dirty="0" err="1" smtClean="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Deploy</a:t>
            </a:r>
            <a:r>
              <a:rPr lang="pt-PT" sz="1400" b="1" strike="noStrike" spc="-1" dirty="0" smtClean="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 </a:t>
            </a:r>
            <a:r>
              <a:rPr lang="pt-PT" sz="1400" b="1" strike="noStrike" spc="-1" dirty="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do projeto na AWS</a:t>
            </a:r>
            <a:endParaRPr lang="en-US" sz="1400" b="0" strike="noStrike" spc="-1" dirty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pt-PT" sz="1400" b="1" strike="noStrike" spc="-1" dirty="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Protótipos de tela de configurações, ver detalhes (serviços) e modais</a:t>
            </a:r>
            <a:endParaRPr lang="en-US" sz="1400" b="0" strike="noStrike" spc="-1" dirty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pt-PT" sz="1400" b="1" strike="noStrike" spc="-1" dirty="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Tela de configuração</a:t>
            </a:r>
            <a:endParaRPr lang="en-US" sz="1400" b="0" strike="noStrike" spc="-1" dirty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endParaRPr lang="en-US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 panose="020B0604020202020204"/>
            </a:endParaRPr>
          </a:p>
        </p:txBody>
      </p:sp>
      <p:graphicFrame>
        <p:nvGraphicFramePr>
          <p:cNvPr id="257" name="Table 12"/>
          <p:cNvGraphicFramePr/>
          <p:nvPr/>
        </p:nvGraphicFramePr>
        <p:xfrm>
          <a:off x="512640" y="3728160"/>
          <a:ext cx="12495600" cy="1510284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Back-end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Classe de serviço integrado com o usuário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Filtro de pesquisa de usuários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Front-end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Finalizar tela de configurações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Integrar tela de configurações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Telas de perfil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Tela de Visualizar detalhes do serviço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Filtro do serviço </a:t>
                      </a:r>
                      <a:endParaRPr lang="en-US" sz="133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33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Negócios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4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Ajustar no Doc. de Layout do usuário 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4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Planilha de teste do projeto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4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Wite Paper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8" name="CustomShape 13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14"/>
          <p:cNvSpPr/>
          <p:nvPr/>
        </p:nvSpPr>
        <p:spPr>
          <a:xfrm>
            <a:off x="9715680" y="514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    Farol do Projeto   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60" name="CustomShape 15"/>
          <p:cNvSpPr/>
          <p:nvPr/>
        </p:nvSpPr>
        <p:spPr>
          <a:xfrm>
            <a:off x="6647400" y="45792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6"/>
          <p:cNvSpPr/>
          <p:nvPr/>
        </p:nvSpPr>
        <p:spPr>
          <a:xfrm>
            <a:off x="7023240" y="456120"/>
            <a:ext cx="210960" cy="211320"/>
          </a:xfrm>
          <a:prstGeom prst="ellipse">
            <a:avLst/>
          </a:prstGeom>
          <a:solidFill>
            <a:srgbClr val="FF0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17"/>
          <p:cNvSpPr/>
          <p:nvPr/>
        </p:nvSpPr>
        <p:spPr>
          <a:xfrm>
            <a:off x="6274800" y="4611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8"/>
          <p:cNvSpPr/>
          <p:nvPr/>
        </p:nvSpPr>
        <p:spPr>
          <a:xfrm>
            <a:off x="10139040" y="34380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9"/>
          <p:cNvSpPr/>
          <p:nvPr/>
        </p:nvSpPr>
        <p:spPr>
          <a:xfrm>
            <a:off x="12154680" y="33804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0"/>
          <p:cNvSpPr/>
          <p:nvPr/>
        </p:nvSpPr>
        <p:spPr>
          <a:xfrm>
            <a:off x="11184480" y="35028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21"/>
          <p:cNvSpPr/>
          <p:nvPr/>
        </p:nvSpPr>
        <p:spPr>
          <a:xfrm>
            <a:off x="6937560" y="1332360"/>
            <a:ext cx="352800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47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lang="en-US" sz="2650" b="0" strike="noStrike" spc="-1" dirty="0" smtClean="0">
                <a:solidFill>
                  <a:srgbClr val="000000"/>
                </a:solidFill>
                <a:latin typeface="Simplon Oi Headline"/>
              </a:rPr>
              <a:t>8 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- </a:t>
            </a:r>
            <a:r>
              <a:rPr lang="pt-PT" sz="2650" spc="-1" dirty="0" smtClean="0">
                <a:solidFill>
                  <a:srgbClr val="000000"/>
                </a:solidFill>
                <a:latin typeface="Simplon Oi Headline"/>
              </a:rPr>
              <a:t>13</a:t>
            </a:r>
            <a:r>
              <a:rPr lang="en-US" sz="2650" b="0" strike="noStrike" spc="-1" dirty="0" smtClean="0">
                <a:solidFill>
                  <a:srgbClr val="000000"/>
                </a:solidFill>
                <a:latin typeface="Simplon Oi Headline"/>
              </a:rPr>
              <a:t>/0</a:t>
            </a:r>
            <a:r>
              <a:rPr lang="pt-PT" sz="2650" b="0" strike="noStrike" spc="-1" dirty="0">
                <a:solidFill>
                  <a:srgbClr val="000000"/>
                </a:solidFill>
                <a:latin typeface="Simplon Oi Headline"/>
              </a:rPr>
              <a:t>5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/2021</a:t>
            </a:r>
            <a:endParaRPr lang="pt-BR" sz="265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Negócios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51" name="CustomShape 6"/>
          <p:cNvSpPr/>
          <p:nvPr/>
        </p:nvSpPr>
        <p:spPr>
          <a:xfrm>
            <a:off x="8476560" y="3657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7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53" name="CustomShape 8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254" name="CustomShape 9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255" name="CustomShape 10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en-US" sz="1550" b="0" strike="noStrike" spc="-1">
              <a:latin typeface="Arial" panose="020B0604020202020204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en-US" sz="1400" b="0" strike="noStrike" spc="-1" dirty="0" err="1" smtClean="0">
                <a:latin typeface="Arial" panose="020B0604020202020204"/>
              </a:rPr>
              <a:t>Finaliza</a:t>
            </a:r>
            <a:r>
              <a:rPr lang="en-US" sz="1400" spc="-1" dirty="0" err="1" smtClean="0">
                <a:latin typeface="Arial" panose="020B0604020202020204"/>
              </a:rPr>
              <a:t>ção</a:t>
            </a:r>
            <a:r>
              <a:rPr lang="en-US" sz="1400" b="0" strike="noStrike" spc="-1" dirty="0" smtClean="0">
                <a:latin typeface="Arial" panose="020B0604020202020204"/>
              </a:rPr>
              <a:t> layout de </a:t>
            </a:r>
            <a:r>
              <a:rPr lang="en-US" sz="1400" b="0" strike="noStrike" spc="-1" dirty="0" err="1" smtClean="0">
                <a:latin typeface="Arial" panose="020B0604020202020204"/>
              </a:rPr>
              <a:t>tela</a:t>
            </a:r>
            <a:r>
              <a:rPr lang="en-US" sz="1400" spc="-1" dirty="0" err="1" smtClean="0">
                <a:latin typeface="Arial" panose="020B0604020202020204"/>
              </a:rPr>
              <a:t>s</a:t>
            </a:r>
            <a:r>
              <a:rPr lang="en-US" sz="1400" spc="-1" dirty="0" smtClean="0">
                <a:latin typeface="Arial" panose="020B0604020202020204"/>
              </a:rPr>
              <a:t> de </a:t>
            </a:r>
            <a:r>
              <a:rPr lang="en-US" sz="1400" spc="-1" dirty="0" err="1" smtClean="0">
                <a:latin typeface="Arial" panose="020B0604020202020204"/>
              </a:rPr>
              <a:t>configuração</a:t>
            </a:r>
            <a:r>
              <a:rPr lang="en-US" sz="1400" spc="-1" dirty="0" smtClean="0">
                <a:latin typeface="Arial" panose="020B0604020202020204"/>
              </a:rPr>
              <a:t>;</a:t>
            </a:r>
            <a:endParaRPr lang="en-US" sz="1400" spc="-1" dirty="0" smtClean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en-US" sz="1400" b="0" strike="noStrike" spc="-1" dirty="0" err="1" smtClean="0">
                <a:latin typeface="Arial" panose="020B0604020202020204"/>
              </a:rPr>
              <a:t>Integração</a:t>
            </a:r>
            <a:r>
              <a:rPr lang="en-US" sz="1400" b="0" strike="noStrike" spc="-1" dirty="0" smtClean="0">
                <a:latin typeface="Arial" panose="020B0604020202020204"/>
              </a:rPr>
              <a:t> de </a:t>
            </a:r>
            <a:r>
              <a:rPr lang="en-US" sz="1400" b="0" strike="noStrike" spc="-1" dirty="0" err="1" smtClean="0">
                <a:latin typeface="Arial" panose="020B0604020202020204"/>
              </a:rPr>
              <a:t>telas</a:t>
            </a:r>
            <a:r>
              <a:rPr lang="en-US" sz="1400" b="0" strike="noStrike" spc="-1" dirty="0" smtClean="0">
                <a:latin typeface="Arial" panose="020B0604020202020204"/>
              </a:rPr>
              <a:t> de </a:t>
            </a:r>
            <a:r>
              <a:rPr lang="en-US" sz="1400" b="0" strike="noStrike" spc="-1" dirty="0" err="1" smtClean="0">
                <a:latin typeface="Arial" panose="020B0604020202020204"/>
              </a:rPr>
              <a:t>configuração</a:t>
            </a:r>
            <a:r>
              <a:rPr lang="en-US" sz="1400" b="0" strike="noStrike" spc="-1" dirty="0" smtClean="0">
                <a:latin typeface="Arial" panose="020B0604020202020204"/>
              </a:rPr>
              <a:t>;</a:t>
            </a:r>
            <a:endParaRPr lang="en-US" sz="1400" b="0" strike="noStrike" spc="-1" dirty="0" smtClean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en-US" sz="1400" spc="-1" dirty="0" err="1" smtClean="0">
                <a:latin typeface="Arial" panose="020B0604020202020204"/>
              </a:rPr>
              <a:t>Integração</a:t>
            </a:r>
            <a:r>
              <a:rPr lang="en-US" sz="1400" spc="-1" dirty="0" smtClean="0">
                <a:latin typeface="Arial" panose="020B0604020202020204"/>
              </a:rPr>
              <a:t> de feed;</a:t>
            </a:r>
            <a:endParaRPr lang="en-US" sz="1400" b="0" strike="noStrike" spc="-1" dirty="0" smtClean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en-US" sz="1400" b="0" strike="noStrike" spc="-1" dirty="0" smtClean="0">
                <a:latin typeface="Arial" panose="020B0604020202020204"/>
              </a:rPr>
              <a:t>Novo </a:t>
            </a:r>
            <a:r>
              <a:rPr lang="en-US" sz="1400" b="0" strike="noStrike" spc="-1" dirty="0" err="1" smtClean="0">
                <a:latin typeface="Arial" panose="020B0604020202020204"/>
              </a:rPr>
              <a:t>padrão</a:t>
            </a:r>
            <a:r>
              <a:rPr lang="en-US" sz="1400" b="0" strike="noStrike" spc="-1" dirty="0" smtClean="0">
                <a:latin typeface="Arial" panose="020B0604020202020204"/>
              </a:rPr>
              <a:t> de </a:t>
            </a:r>
            <a:r>
              <a:rPr lang="en-US" sz="1400" b="0" strike="noStrike" spc="-1" dirty="0" err="1" smtClean="0">
                <a:latin typeface="Arial" panose="020B0604020202020204"/>
              </a:rPr>
              <a:t>documento</a:t>
            </a:r>
            <a:r>
              <a:rPr lang="en-US" sz="1400" b="0" strike="noStrike" spc="-1" dirty="0" smtClean="0">
                <a:latin typeface="Arial" panose="020B0604020202020204"/>
              </a:rPr>
              <a:t> de layout;</a:t>
            </a:r>
            <a:endParaRPr lang="en-US" sz="1400" b="0" strike="noStrike" spc="-1" dirty="0" smtClean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en-US" sz="1400" spc="-1" dirty="0" smtClean="0">
                <a:latin typeface="Arial" panose="020B0604020202020204"/>
              </a:rPr>
              <a:t>Nova </a:t>
            </a:r>
            <a:r>
              <a:rPr lang="en-US" sz="1400" spc="-1" dirty="0" err="1" smtClean="0">
                <a:latin typeface="Arial" panose="020B0604020202020204"/>
              </a:rPr>
              <a:t>tabela</a:t>
            </a:r>
            <a:r>
              <a:rPr lang="en-US" sz="1400" spc="-1" dirty="0" smtClean="0">
                <a:latin typeface="Arial" panose="020B0604020202020204"/>
              </a:rPr>
              <a:t> de </a:t>
            </a:r>
            <a:r>
              <a:rPr lang="en-US" sz="1400" spc="-1" dirty="0" err="1" smtClean="0">
                <a:latin typeface="Arial" panose="020B0604020202020204"/>
              </a:rPr>
              <a:t>notificação</a:t>
            </a:r>
            <a:r>
              <a:rPr lang="en-US" sz="1400" spc="-1" dirty="0" smtClean="0">
                <a:latin typeface="Arial" panose="020B0604020202020204"/>
              </a:rPr>
              <a:t> no banco;</a:t>
            </a:r>
            <a:endParaRPr lang="en-US" sz="1400" spc="-1" dirty="0" smtClean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  <a:tabLst>
                <a:tab pos="0" algn="l"/>
              </a:tabLst>
            </a:pPr>
            <a:r>
              <a:rPr lang="en-US" sz="1400" b="0" strike="noStrike" spc="-1" dirty="0" err="1" smtClean="0">
                <a:latin typeface="Arial" panose="020B0604020202020204"/>
              </a:rPr>
              <a:t>In</a:t>
            </a:r>
            <a:r>
              <a:rPr lang="pt-PT" altLang="en-US" sz="1400" b="0" strike="noStrike" spc="-1" dirty="0" err="1" smtClean="0">
                <a:latin typeface="Arial" panose="020B0604020202020204"/>
              </a:rPr>
              <a:t>í</a:t>
            </a:r>
            <a:r>
              <a:rPr lang="en-US" sz="1400" b="0" strike="noStrike" spc="-1" dirty="0" err="1" smtClean="0">
                <a:latin typeface="Arial" panose="020B0604020202020204"/>
              </a:rPr>
              <a:t>cio</a:t>
            </a:r>
            <a:r>
              <a:rPr lang="en-US" sz="1400" b="0" strike="noStrike" spc="-1" dirty="0" smtClean="0">
                <a:latin typeface="Arial" panose="020B0604020202020204"/>
              </a:rPr>
              <a:t> de </a:t>
            </a:r>
            <a:r>
              <a:rPr lang="en-US" sz="1400" b="0" strike="noStrike" spc="-1" dirty="0" err="1" smtClean="0">
                <a:latin typeface="Arial" panose="020B0604020202020204"/>
              </a:rPr>
              <a:t>planilha</a:t>
            </a:r>
            <a:r>
              <a:rPr lang="en-US" sz="1400" b="0" strike="noStrike" spc="-1" dirty="0" smtClean="0">
                <a:latin typeface="Arial" panose="020B0604020202020204"/>
              </a:rPr>
              <a:t> de testes</a:t>
            </a:r>
            <a:endParaRPr lang="en-US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 panose="020B0604020202020204"/>
            </a:endParaRPr>
          </a:p>
        </p:txBody>
      </p:sp>
      <p:graphicFrame>
        <p:nvGraphicFramePr>
          <p:cNvPr id="257" name="Table 12"/>
          <p:cNvGraphicFramePr/>
          <p:nvPr/>
        </p:nvGraphicFramePr>
        <p:xfrm>
          <a:off x="512640" y="3728160"/>
          <a:ext cx="12495600" cy="1176528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Back-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end</a:t>
                      </a:r>
                      <a:endParaRPr lang="en-US" sz="1330" b="0" strike="noStrike" spc="-1" dirty="0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330" b="0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Classe de serviço integrado com o </a:t>
                      </a:r>
                      <a:r>
                        <a:rPr lang="pt-PT" sz="133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usuário</a:t>
                      </a:r>
                      <a:endParaRPr lang="pt-PT" sz="1330" b="0" strike="noStrike" spc="-1" dirty="0" smtClean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33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Classe de favoritos do usuário</a:t>
                      </a:r>
                      <a:endParaRPr lang="en-US" sz="1330" b="0" strike="noStrike" spc="-1" dirty="0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330" b="0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Filtro de pesquisa de usuários</a:t>
                      </a:r>
                      <a:endParaRPr lang="en-US" sz="1330" b="0" strike="noStrike" spc="-1" dirty="0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Front-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end</a:t>
                      </a:r>
                      <a:endParaRPr lang="en-US" sz="1330" b="0" strike="noStrike" spc="-1" dirty="0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Finalizar</a:t>
                      </a:r>
                      <a:r>
                        <a:rPr lang="pt-BR" sz="1330" b="0" strike="noStrike" spc="-1" baseline="0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t</a:t>
                      </a:r>
                      <a:r>
                        <a:rPr lang="pt-BR" sz="133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elas 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de </a:t>
                      </a:r>
                      <a:r>
                        <a:rPr lang="pt-BR" sz="133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perfil</a:t>
                      </a:r>
                      <a:endParaRPr lang="pt-BR" sz="1330" b="0" strike="noStrike" spc="-1" dirty="0" smtClean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BR" sz="133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Integração de telas de perfil</a:t>
                      </a:r>
                      <a:endParaRPr lang="en-US" sz="1330" b="0" strike="noStrike" spc="-1" dirty="0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330" b="0" strike="noStrike" spc="-1" dirty="0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Frente Negócios</a:t>
                      </a:r>
                      <a:endParaRPr lang="en-US" sz="1400" b="0" strike="noStrike" spc="-1" dirty="0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40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Avançar na</a:t>
                      </a:r>
                      <a:r>
                        <a:rPr lang="pt-PT" sz="1400" b="0" strike="noStrike" spc="-1" baseline="0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</a:t>
                      </a:r>
                      <a:r>
                        <a:rPr lang="pt-PT" sz="140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Planilha </a:t>
                      </a:r>
                      <a:r>
                        <a:rPr lang="pt-PT" sz="1400" b="0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de teste do projeto</a:t>
                      </a:r>
                      <a:endParaRPr lang="en-US" sz="1400" b="0" strike="noStrike" spc="-1" dirty="0">
                        <a:latin typeface="Arial" panose="020B0604020202020204"/>
                      </a:endParaRPr>
                    </a:p>
                    <a:p>
                      <a:pPr marL="28575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/>
                        <a:buChar char="•"/>
                      </a:pPr>
                      <a:r>
                        <a:rPr lang="pt-PT" sz="140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Avançar no </a:t>
                      </a:r>
                      <a:r>
                        <a:rPr lang="pt-PT" sz="1400" b="0" strike="noStrike" spc="-1" dirty="0" err="1" smtClean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White</a:t>
                      </a:r>
                      <a:r>
                        <a:rPr lang="pt-PT" sz="1400" b="0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 </a:t>
                      </a:r>
                      <a:r>
                        <a:rPr lang="pt-PT" sz="1400" b="0" strike="noStrike" spc="-1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Paper</a:t>
                      </a:r>
                      <a:endParaRPr lang="en-US" sz="1400" b="0" strike="noStrike" spc="-1" dirty="0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8" name="CustomShape 13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14"/>
          <p:cNvSpPr/>
          <p:nvPr/>
        </p:nvSpPr>
        <p:spPr>
          <a:xfrm>
            <a:off x="9715680" y="514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    Farol do Projeto   </a:t>
            </a:r>
            <a:endParaRPr lang="en-US" sz="1180" b="0" strike="noStrike" spc="-1">
              <a:latin typeface="Arial" panose="020B0604020202020204"/>
            </a:endParaRPr>
          </a:p>
        </p:txBody>
      </p:sp>
      <p:sp>
        <p:nvSpPr>
          <p:cNvPr id="260" name="CustomShape 15"/>
          <p:cNvSpPr/>
          <p:nvPr/>
        </p:nvSpPr>
        <p:spPr>
          <a:xfrm>
            <a:off x="6647400" y="45792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6"/>
          <p:cNvSpPr/>
          <p:nvPr/>
        </p:nvSpPr>
        <p:spPr>
          <a:xfrm>
            <a:off x="7023240" y="456120"/>
            <a:ext cx="210960" cy="211320"/>
          </a:xfrm>
          <a:prstGeom prst="ellipse">
            <a:avLst/>
          </a:prstGeom>
          <a:solidFill>
            <a:srgbClr val="FF0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17"/>
          <p:cNvSpPr/>
          <p:nvPr/>
        </p:nvSpPr>
        <p:spPr>
          <a:xfrm>
            <a:off x="6274800" y="46116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8"/>
          <p:cNvSpPr/>
          <p:nvPr/>
        </p:nvSpPr>
        <p:spPr>
          <a:xfrm>
            <a:off x="10139040" y="34380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9"/>
          <p:cNvSpPr/>
          <p:nvPr/>
        </p:nvSpPr>
        <p:spPr>
          <a:xfrm>
            <a:off x="12154680" y="33804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0"/>
          <p:cNvSpPr/>
          <p:nvPr/>
        </p:nvSpPr>
        <p:spPr>
          <a:xfrm>
            <a:off x="11184480" y="35028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21"/>
          <p:cNvSpPr/>
          <p:nvPr/>
        </p:nvSpPr>
        <p:spPr>
          <a:xfrm>
            <a:off x="6937560" y="1332360"/>
            <a:ext cx="54280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pt-BR" sz="1400" b="0" strike="noStrike" spc="-1" dirty="0" err="1" smtClean="0">
                <a:solidFill>
                  <a:srgbClr val="000000"/>
                </a:solidFill>
                <a:latin typeface="Calibri" panose="020F0502020204030204"/>
              </a:rPr>
              <a:t>Microsserviço</a:t>
            </a:r>
            <a:r>
              <a:rPr lang="pt-BR" sz="1400" b="0" strike="noStrike" spc="-1" dirty="0" smtClean="0">
                <a:solidFill>
                  <a:srgbClr val="000000"/>
                </a:solidFill>
                <a:latin typeface="Calibri" panose="020F0502020204030204"/>
              </a:rPr>
              <a:t> de ”serviços do usuário”</a:t>
            </a:r>
            <a:endParaRPr lang="en-US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5759</Words>
  <Application>WPS Presentation</Application>
  <PresentationFormat>Personalizar</PresentationFormat>
  <Paragraphs>445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Symbol</vt:lpstr>
      <vt:lpstr>Arial</vt:lpstr>
      <vt:lpstr>Exo 2</vt:lpstr>
      <vt:lpstr>Gubbi</vt:lpstr>
      <vt:lpstr>Times New Roman</vt:lpstr>
      <vt:lpstr>Simplon Oi Headline</vt:lpstr>
      <vt:lpstr>Simplon BP Bold</vt:lpstr>
      <vt:lpstr>StarSymbol</vt:lpstr>
      <vt:lpstr>微软雅黑</vt:lpstr>
      <vt:lpstr>Arial Unicode MS</vt:lpstr>
      <vt:lpstr>Times New Roman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felipesousa</cp:lastModifiedBy>
  <cp:revision>382</cp:revision>
  <cp:lastPrinted>2021-05-20T20:14:32Z</cp:lastPrinted>
  <dcterms:created xsi:type="dcterms:W3CDTF">2021-05-20T20:14:32Z</dcterms:created>
  <dcterms:modified xsi:type="dcterms:W3CDTF">2021-05-20T20:14:32Z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1033-11.1.0.9505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5</vt:i4>
  </property>
  <property fmtid="{D5CDD505-2E9C-101B-9397-08002B2CF9AE}" pid="10" name="PresentationFormat">
    <vt:lpwstr>Personalizar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7</vt:i4>
  </property>
</Properties>
</file>