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61" r:id="rId4"/>
  </p:sldMasterIdLst>
  <p:notesMasterIdLst>
    <p:notesMasterId r:id="rId7"/>
  </p:notesMasterIdLst>
  <p:handoutMasterIdLst>
    <p:handoutMasterId r:id="rId13"/>
  </p:handoutMasterIdLst>
  <p:sldIdLst>
    <p:sldId id="256" r:id="rId5"/>
    <p:sldId id="344" r:id="rId6"/>
    <p:sldId id="471" r:id="rId8"/>
    <p:sldId id="472" r:id="rId9"/>
    <p:sldId id="474" r:id="rId10"/>
    <p:sldId id="476" r:id="rId11"/>
    <p:sldId id="477" r:id="rId12"/>
  </p:sldIdLst>
  <p:sldSz cx="13442950" cy="7560945"/>
  <p:notesSz cx="7103745" cy="10234295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4"/>
            <p14:sldId id="476"/>
            <p14:sldId id="4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9" autoAdjust="0"/>
    <p:restoredTop sz="94660"/>
  </p:normalViewPr>
  <p:slideViewPr>
    <p:cSldViewPr showGuides="1">
      <p:cViewPr varScale="1">
        <p:scale>
          <a:sx n="63" d="100"/>
          <a:sy n="63" d="100"/>
        </p:scale>
        <p:origin x="1024" y="168"/>
      </p:cViewPr>
      <p:guideLst>
        <p:guide orient="horz" pos="2348"/>
        <p:guide pos="42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true" noRot="true" noChangeAspect="true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true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false" compatLnSpc="true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pic>
        <p:nvPicPr>
          <p:cNvPr id="11" name="Imagem 10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true"/>
          </p:cNvSpPr>
          <p:nvPr>
            <p:ph type="body" idx="1" hasCustomPrompt="true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 hasCustomPrompt="true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 hasCustomPrompt="true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true"/>
          </p:cNvSpPr>
          <p:nvPr>
            <p:ph type="body" sz="quarter" idx="13" hasCustomPrompt="true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7" name="Espaço Reservado para Texto 15"/>
          <p:cNvSpPr>
            <a:spLocks noGrp="true"/>
          </p:cNvSpPr>
          <p:nvPr>
            <p:ph type="body" sz="quarter" idx="14" hasCustomPrompt="true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4" name="Rectangle 4"/>
          <p:cNvSpPr>
            <a:spLocks noGrp="true" noChangeArrowheads="true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false" compatLnSpc="true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700" dirty="0"/>
          </a:p>
        </p:txBody>
      </p:sp>
      <p:pic>
        <p:nvPicPr>
          <p:cNvPr id="15" name="Imagem 14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true" noChangeArrowheads="true" noTextEdit="true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2" name="Imagem 11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true" noChangeArrowheads="true" noTextEdit="true"/>
          </p:cNvSpPr>
          <p:nvPr userDrawn="true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25" name="Freeform 5"/>
          <p:cNvSpPr/>
          <p:nvPr userDrawn="true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26" name="Freeform 6"/>
          <p:cNvSpPr/>
          <p:nvPr userDrawn="true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27" name="Freeform 7"/>
          <p:cNvSpPr/>
          <p:nvPr userDrawn="true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29" name="Freeform 9"/>
          <p:cNvSpPr/>
          <p:nvPr userDrawn="true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true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1" name="Imagem 10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true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true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true"/>
          </p:cNvSpPr>
          <p:nvPr userDrawn="true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1" name="Freeform 7"/>
          <p:cNvSpPr/>
          <p:nvPr userDrawn="true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3" name="Freeform 9"/>
          <p:cNvSpPr/>
          <p:nvPr userDrawn="true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true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true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true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true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true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true"/>
          </p:cNvSpPr>
          <p:nvPr userDrawn="true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1" name="Freeform 7"/>
          <p:cNvSpPr/>
          <p:nvPr userDrawn="true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3" name="Freeform 9"/>
          <p:cNvSpPr/>
          <p:nvPr userDrawn="true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true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true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true"/>
          </p:cNvSpPr>
          <p:nvPr userDrawn="true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1" name="Freeform 7"/>
          <p:cNvSpPr/>
          <p:nvPr userDrawn="true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3" name="Freeform 9"/>
          <p:cNvSpPr/>
          <p:nvPr userDrawn="true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true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true"/>
          </p:cNvSpPr>
          <p:nvPr userDrawn="true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3078" name="Freeform 6"/>
          <p:cNvSpPr/>
          <p:nvPr userDrawn="true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true"/>
          </p:cNvSpPr>
          <p:nvPr userDrawn="true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2054" name="Freeform 6"/>
          <p:cNvSpPr/>
          <p:nvPr userDrawn="true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2055" name="Freeform 7"/>
          <p:cNvSpPr/>
          <p:nvPr userDrawn="true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false" compatLnSpc="true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true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true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false" compatLnSpc="true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8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8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8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8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8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8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8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8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  <a:endParaRPr lang="pt-BR" dirty="0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  <a:endParaRPr lang="pt-BR" dirty="0"/>
          </a:p>
          <a:p>
            <a:r>
              <a:rPr lang="pt-BR" dirty="0" err="1"/>
              <a:t>Getninjas</a:t>
            </a:r>
            <a:r>
              <a:rPr lang="pt-BR" dirty="0"/>
              <a:t> para desenvolvedores  </a:t>
            </a:r>
            <a:endParaRPr lang="pt-BR" dirty="0"/>
          </a:p>
          <a:p>
            <a:r>
              <a:rPr lang="pt-BR" dirty="0"/>
              <a:t>Data: </a:t>
            </a:r>
            <a:endParaRPr lang="pt-BR" dirty="0"/>
          </a:p>
          <a:p>
            <a:r>
              <a:rPr lang="pt-BR" dirty="0"/>
              <a:t>24/02/2021</a:t>
            </a:r>
            <a:endParaRPr lang="pt-BR" dirty="0"/>
          </a:p>
          <a:p>
            <a:r>
              <a:rPr lang="pt-BR" dirty="0" err="1"/>
              <a:t>search-developers</a:t>
            </a:r>
            <a:endParaRPr lang="pt-BR" dirty="0"/>
          </a:p>
          <a:p>
            <a:r>
              <a:rPr lang="pt-BR" dirty="0"/>
              <a:t>Professor.: Alexander Barreira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false" compatLnSpc="true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1 - 24/02/2021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true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0" name="TextBox 123"/>
          <p:cNvSpPr txBox="true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2" name="TextBox 128"/>
          <p:cNvSpPr txBox="true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4" name="TextBox 133"/>
          <p:cNvSpPr txBox="true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8" name="Oval 134"/>
          <p:cNvSpPr>
            <a:spLocks noChangeAspect="true"/>
          </p:cNvSpPr>
          <p:nvPr/>
        </p:nvSpPr>
        <p:spPr>
          <a:xfrm>
            <a:off x="8451567" y="3220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true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1- desenho da solução esboço; (Bella) 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2- regra de negocio (Bella);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3- contextulização (Vini);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4- protopersona (Ramon); 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5- prototipo figma (Gi);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6- modelagem logica (Ju);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7- justificativa do projeto (Vini);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8- Estrutura do projeto (Gi);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9- Redme de regras git (Felipe)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r>
              <a:rPr lang="pt-PT" altLang="en-US" sz="1400" b="1" dirty="0">
                <a:ea typeface="Nimbus Roman No9 L" charset="0"/>
                <a:cs typeface="Nimbus Roman No9 L" charset="0"/>
              </a:rPr>
              <a:t>10- </a:t>
            </a:r>
            <a:r>
              <a:rPr lang="en-US" altLang="en-US" sz="1400" b="1" dirty="0" err="1">
                <a:ea typeface="Nimbus Roman No9 L" charset="0"/>
                <a:cs typeface="Nimbus Roman No9 L" charset="0"/>
              </a:rPr>
              <a:t>Mapa</a:t>
            </a:r>
            <a:r>
              <a:rPr lang="en-US" altLang="en-US" sz="1400" b="1" dirty="0">
                <a:ea typeface="Nimbus Roman No9 L" charset="0"/>
                <a:cs typeface="Nimbus Roman No9 L" charset="0"/>
              </a:rPr>
              <a:t> de </a:t>
            </a:r>
            <a:r>
              <a:rPr lang="en-US" altLang="en-US" sz="1400" b="1" dirty="0" err="1">
                <a:ea typeface="Nimbus Roman No9 L" charset="0"/>
                <a:cs typeface="Nimbus Roman No9 L" charset="0"/>
              </a:rPr>
              <a:t>empatia</a:t>
            </a:r>
            <a:r>
              <a:rPr lang="en-US" altLang="en-US" sz="1400" b="1" dirty="0">
                <a:ea typeface="Nimbus Roman No9 L" charset="0"/>
                <a:cs typeface="Nimbus Roman No9 L" charset="0"/>
              </a:rPr>
              <a:t> (Bella);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1" dirty="0" err="1">
                <a:ea typeface="Nimbus Roman No9 L" charset="0"/>
                <a:cs typeface="Nimbus Roman No9 L" charset="0"/>
              </a:rPr>
              <a:t>Avaliar</a:t>
            </a:r>
            <a:r>
              <a:rPr lang="en-US" sz="1400" b="1" dirty="0">
                <a:ea typeface="Nimbus Roman No9 L" charset="0"/>
                <a:cs typeface="Nimbus Roman No9 L" charset="0"/>
              </a:rPr>
              <a:t> </a:t>
            </a:r>
            <a:r>
              <a:rPr lang="en-US" sz="1400" b="1" dirty="0" err="1">
                <a:ea typeface="Nimbus Roman No9 L" charset="0"/>
                <a:cs typeface="Nimbus Roman No9 L" charset="0"/>
              </a:rPr>
              <a:t>inovações</a:t>
            </a:r>
            <a:r>
              <a:rPr lang="en-US" sz="1400" b="1" dirty="0">
                <a:ea typeface="Nimbus Roman No9 L" charset="0"/>
                <a:cs typeface="Nimbus Roman No9 L" charset="0"/>
              </a:rPr>
              <a:t>;</a:t>
            </a:r>
            <a:endParaRPr lang="en-US" sz="1400" b="1" dirty="0">
              <a:ea typeface="Nimbus Roman No9 L" charset="0"/>
              <a:cs typeface="Nimbus Roman No9 L" charset="0"/>
            </a:endParaRPr>
          </a:p>
          <a:p>
            <a:endParaRPr 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400" b="1" dirty="0">
                <a:ea typeface="Nimbus Roman No9 L" charset="0"/>
                <a:cs typeface="Nimbus Roman No9 L" charset="0"/>
              </a:rPr>
              <a:t>Sempre </a:t>
            </a:r>
            <a:r>
              <a:rPr lang="en-US" altLang="en-US" sz="1400" b="1" dirty="0" err="1">
                <a:ea typeface="Nimbus Roman No9 L" charset="0"/>
                <a:cs typeface="Nimbus Roman No9 L" charset="0"/>
              </a:rPr>
              <a:t>atualizar</a:t>
            </a:r>
            <a:r>
              <a:rPr lang="en-US" altLang="en-US" sz="1400" b="1" dirty="0">
                <a:ea typeface="Nimbus Roman No9 L" charset="0"/>
                <a:cs typeface="Nimbus Roman No9 L" charset="0"/>
              </a:rPr>
              <a:t> o planner;</a:t>
            </a:r>
            <a:endParaRPr lang="en-US" altLang="en-US" sz="1400" b="1" dirty="0">
              <a:ea typeface="Nimbus Roman No9 L" charset="0"/>
              <a:cs typeface="Nimbus Roman No9 L" charset="0"/>
            </a:endParaRPr>
          </a:p>
          <a:p>
            <a:endParaRPr lang="en-US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400" b="1" dirty="0" err="1">
                <a:ea typeface="Nimbus Roman No9 L" charset="0"/>
                <a:cs typeface="Nimbus Roman No9 L" charset="0"/>
              </a:rPr>
              <a:t>Compartilhar</a:t>
            </a:r>
            <a:r>
              <a:rPr lang="en-US" altLang="en-US" sz="1400" b="1" dirty="0">
                <a:ea typeface="Nimbus Roman No9 L" charset="0"/>
                <a:cs typeface="Nimbus Roman No9 L" charset="0"/>
              </a:rPr>
              <a:t> </a:t>
            </a:r>
            <a:r>
              <a:rPr lang="en-US" altLang="en-US" sz="1400" b="1" dirty="0" err="1">
                <a:ea typeface="Nimbus Roman No9 L" charset="0"/>
                <a:cs typeface="Nimbus Roman No9 L" charset="0"/>
              </a:rPr>
              <a:t>dificuldades</a:t>
            </a:r>
            <a:r>
              <a:rPr lang="en-US" altLang="en-US" sz="1400" b="1" dirty="0">
                <a:ea typeface="Nimbus Roman No9 L" charset="0"/>
                <a:cs typeface="Nimbus Roman No9 L" charset="0"/>
              </a:rPr>
              <a:t>;</a:t>
            </a:r>
            <a:endParaRPr lang="en-US" altLang="en-US" sz="1400" b="1" dirty="0">
              <a:ea typeface="Nimbus Roman No9 L" charset="0"/>
              <a:cs typeface="Nimbus Roman No9 L" charset="0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defTabSz="671830">
              <a:buFont typeface="Wingdings" panose="05000000000000000000" pitchFamily="2" charset="2"/>
              <a:buChar char="§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5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5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de rotas no </a:t>
            </a:r>
            <a:r>
              <a:rPr lang="pt-BR" sz="1325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325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Componentização</a:t>
            </a: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elementos;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tela institucional;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342900" indent="-342900">
              <a:buFontTx/>
              <a:buChar char="-"/>
            </a:pPr>
            <a:r>
              <a:rPr lang="en-US" sz="1400" dirty="0" err="1">
                <a:ea typeface="Nimbus Roman No9 L" charset="0"/>
                <a:cs typeface="Nimbus Roman No9 L" charset="0"/>
              </a:rPr>
              <a:t>Diagrama</a:t>
            </a:r>
            <a:r>
              <a:rPr lang="en-US" sz="1400" dirty="0">
                <a:ea typeface="Nimbus Roman No9 L" charset="0"/>
                <a:cs typeface="Nimbus Roman No9 L" charset="0"/>
              </a:rPr>
              <a:t> de </a:t>
            </a:r>
            <a:r>
              <a:rPr lang="en-US" sz="1400" dirty="0" err="1">
                <a:ea typeface="Nimbus Roman No9 L" charset="0"/>
                <a:cs typeface="Nimbus Roman No9 L" charset="0"/>
              </a:rPr>
              <a:t>classe</a:t>
            </a:r>
            <a:r>
              <a:rPr lang="en-US" sz="1400" dirty="0">
                <a:ea typeface="Nimbus Roman No9 L" charset="0"/>
                <a:cs typeface="Nimbus Roman No9 L" charset="0"/>
              </a:rPr>
              <a:t>;</a:t>
            </a:r>
            <a:endParaRPr lang="en-US" sz="1400" dirty="0">
              <a:ea typeface="Nimbus Roman No9 L" charset="0"/>
              <a:cs typeface="Nimbus Roman No9 L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400" dirty="0" err="1">
                <a:ea typeface="Nimbus Roman No9 L" charset="0"/>
                <a:cs typeface="Nimbus Roman No9 L" charset="0"/>
              </a:rPr>
              <a:t>Pesquisa</a:t>
            </a:r>
            <a:r>
              <a:rPr lang="en-US" altLang="en-US" sz="1400" dirty="0">
                <a:ea typeface="Nimbus Roman No9 L" charset="0"/>
                <a:cs typeface="Nimbus Roman No9 L" charset="0"/>
              </a:rPr>
              <a:t> strategy;</a:t>
            </a:r>
            <a:endParaRPr lang="en-US" altLang="en-US" sz="1400" dirty="0">
              <a:ea typeface="Nimbus Roman No9 L" charset="0"/>
              <a:cs typeface="Nimbus Roman No9 L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400" dirty="0" err="1">
                <a:ea typeface="Nimbus Roman No9 L" charset="0"/>
                <a:cs typeface="Nimbus Roman No9 L" charset="0"/>
              </a:rPr>
              <a:t>Compartilhar</a:t>
            </a:r>
            <a:r>
              <a:rPr lang="en-US" altLang="en-US" sz="1400" dirty="0">
                <a:ea typeface="Nimbus Roman No9 L" charset="0"/>
                <a:cs typeface="Nimbus Roman No9 L" charset="0"/>
              </a:rPr>
              <a:t> </a:t>
            </a:r>
            <a:r>
              <a:rPr lang="en-US" altLang="en-US" sz="1400" dirty="0" err="1">
                <a:ea typeface="Nimbus Roman No9 L" charset="0"/>
                <a:cs typeface="Nimbus Roman No9 L" charset="0"/>
              </a:rPr>
              <a:t>dificuldades</a:t>
            </a:r>
            <a:r>
              <a:rPr lang="en-US" altLang="en-US" sz="1400" dirty="0">
                <a:ea typeface="Nimbus Roman No9 L" charset="0"/>
                <a:cs typeface="Nimbus Roman No9 L" charset="0"/>
              </a:rPr>
              <a:t>;</a:t>
            </a:r>
            <a:endParaRPr lang="en-US" altLang="en-US" sz="1400" dirty="0">
              <a:ea typeface="Nimbus Roman No9 L" charset="0"/>
              <a:cs typeface="Nimbus Roman No9 L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1400" dirty="0">
                <a:ea typeface="Nimbus Roman No9 L" charset="0"/>
                <a:cs typeface="Nimbus Roman No9 L" charset="0"/>
              </a:rPr>
              <a:t>Backlog;</a:t>
            </a:r>
            <a:endParaRPr lang="en-US" altLang="en-US" sz="1400" dirty="0">
              <a:ea typeface="Nimbus Roman No9 L" charset="0"/>
              <a:cs typeface="Nimbus Roman No9 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true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25" name="Oval 134"/>
          <p:cNvSpPr>
            <a:spLocks noChangeAspect="true"/>
          </p:cNvSpPr>
          <p:nvPr/>
        </p:nvSpPr>
        <p:spPr>
          <a:xfrm>
            <a:off x="9248275" y="36569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6" name="Oval 120"/>
          <p:cNvSpPr>
            <a:spLocks noChangeAspect="true"/>
          </p:cNvSpPr>
          <p:nvPr/>
        </p:nvSpPr>
        <p:spPr>
          <a:xfrm>
            <a:off x="6647311" y="45785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Oval 134"/>
          <p:cNvSpPr>
            <a:spLocks noChangeAspect="true"/>
          </p:cNvSpPr>
          <p:nvPr/>
        </p:nvSpPr>
        <p:spPr>
          <a:xfrm>
            <a:off x="7047430" y="467216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Oval 134"/>
          <p:cNvSpPr>
            <a:spLocks noChangeAspect="true"/>
          </p:cNvSpPr>
          <p:nvPr/>
        </p:nvSpPr>
        <p:spPr>
          <a:xfrm>
            <a:off x="6274863" y="4611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Oval 134"/>
          <p:cNvSpPr>
            <a:spLocks noChangeAspect="true"/>
          </p:cNvSpPr>
          <p:nvPr/>
        </p:nvSpPr>
        <p:spPr>
          <a:xfrm>
            <a:off x="10139027" y="34381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Oval 120"/>
          <p:cNvSpPr>
            <a:spLocks noChangeAspect="true"/>
          </p:cNvSpPr>
          <p:nvPr/>
        </p:nvSpPr>
        <p:spPr>
          <a:xfrm>
            <a:off x="12154687" y="33786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Oval 134"/>
          <p:cNvSpPr>
            <a:spLocks noChangeAspect="true"/>
          </p:cNvSpPr>
          <p:nvPr/>
        </p:nvSpPr>
        <p:spPr>
          <a:xfrm>
            <a:off x="11184498" y="3503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false" compatLnSpc="true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2 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- 03/03/2021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true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0" name="TextBox 123"/>
          <p:cNvSpPr txBox="true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2" name="TextBox 128"/>
          <p:cNvSpPr txBox="true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4" name="TextBox 133"/>
          <p:cNvSpPr txBox="true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8" name="Oval 134"/>
          <p:cNvSpPr>
            <a:spLocks noChangeAspect="true"/>
          </p:cNvSpPr>
          <p:nvPr/>
        </p:nvSpPr>
        <p:spPr>
          <a:xfrm>
            <a:off x="8476435" y="36569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true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342900" indent="-342900">
              <a:buFont typeface="+mj-lt"/>
              <a:buAutoNum type="arabicPeriod"/>
            </a:pPr>
            <a:r>
              <a:rPr lang="pt-PT" altLang="en-US" sz="1400" b="1" dirty="0">
                <a:ea typeface="Nimbus Roman No9 L" charset="0"/>
                <a:cs typeface="Nimbus Roman No9 L" charset="0"/>
              </a:rPr>
              <a:t>Pesquisa de campo;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>
                <a:ea typeface="Nimbus Roman No9 L" charset="0"/>
                <a:cs typeface="Nimbus Roman No9 L" charset="0"/>
              </a:rPr>
              <a:t>UI kit design (Figma);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>
                <a:ea typeface="Nimbus Roman No9 L" charset="0"/>
                <a:cs typeface="Nimbus Roman No9 L" charset="0"/>
              </a:rPr>
              <a:t>Login e logout  com Spring-boot;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>
                <a:ea typeface="Nimbus Roman No9 L" charset="0"/>
                <a:cs typeface="Nimbus Roman No9 L" charset="0"/>
              </a:rPr>
              <a:t>Mapa de empatia;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>
                <a:ea typeface="Nimbus Roman No9 L" charset="0"/>
                <a:cs typeface="Nimbus Roman No9 L" charset="0"/>
              </a:rPr>
              <a:t>Diagrama de classes;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>
                <a:ea typeface="Nimbus Roman No9 L" charset="0"/>
                <a:cs typeface="Nimbus Roman No9 L" charset="0"/>
              </a:rPr>
              <a:t>Slides da apresentação;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>
                <a:ea typeface="Nimbus Roman No9 L" charset="0"/>
                <a:cs typeface="Nimbus Roman No9 L" charset="0"/>
              </a:rPr>
              <a:t>HLD;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PPT;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5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classes de login e logout no </a:t>
            </a:r>
            <a:r>
              <a:rPr lang="pt-BR" sz="1325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dos organismos 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342900" indent="-342900">
              <a:buFontTx/>
              <a:buChar char="-"/>
            </a:pPr>
            <a:endParaRPr lang="en-US" altLang="en-US" sz="1400" dirty="0">
              <a:ea typeface="Nimbus Roman No9 L" charset="0"/>
              <a:cs typeface="Nimbus Roman No9 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true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25" name="Oval 134"/>
          <p:cNvSpPr>
            <a:spLocks noChangeAspect="true"/>
          </p:cNvSpPr>
          <p:nvPr/>
        </p:nvSpPr>
        <p:spPr>
          <a:xfrm>
            <a:off x="9248275" y="36569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6" name="Oval 120"/>
          <p:cNvSpPr>
            <a:spLocks noChangeAspect="true"/>
          </p:cNvSpPr>
          <p:nvPr/>
        </p:nvSpPr>
        <p:spPr>
          <a:xfrm>
            <a:off x="6647311" y="45785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Oval 134"/>
          <p:cNvSpPr>
            <a:spLocks noChangeAspect="true"/>
          </p:cNvSpPr>
          <p:nvPr/>
        </p:nvSpPr>
        <p:spPr>
          <a:xfrm>
            <a:off x="7047430" y="467216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Oval 134"/>
          <p:cNvSpPr>
            <a:spLocks noChangeAspect="true"/>
          </p:cNvSpPr>
          <p:nvPr/>
        </p:nvSpPr>
        <p:spPr>
          <a:xfrm>
            <a:off x="6274863" y="4611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Oval 134"/>
          <p:cNvSpPr>
            <a:spLocks noChangeAspect="true"/>
          </p:cNvSpPr>
          <p:nvPr/>
        </p:nvSpPr>
        <p:spPr>
          <a:xfrm>
            <a:off x="10139027" y="34381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Oval 120"/>
          <p:cNvSpPr>
            <a:spLocks noChangeAspect="true"/>
          </p:cNvSpPr>
          <p:nvPr/>
        </p:nvSpPr>
        <p:spPr>
          <a:xfrm>
            <a:off x="12154687" y="33786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Oval 134"/>
          <p:cNvSpPr>
            <a:spLocks noChangeAspect="true"/>
          </p:cNvSpPr>
          <p:nvPr/>
        </p:nvSpPr>
        <p:spPr>
          <a:xfrm>
            <a:off x="11184498" y="3503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6" name="CaixaDeTexto 5"/>
          <p:cNvSpPr txBox="true"/>
          <p:nvPr/>
        </p:nvSpPr>
        <p:spPr>
          <a:xfrm>
            <a:off x="6937499" y="1332359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organização do </a:t>
            </a:r>
            <a:r>
              <a:rPr lang="pt-BR" sz="1400" dirty="0" err="1"/>
              <a:t>planner</a:t>
            </a:r>
            <a:r>
              <a:rPr lang="pt-BR" sz="1400" dirty="0"/>
              <a:t>;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separação das </a:t>
            </a:r>
            <a:r>
              <a:rPr lang="pt-BR" sz="1400" dirty="0" err="1"/>
              <a:t>branchs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ordem da apresentação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false" compatLnSpc="true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4 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- 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25/03/2021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true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0" name="TextBox 123"/>
          <p:cNvSpPr txBox="true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2" name="TextBox 128"/>
          <p:cNvSpPr txBox="true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4" name="TextBox 133"/>
          <p:cNvSpPr txBox="true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8" name="Oval 134"/>
          <p:cNvSpPr>
            <a:spLocks noChangeAspect="true"/>
          </p:cNvSpPr>
          <p:nvPr/>
        </p:nvSpPr>
        <p:spPr>
          <a:xfrm>
            <a:off x="8476435" y="36569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true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342900" indent="-342900">
              <a:buFont typeface="+mj-lt"/>
              <a:buAutoNum type="arabicPeriod"/>
            </a:pPr>
            <a:r>
              <a:rPr lang="pt-PT" altLang="en-US" sz="1400" b="1" dirty="0" smtClean="0">
                <a:ea typeface="Nimbus Roman No9 L" charset="0"/>
                <a:cs typeface="Nimbus Roman No9 L" charset="0"/>
              </a:rPr>
              <a:t>Protótipos do site (fluxos de cadastro, login, painel e perfil);</a:t>
            </a:r>
            <a:endParaRPr lang="pt-PT" altLang="en-US" sz="1400" b="1" dirty="0" smtClean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 smtClean="0">
                <a:ea typeface="Nimbus Roman No9 L" charset="0"/>
                <a:cs typeface="Nimbus Roman No9 L" charset="0"/>
              </a:rPr>
              <a:t>Integração da aplicação com o JPA e banco H2</a:t>
            </a:r>
            <a:endParaRPr lang="pt-PT" altLang="en-US" sz="1400" b="1" dirty="0" smtClean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 smtClean="0">
                <a:ea typeface="Nimbus Roman No9 L" charset="0"/>
                <a:cs typeface="Nimbus Roman No9 L" charset="0"/>
              </a:rPr>
              <a:t>Criação do banco de dados no </a:t>
            </a:r>
            <a:r>
              <a:rPr lang="pt-PT" altLang="en-US" sz="1400" b="1" dirty="0" err="1" smtClean="0">
                <a:ea typeface="Nimbus Roman No9 L" charset="0"/>
                <a:cs typeface="Nimbus Roman No9 L" charset="0"/>
              </a:rPr>
              <a:t>Azure</a:t>
            </a:r>
            <a:r>
              <a:rPr lang="pt-PT" altLang="en-US" sz="1400" b="1" dirty="0" smtClean="0">
                <a:ea typeface="Nimbus Roman No9 L" charset="0"/>
                <a:cs typeface="Nimbus Roman No9 L" charset="0"/>
              </a:rPr>
              <a:t>;</a:t>
            </a:r>
            <a:endParaRPr lang="pt-PT" altLang="en-US" sz="1400" b="1" dirty="0" smtClean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 smtClean="0">
                <a:ea typeface="Nimbus Roman No9 L" charset="0"/>
                <a:cs typeface="Nimbus Roman No9 L" charset="0"/>
              </a:rPr>
              <a:t>Pesquisa e testes com a API do </a:t>
            </a:r>
            <a:r>
              <a:rPr lang="pt-PT" altLang="en-US" sz="1400" b="1" dirty="0" err="1" smtClean="0">
                <a:ea typeface="Nimbus Roman No9 L" charset="0"/>
                <a:cs typeface="Nimbus Roman No9 L" charset="0"/>
              </a:rPr>
              <a:t>github</a:t>
            </a:r>
            <a:r>
              <a:rPr lang="pt-PT" altLang="en-US" sz="1400" b="1" dirty="0" smtClean="0">
                <a:ea typeface="Nimbus Roman No9 L" charset="0"/>
                <a:cs typeface="Nimbus Roman No9 L" charset="0"/>
              </a:rPr>
              <a:t>;</a:t>
            </a:r>
            <a:endParaRPr lang="pt-PT" altLang="en-US" sz="1400" b="1" dirty="0" smtClean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en-US" sz="1400" b="1" dirty="0" smtClean="0">
                <a:ea typeface="Nimbus Roman No9 L" charset="0"/>
                <a:cs typeface="Nimbus Roman No9 L" charset="0"/>
              </a:rPr>
              <a:t>Pesquisa sobre a API </a:t>
            </a:r>
            <a:r>
              <a:rPr lang="pt-PT" altLang="en-US" sz="1400" b="1" dirty="0" err="1" smtClean="0">
                <a:ea typeface="Nimbus Roman No9 L" charset="0"/>
                <a:cs typeface="Nimbus Roman No9 L" charset="0"/>
              </a:rPr>
              <a:t>iugu</a:t>
            </a:r>
            <a:endParaRPr lang="pt-PT" altLang="en-US" sz="1400" b="1" dirty="0" smtClean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285750" lvl="1" indent="-285750" defTabSz="671830">
              <a:buFont typeface="Arial" panose="02080604020202020204" pitchFamily="34" charset="0"/>
              <a:buChar char="•"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5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5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do banco de dados para </a:t>
            </a:r>
            <a:r>
              <a:rPr 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</a:t>
            </a:r>
            <a:r>
              <a:rPr lang="pt-BR" sz="1325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java</a:t>
            </a:r>
            <a:endParaRPr lang="pt-BR" sz="1325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do CRUD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5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5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Refatoração</a:t>
            </a:r>
            <a:r>
              <a:rPr 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código existente</a:t>
            </a:r>
            <a:endParaRPr lang="pt-BR" sz="1325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das telas de Cadastro</a:t>
            </a:r>
            <a:endParaRPr lang="pt-BR" sz="1325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de </a:t>
            </a:r>
            <a:r>
              <a:rPr lang="pt-BR" sz="1325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drawers</a:t>
            </a:r>
            <a:r>
              <a:rPr 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</a:t>
            </a:r>
            <a:r>
              <a:rPr lang="pt-BR" sz="1325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  <a:endParaRPr lang="pt-BR" sz="1325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das telas de perfil	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Negócios</a:t>
            </a:r>
            <a:endParaRPr lang="pt-BR" sz="1400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400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</a:t>
            </a:r>
            <a:r>
              <a:rPr lang="pt-BR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</a:t>
            </a:r>
            <a:r>
              <a:rPr lang="pt-BR" sz="1400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342900" indent="-342900">
              <a:buFontTx/>
              <a:buChar char="-"/>
            </a:pPr>
            <a:endParaRPr lang="en-US" altLang="en-US" sz="1400" dirty="0">
              <a:ea typeface="Nimbus Roman No9 L" charset="0"/>
              <a:cs typeface="Nimbus Roman No9 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true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25" name="Oval 134"/>
          <p:cNvSpPr>
            <a:spLocks noChangeAspect="true"/>
          </p:cNvSpPr>
          <p:nvPr/>
        </p:nvSpPr>
        <p:spPr>
          <a:xfrm>
            <a:off x="9248275" y="36569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6" name="Oval 120"/>
          <p:cNvSpPr>
            <a:spLocks noChangeAspect="true"/>
          </p:cNvSpPr>
          <p:nvPr/>
        </p:nvSpPr>
        <p:spPr>
          <a:xfrm>
            <a:off x="6647311" y="45785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Oval 134"/>
          <p:cNvSpPr>
            <a:spLocks noChangeAspect="true"/>
          </p:cNvSpPr>
          <p:nvPr/>
        </p:nvSpPr>
        <p:spPr>
          <a:xfrm>
            <a:off x="7023182" y="45620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Oval 134"/>
          <p:cNvSpPr>
            <a:spLocks noChangeAspect="true"/>
          </p:cNvSpPr>
          <p:nvPr/>
        </p:nvSpPr>
        <p:spPr>
          <a:xfrm>
            <a:off x="6274863" y="4611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Oval 134"/>
          <p:cNvSpPr>
            <a:spLocks noChangeAspect="true"/>
          </p:cNvSpPr>
          <p:nvPr/>
        </p:nvSpPr>
        <p:spPr>
          <a:xfrm>
            <a:off x="10139027" y="34381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Oval 120"/>
          <p:cNvSpPr>
            <a:spLocks noChangeAspect="true"/>
          </p:cNvSpPr>
          <p:nvPr/>
        </p:nvSpPr>
        <p:spPr>
          <a:xfrm>
            <a:off x="12154687" y="33786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Oval 134"/>
          <p:cNvSpPr>
            <a:spLocks noChangeAspect="true"/>
          </p:cNvSpPr>
          <p:nvPr/>
        </p:nvSpPr>
        <p:spPr>
          <a:xfrm>
            <a:off x="11184498" y="3503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6" name="CaixaDeTexto 5"/>
          <p:cNvSpPr txBox="true"/>
          <p:nvPr/>
        </p:nvSpPr>
        <p:spPr>
          <a:xfrm>
            <a:off x="6937499" y="1332359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organização do </a:t>
            </a:r>
            <a:r>
              <a:rPr lang="pt-BR" sz="1400" dirty="0" err="1"/>
              <a:t>planner</a:t>
            </a:r>
            <a:r>
              <a:rPr lang="pt-BR" sz="1400" dirty="0"/>
              <a:t>;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separação das </a:t>
            </a:r>
            <a:r>
              <a:rPr lang="pt-BR" sz="1400" dirty="0" err="1"/>
              <a:t>branchs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ordem da apresentação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false" compatLnSpc="true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4 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-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11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4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true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0" name="TextBox 123"/>
          <p:cNvSpPr txBox="true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2" name="TextBox 128"/>
          <p:cNvSpPr txBox="true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8" name="Oval 134"/>
          <p:cNvSpPr>
            <a:spLocks noChangeAspect="true"/>
          </p:cNvSpPr>
          <p:nvPr/>
        </p:nvSpPr>
        <p:spPr>
          <a:xfrm>
            <a:off x="8476435" y="36569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true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indent="0">
              <a:buFont typeface="+mj-lt"/>
              <a:buNone/>
            </a:pP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Refatoração</a:t>
            </a: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de código existente</a:t>
            </a:r>
            <a:endParaRPr lang="pt-BR" sz="1400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Avanço</a:t>
            </a: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das telas de Cadastro</a:t>
            </a: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- Layout finalizado</a:t>
            </a:r>
            <a:endParaRPr lang="pt-BR" sz="1400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Avanço</a:t>
            </a: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de </a:t>
            </a:r>
            <a:r>
              <a:rPr lang="pt-BR" sz="1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drawers</a:t>
            </a: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de </a:t>
            </a:r>
            <a:r>
              <a:rPr lang="pt-BR" sz="1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Login</a:t>
            </a:r>
            <a:r>
              <a:rPr lang="pt-PT" altLang="pt-BR" sz="1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- Layout finalizado</a:t>
            </a:r>
            <a:endParaRPr lang="pt-BR" sz="1400" b="1" dirty="0" err="1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Avanço</a:t>
            </a: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das telas de perfil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indent="0" fontAlgn="base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5.  </a:t>
            </a: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Avanço em</a:t>
            </a: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CRUD - </a:t>
            </a: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Cadastro e Serviço Cliente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indent="0" fontAlgn="base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6. Atualização backlog - atualização das regras de negócio 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indent="0" fontAlgn="base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indent="0" fontAlgn="base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285750" lvl="1" indent="-285750" defTabSz="671830">
              <a:buFont typeface="Arial" panose="02080604020202020204" pitchFamily="34" charset="0"/>
              <a:buChar char="•"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5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5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PT" alt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End point do painel</a:t>
            </a:r>
            <a:endParaRPr lang="pt-BR" sz="1325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do CRUD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5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5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PT" altLang="pt-BR" sz="1325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telas de cadastro</a:t>
            </a:r>
            <a:endParaRPr lang="pt-BR" sz="1325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formulário das telas de cadastro e login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Negócios</a:t>
            </a:r>
            <a:endParaRPr lang="pt-BR" sz="1400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PT" altLang="pt-BR" sz="1400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Padroes de projeto - pesquisa</a:t>
            </a:r>
            <a:endParaRPr lang="pt-PT" altLang="pt-BR" sz="1400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PT" altLang="pt-BR" sz="1400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diagrama de classe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342900" indent="-342900">
              <a:buFontTx/>
              <a:buChar char="-"/>
            </a:pPr>
            <a:endParaRPr lang="en-US" altLang="en-US" sz="1400" dirty="0">
              <a:ea typeface="Nimbus Roman No9 L" charset="0"/>
              <a:cs typeface="Nimbus Roman No9 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true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26" name="Oval 120"/>
          <p:cNvSpPr>
            <a:spLocks noChangeAspect="true"/>
          </p:cNvSpPr>
          <p:nvPr/>
        </p:nvSpPr>
        <p:spPr>
          <a:xfrm>
            <a:off x="6647311" y="45785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Oval 134"/>
          <p:cNvSpPr>
            <a:spLocks noChangeAspect="true"/>
          </p:cNvSpPr>
          <p:nvPr/>
        </p:nvSpPr>
        <p:spPr>
          <a:xfrm>
            <a:off x="7023182" y="45620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Oval 134"/>
          <p:cNvSpPr>
            <a:spLocks noChangeAspect="true"/>
          </p:cNvSpPr>
          <p:nvPr/>
        </p:nvSpPr>
        <p:spPr>
          <a:xfrm>
            <a:off x="6274863" y="4611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Oval 134"/>
          <p:cNvSpPr>
            <a:spLocks noChangeAspect="true"/>
          </p:cNvSpPr>
          <p:nvPr/>
        </p:nvSpPr>
        <p:spPr>
          <a:xfrm>
            <a:off x="10139027" y="34381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Oval 120"/>
          <p:cNvSpPr>
            <a:spLocks noChangeAspect="true"/>
          </p:cNvSpPr>
          <p:nvPr/>
        </p:nvSpPr>
        <p:spPr>
          <a:xfrm>
            <a:off x="12154687" y="33786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Oval 134"/>
          <p:cNvSpPr>
            <a:spLocks noChangeAspect="true"/>
          </p:cNvSpPr>
          <p:nvPr/>
        </p:nvSpPr>
        <p:spPr>
          <a:xfrm>
            <a:off x="11184498" y="3503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6" name="CaixaDeTexto 5"/>
          <p:cNvSpPr txBox="true"/>
          <p:nvPr/>
        </p:nvSpPr>
        <p:spPr>
          <a:xfrm>
            <a:off x="6937499" y="1332359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organização do </a:t>
            </a:r>
            <a:r>
              <a:rPr lang="pt-BR" sz="1400" dirty="0" err="1"/>
              <a:t>planner</a:t>
            </a:r>
            <a:r>
              <a:rPr lang="pt-BR" sz="1400" dirty="0"/>
              <a:t>;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separação das </a:t>
            </a:r>
            <a:r>
              <a:rPr lang="pt-BR" sz="1400" dirty="0" err="1"/>
              <a:t>branchs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ordem da apresentação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false" compatLnSpc="true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4 </a:t>
            </a: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- 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15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/0</a:t>
            </a:r>
            <a:r>
              <a:rPr lang="pt-PT" alt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4</a:t>
            </a:r>
            <a:r>
              <a:rPr lang="en-US" sz="2645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/2021</a:t>
            </a:r>
            <a:endParaRPr lang="en-US" sz="2645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true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0" name="TextBox 123"/>
          <p:cNvSpPr txBox="true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2" name="TextBox 128"/>
          <p:cNvSpPr txBox="true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  <a:endParaRPr lang="pt-BR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88" name="Oval 134"/>
          <p:cNvSpPr>
            <a:spLocks noChangeAspect="true"/>
          </p:cNvSpPr>
          <p:nvPr/>
        </p:nvSpPr>
        <p:spPr>
          <a:xfrm>
            <a:off x="8476435" y="36569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true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indent="0">
              <a:buFont typeface="+mj-lt"/>
              <a:buNone/>
            </a:pP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Desenvolvimento do CRUD</a:t>
            </a: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 de cadastro e login</a:t>
            </a:r>
            <a:endParaRPr lang="pt-BR" sz="1400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Integração telas de cadastro</a:t>
            </a:r>
            <a:endParaRPr lang="pt-BR" sz="1400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Validação de formulário das telas de cadastro e login</a:t>
            </a:r>
            <a:endParaRPr lang="pt-BR" sz="1400" b="1" dirty="0" err="1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Padroes de projeto definido</a:t>
            </a:r>
            <a:endParaRPr lang="pt-PT" altLang="en-US" sz="1400" b="1" dirty="0">
              <a:ea typeface="Nimbus Roman No9 L" charset="0"/>
              <a:cs typeface="Nimbus Roman No9 L" charset="0"/>
            </a:endParaRPr>
          </a:p>
          <a:p>
            <a:pPr marL="0" lvl="1" indent="0" fontAlgn="base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5.  </a:t>
            </a:r>
            <a:r>
              <a:rPr lang="pt-PT" alt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Atualização diagrama de classe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indent="0" fontAlgn="base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6. Avanços nas telas de cadastro, painel e perfil </a:t>
            </a: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indent="0" fontAlgn="base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indent="0" fontAlgn="base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lvl="1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285750" lvl="1" indent="-285750" defTabSz="671830">
              <a:buFont typeface="Arial" panose="02080604020202020204" pitchFamily="34" charset="0"/>
              <a:buChar char="•"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5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5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PT" alt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Implementar documento de layout e exportar em CSV e TXT </a:t>
            </a:r>
            <a:endParaRPr lang="pt-PT" alt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PT" alt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Endpoint de download e exportação </a:t>
            </a:r>
            <a:endParaRPr lang="pt-PT" alt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PT" alt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Relacionar classes e entidades</a:t>
            </a:r>
            <a:endParaRPr lang="pt-PT" alt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endParaRPr 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</a:t>
            </a:r>
            <a:r>
              <a:rPr lang="pt-BR" sz="1325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5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layout de painel;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layout de perfil;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das telas de cadastro com backend;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Revisão das telas e protótipos </a:t>
            </a:r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Negócios</a:t>
            </a:r>
            <a:endParaRPr lang="pt-BR" sz="1400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PT" altLang="pt-BR" sz="1400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</a:t>
            </a:r>
            <a:endParaRPr lang="pt-PT" altLang="pt-BR" sz="1400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r>
              <a:rPr lang="pt-PT" altLang="pt-BR" sz="1400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software de componente</a:t>
            </a:r>
            <a:endParaRPr lang="pt-PT" altLang="pt-BR" sz="1400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1830">
              <a:buFont typeface="Arial" panose="0208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342900" indent="-342900">
              <a:buFontTx/>
              <a:buChar char="-"/>
            </a:pPr>
            <a:endParaRPr lang="en-US" altLang="en-US" sz="1400" dirty="0">
              <a:ea typeface="Nimbus Roman No9 L" charset="0"/>
              <a:cs typeface="Nimbus Roman No9 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true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26" name="Oval 120"/>
          <p:cNvSpPr>
            <a:spLocks noChangeAspect="true"/>
          </p:cNvSpPr>
          <p:nvPr/>
        </p:nvSpPr>
        <p:spPr>
          <a:xfrm>
            <a:off x="6647311" y="45785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Oval 134"/>
          <p:cNvSpPr>
            <a:spLocks noChangeAspect="true"/>
          </p:cNvSpPr>
          <p:nvPr/>
        </p:nvSpPr>
        <p:spPr>
          <a:xfrm>
            <a:off x="7023182" y="45620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Oval 134"/>
          <p:cNvSpPr>
            <a:spLocks noChangeAspect="true"/>
          </p:cNvSpPr>
          <p:nvPr/>
        </p:nvSpPr>
        <p:spPr>
          <a:xfrm>
            <a:off x="6274863" y="4611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Oval 134"/>
          <p:cNvSpPr>
            <a:spLocks noChangeAspect="true"/>
          </p:cNvSpPr>
          <p:nvPr/>
        </p:nvSpPr>
        <p:spPr>
          <a:xfrm>
            <a:off x="10139027" y="34381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Oval 120"/>
          <p:cNvSpPr>
            <a:spLocks noChangeAspect="true"/>
          </p:cNvSpPr>
          <p:nvPr/>
        </p:nvSpPr>
        <p:spPr>
          <a:xfrm>
            <a:off x="12154687" y="33786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Oval 134"/>
          <p:cNvSpPr>
            <a:spLocks noChangeAspect="true"/>
          </p:cNvSpPr>
          <p:nvPr/>
        </p:nvSpPr>
        <p:spPr>
          <a:xfrm>
            <a:off x="11184498" y="3503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6" name="CaixaDeTexto 5"/>
          <p:cNvSpPr txBox="true"/>
          <p:nvPr/>
        </p:nvSpPr>
        <p:spPr>
          <a:xfrm>
            <a:off x="6937499" y="1332359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organização do </a:t>
            </a:r>
            <a:r>
              <a:rPr lang="pt-BR" sz="1400" dirty="0" err="1"/>
              <a:t>planner</a:t>
            </a:r>
            <a:r>
              <a:rPr lang="pt-BR" sz="1400" dirty="0"/>
              <a:t>;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separação das </a:t>
            </a:r>
            <a:r>
              <a:rPr lang="pt-BR" sz="1400" dirty="0" err="1"/>
              <a:t>branchs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pt-BR" sz="1400" dirty="0"/>
              <a:t>Atenção na ordem da apresentação</a:t>
            </a: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pt-B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3763</Words>
  <Application>WPS Presentation</Application>
  <PresentationFormat>Personalizar</PresentationFormat>
  <Paragraphs>284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Nimbus Roman No9 L</vt:lpstr>
      <vt:lpstr>Exo 2</vt:lpstr>
      <vt:lpstr>Gubbi</vt:lpstr>
      <vt:lpstr>Simplon BP Regular</vt:lpstr>
      <vt:lpstr>Simplon Oi Headline</vt:lpstr>
      <vt:lpstr>Tahoma</vt:lpstr>
      <vt:lpstr>DejaVu Sans</vt:lpstr>
      <vt:lpstr>Calibri</vt:lpstr>
      <vt:lpstr>Simplon Oi Headline</vt:lpstr>
      <vt:lpstr>Simplon BP Bold</vt:lpstr>
      <vt:lpstr>微软雅黑</vt:lpstr>
      <vt:lpstr>Droid Sans Fallback</vt:lpstr>
      <vt:lpstr>Arial Unicode MS</vt:lpstr>
      <vt:lpstr>OpenSymbol</vt:lpstr>
      <vt:lpstr>Abyssinica SIL</vt:lpstr>
      <vt:lpstr>Capas</vt:lpstr>
      <vt:lpstr>Conteúdo</vt:lpstr>
      <vt:lpstr>Encerramento / Agradecimento</vt:lpstr>
      <vt:lpstr>PowerPoint 演示文稿</vt:lpstr>
      <vt:lpstr>PowerPoint 演示文稿</vt:lpstr>
      <vt:lpstr>SEMANA 1 - 24/02/2021</vt:lpstr>
      <vt:lpstr>SEMANA 2 - 03/03/2021</vt:lpstr>
      <vt:lpstr>SEMANA 4 - 25/03/2021</vt:lpstr>
      <vt:lpstr>SEMANA 4 - 11/04/2021</vt:lpstr>
      <vt:lpstr>SEMANA 4 - 15/04/2021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reis</cp:lastModifiedBy>
  <cp:revision>370</cp:revision>
  <cp:lastPrinted>2021-04-15T21:50:52Z</cp:lastPrinted>
  <dcterms:created xsi:type="dcterms:W3CDTF">2021-04-15T21:50:52Z</dcterms:created>
  <dcterms:modified xsi:type="dcterms:W3CDTF">2021-04-15T21:50:52Z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1033-11.1.0.10161</vt:lpwstr>
  </property>
</Properties>
</file>