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Trebuchet MS" panose="020B0603020202020204" pitchFamily="34" charset="0"/>
      <p:regular r:id="rId17"/>
      <p:bold r:id="rId18"/>
      <p:italic r:id="rId19"/>
      <p:boldItalic r:id="rId20"/>
    </p:embeddedFont>
    <p:embeddedFont>
      <p:font typeface="Arial Narrow" panose="020B0606020202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053F84-C91C-4E51-B88C-F0A7544687F7}">
  <a:tblStyle styleId="{FC053F84-C91C-4E51-B88C-F0A7544687F7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86668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3173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1105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1932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1139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1379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229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5278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4665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205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Font typeface="Noto Sans Symbols"/>
              <a:buNone/>
              <a:defRPr sz="2400" b="1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just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Font typeface="Noto Sans Symbols"/>
              <a:buNone/>
              <a:defRPr sz="20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just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18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just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16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just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16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1600" b="1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1600" b="1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1600" b="1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1600" b="1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just" rtl="0"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  <a:defRPr sz="2400" b="1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just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Noto Sans Symbols"/>
              <a:buChar char="▪"/>
              <a:defRPr sz="20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just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just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–"/>
              <a:defRPr sz="16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just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Font typeface="Noto Sans Symbols"/>
              <a:buNone/>
              <a:defRPr sz="2400" b="1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just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Font typeface="Noto Sans Symbols"/>
              <a:buNone/>
              <a:defRPr sz="20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just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18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just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16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just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16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1600" b="1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1600" b="1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1600" b="1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1600" b="1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just" rtl="0"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  <a:defRPr sz="2400" b="1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just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Noto Sans Symbols"/>
              <a:buChar char="▪"/>
              <a:defRPr sz="20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just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just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–"/>
              <a:defRPr sz="16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just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60350"/>
            <a:ext cx="8180387" cy="3635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90488" y="998537"/>
            <a:ext cx="4038599" cy="1606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just" rtl="0"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  <a:defRPr sz="2800" b="1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just" rtl="0">
              <a:spcBef>
                <a:spcPts val="4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Noto Sans Symbols"/>
              <a:buChar char="▪"/>
              <a:defRPr sz="24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just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just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–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just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281487" y="998537"/>
            <a:ext cx="4038599" cy="1606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just" rtl="0"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  <a:defRPr sz="2800" b="1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just" rtl="0">
              <a:spcBef>
                <a:spcPts val="4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Noto Sans Symbols"/>
              <a:buChar char="▪"/>
              <a:defRPr sz="24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just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just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–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just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Font typeface="Noto Sans Symbols"/>
              <a:buNone/>
              <a:defRPr sz="2000" b="1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just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Font typeface="Noto Sans Symbols"/>
              <a:buNone/>
              <a:defRPr sz="18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just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16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just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14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just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14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14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14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14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14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60350"/>
            <a:ext cx="8180387" cy="3635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81000" y="1106487"/>
            <a:ext cx="8229600" cy="1865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just" rtl="0"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  <a:defRPr sz="2400" b="1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6050" algn="just" rtl="0">
              <a:spcBef>
                <a:spcPts val="44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Noto Sans Symbols"/>
              <a:buChar char="▪"/>
              <a:defRPr sz="22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just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just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just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23862" y="241300"/>
            <a:ext cx="8180387" cy="3635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 rot="5400000">
            <a:off x="6358730" y="359569"/>
            <a:ext cx="2363788" cy="2127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2025650" y="-1693861"/>
            <a:ext cx="2363788" cy="6234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just" rtl="0"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  <a:defRPr sz="2400" b="1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6050" algn="just" rtl="0">
              <a:spcBef>
                <a:spcPts val="44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Noto Sans Symbols"/>
              <a:buChar char="▪"/>
              <a:defRPr sz="22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just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just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just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60350"/>
            <a:ext cx="8180387" cy="3635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 rot="5400000">
            <a:off x="3563143" y="-2075657"/>
            <a:ext cx="186531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just" rtl="0"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  <a:defRPr sz="2400" b="1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6050" algn="just" rtl="0">
              <a:spcBef>
                <a:spcPts val="44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Noto Sans Symbols"/>
              <a:buChar char="▪"/>
              <a:defRPr sz="22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just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just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just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just" rtl="0">
              <a:spcBef>
                <a:spcPts val="640"/>
              </a:spcBef>
              <a:spcAft>
                <a:spcPts val="0"/>
              </a:spcAft>
              <a:buClr>
                <a:srgbClr val="FF6600"/>
              </a:buClr>
              <a:buFont typeface="Noto Sans Symbols"/>
              <a:buNone/>
              <a:defRPr sz="3200" b="1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just" rtl="0">
              <a:spcBef>
                <a:spcPts val="560"/>
              </a:spcBef>
              <a:spcAft>
                <a:spcPts val="0"/>
              </a:spcAft>
              <a:buClr>
                <a:srgbClr val="4D4D4D"/>
              </a:buClr>
              <a:buFont typeface="Noto Sans Symbols"/>
              <a:buNone/>
              <a:defRPr sz="28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just" rtl="0">
              <a:spcBef>
                <a:spcPts val="48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24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just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just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20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20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20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20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just" rtl="0">
              <a:spcBef>
                <a:spcPts val="280"/>
              </a:spcBef>
              <a:spcAft>
                <a:spcPts val="0"/>
              </a:spcAft>
              <a:buClr>
                <a:srgbClr val="FF6600"/>
              </a:buClr>
              <a:buFont typeface="Noto Sans Symbols"/>
              <a:buNone/>
              <a:defRPr sz="1400" b="1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just" rtl="0">
              <a:spcBef>
                <a:spcPts val="240"/>
              </a:spcBef>
              <a:spcAft>
                <a:spcPts val="0"/>
              </a:spcAft>
              <a:buClr>
                <a:srgbClr val="4D4D4D"/>
              </a:buClr>
              <a:buFont typeface="Noto Sans Symbols"/>
              <a:buNone/>
              <a:defRPr sz="12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just" rtl="0">
              <a:spcBef>
                <a:spcPts val="20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1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just" rtl="0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9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just" rtl="0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9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9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9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9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9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just" rtl="0">
              <a:spcBef>
                <a:spcPts val="64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  <a:defRPr sz="3200" b="1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just" rtl="0">
              <a:spcBef>
                <a:spcPts val="56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Noto Sans Symbols"/>
              <a:buChar char="▪"/>
              <a:defRPr sz="28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just" rtl="0">
              <a:spcBef>
                <a:spcPts val="4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just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just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just" rtl="0">
              <a:spcBef>
                <a:spcPts val="280"/>
              </a:spcBef>
              <a:spcAft>
                <a:spcPts val="0"/>
              </a:spcAft>
              <a:buClr>
                <a:srgbClr val="FF6600"/>
              </a:buClr>
              <a:buFont typeface="Noto Sans Symbols"/>
              <a:buNone/>
              <a:defRPr sz="1400" b="1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just" rtl="0">
              <a:spcBef>
                <a:spcPts val="240"/>
              </a:spcBef>
              <a:spcAft>
                <a:spcPts val="0"/>
              </a:spcAft>
              <a:buClr>
                <a:srgbClr val="4D4D4D"/>
              </a:buClr>
              <a:buFont typeface="Noto Sans Symbols"/>
              <a:buNone/>
              <a:defRPr sz="12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just" rtl="0">
              <a:spcBef>
                <a:spcPts val="20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1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just" rtl="0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Font typeface="Calibri"/>
              <a:buNone/>
              <a:defRPr sz="9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just" rtl="0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9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9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9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9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sz="9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60350"/>
            <a:ext cx="8180387" cy="3635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381000" y="1106487"/>
            <a:ext cx="8229600" cy="1865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just" rtl="0"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  <a:defRPr sz="2400" b="1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6050" algn="just" rtl="0">
              <a:spcBef>
                <a:spcPts val="44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Noto Sans Symbols"/>
              <a:buChar char="▪"/>
              <a:defRPr sz="22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just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just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just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60350"/>
            <a:ext cx="8180387" cy="3635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8655050" y="6353175"/>
            <a:ext cx="641350" cy="304799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322262" y="-228600"/>
            <a:ext cx="8489949" cy="11430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381000" y="1106487"/>
            <a:ext cx="8229600" cy="1865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just" rtl="0"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  <a:defRPr sz="2400" b="1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6050" algn="just" rtl="0">
              <a:spcBef>
                <a:spcPts val="44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Noto Sans Symbols"/>
              <a:buChar char="▪"/>
              <a:defRPr sz="2200" b="1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just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just" rtl="0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just" rtl="0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60350"/>
            <a:ext cx="8180387" cy="3635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/>
          <p:nvPr/>
        </p:nvSpPr>
        <p:spPr>
          <a:xfrm>
            <a:off x="8305800" y="6337300"/>
            <a:ext cx="755649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1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Shape 1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04800" y="6172200"/>
            <a:ext cx="273049" cy="47624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FDBB7"/>
            </a:gs>
          </a:gsLst>
          <a:lin ang="5400000" scaled="0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166686" y="3657600"/>
            <a:ext cx="8797925" cy="58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 Narrow"/>
              <a:buNone/>
            </a:pPr>
            <a:r>
              <a:rPr lang="en-US" sz="3200" b="1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Binary Decision Diagrams (BDDs)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63500" y="5078412"/>
            <a:ext cx="8972549" cy="492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lt2"/>
              </a:buClr>
              <a:buSzPct val="25000"/>
              <a:buFont typeface="Arial Narrow"/>
              <a:buNone/>
            </a:pPr>
            <a:r>
              <a:rPr lang="en-US" sz="2600" b="1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Em busca dos 100 milhões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 Narrow"/>
              <a:buNone/>
            </a:pPr>
            <a:r>
              <a:rPr lang="en-US" sz="2600" b="1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Igor Theotônio, Lucas Peixoto, Vinícius Costa e Gabriel Paulino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 Narrow"/>
              <a:buNone/>
            </a:pPr>
            <a:endParaRPr/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4300" y="838200"/>
            <a:ext cx="132397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81000" y="1106487"/>
            <a:ext cx="8229600" cy="48323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n-US"/>
              <a:t>Representing boolean functions 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None/>
            </a:pPr>
            <a:endParaRPr sz="2400" b="1" i="0" u="none" strike="noStrike" cap="none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n-US"/>
              <a:t>Truth tables actually spend a lot of memory.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n-US"/>
              <a:t>2</a:t>
            </a:r>
            <a:r>
              <a:rPr lang="en-US" baseline="30000"/>
              <a:t>n</a:t>
            </a:r>
            <a:r>
              <a:rPr lang="en-US"/>
              <a:t>*(n+1) bits of memory are needed for n variables.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n-US"/>
              <a:t>We need to visit each entry of the truth table to perform operations.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60350"/>
            <a:ext cx="8180400" cy="36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Boolean functions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60350"/>
            <a:ext cx="8180387" cy="363536"/>
          </a:xfrm>
          <a:prstGeom prst="rect">
            <a:avLst/>
          </a:prstGeom>
          <a:noFill/>
          <a:ln w="9525" cap="flat" cmpd="sng">
            <a:noFill/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Binary Decision Diagrams (BDDs)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106451"/>
            <a:ext cx="8229600" cy="1343400"/>
          </a:xfrm>
          <a:prstGeom prst="rect">
            <a:avLst/>
          </a:prstGeom>
          <a:noFill/>
          <a:ln w="9525" cap="flat" cmpd="sng">
            <a:noFill/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n-US" dirty="0"/>
              <a:t>First considered in a simpler form called Binary Decision Trees.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n-US" dirty="0"/>
              <a:t>BDDs are another way of representing </a:t>
            </a:r>
            <a:r>
              <a:rPr lang="en-US" dirty="0" err="1"/>
              <a:t>boolean</a:t>
            </a:r>
            <a:r>
              <a:rPr lang="en-US" dirty="0"/>
              <a:t> functions.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None/>
            </a:pPr>
            <a:endParaRPr sz="2400" b="1" i="0" u="none" strike="noStrike" cap="none" dirty="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Shape 74"/>
          <p:cNvSpPr/>
          <p:nvPr/>
        </p:nvSpPr>
        <p:spPr>
          <a:xfrm rot="10800000">
            <a:off x="4136853" y="2932429"/>
            <a:ext cx="388800" cy="4038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x</a:t>
            </a:r>
          </a:p>
        </p:txBody>
      </p:sp>
      <p:sp>
        <p:nvSpPr>
          <p:cNvPr id="75" name="Shape 75"/>
          <p:cNvSpPr/>
          <p:nvPr/>
        </p:nvSpPr>
        <p:spPr>
          <a:xfrm flipH="1">
            <a:off x="3692793" y="3494298"/>
            <a:ext cx="388800" cy="4038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y</a:t>
            </a:r>
          </a:p>
        </p:txBody>
      </p:sp>
      <p:sp>
        <p:nvSpPr>
          <p:cNvPr id="76" name="Shape 76"/>
          <p:cNvSpPr/>
          <p:nvPr/>
        </p:nvSpPr>
        <p:spPr>
          <a:xfrm flipH="1">
            <a:off x="4582483" y="3494298"/>
            <a:ext cx="388800" cy="4038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y</a:t>
            </a:r>
          </a:p>
        </p:txBody>
      </p:sp>
      <p:sp>
        <p:nvSpPr>
          <p:cNvPr id="77" name="Shape 77"/>
          <p:cNvSpPr/>
          <p:nvPr/>
        </p:nvSpPr>
        <p:spPr>
          <a:xfrm>
            <a:off x="3887217" y="4177006"/>
            <a:ext cx="388697" cy="403596"/>
          </a:xfrm>
          <a:prstGeom prst="flowChartProcess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0</a:t>
            </a:r>
          </a:p>
        </p:txBody>
      </p:sp>
      <p:sp>
        <p:nvSpPr>
          <p:cNvPr id="78" name="Shape 78"/>
          <p:cNvSpPr/>
          <p:nvPr/>
        </p:nvSpPr>
        <p:spPr>
          <a:xfrm>
            <a:off x="3359562" y="4177006"/>
            <a:ext cx="388697" cy="403596"/>
          </a:xfrm>
          <a:prstGeom prst="flowChartProcess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79" name="Shape 79"/>
          <p:cNvSpPr/>
          <p:nvPr/>
        </p:nvSpPr>
        <p:spPr>
          <a:xfrm>
            <a:off x="4400770" y="4177006"/>
            <a:ext cx="388697" cy="403596"/>
          </a:xfrm>
          <a:prstGeom prst="flowChartProcess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0</a:t>
            </a:r>
          </a:p>
        </p:txBody>
      </p:sp>
      <p:sp>
        <p:nvSpPr>
          <p:cNvPr id="80" name="Shape 80"/>
          <p:cNvSpPr/>
          <p:nvPr/>
        </p:nvSpPr>
        <p:spPr>
          <a:xfrm>
            <a:off x="4914350" y="4177006"/>
            <a:ext cx="388697" cy="403596"/>
          </a:xfrm>
          <a:prstGeom prst="flowChartProcess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0</a:t>
            </a:r>
          </a:p>
        </p:txBody>
      </p:sp>
      <p:cxnSp>
        <p:nvCxnSpPr>
          <p:cNvPr id="81" name="Shape 81"/>
          <p:cNvCxnSpPr>
            <a:stCxn id="74" idx="1"/>
            <a:endCxn id="76" idx="7"/>
          </p:cNvCxnSpPr>
          <p:nvPr/>
        </p:nvCxnSpPr>
        <p:spPr>
          <a:xfrm>
            <a:off x="4468715" y="3277094"/>
            <a:ext cx="170700" cy="27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2" name="Shape 82"/>
          <p:cNvCxnSpPr>
            <a:stCxn id="74" idx="7"/>
            <a:endCxn id="75" idx="1"/>
          </p:cNvCxnSpPr>
          <p:nvPr/>
        </p:nvCxnSpPr>
        <p:spPr>
          <a:xfrm flipH="1">
            <a:off x="4024592" y="3277094"/>
            <a:ext cx="169200" cy="27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83" name="Shape 83"/>
          <p:cNvCxnSpPr>
            <a:stCxn id="75" idx="5"/>
            <a:endCxn id="78" idx="0"/>
          </p:cNvCxnSpPr>
          <p:nvPr/>
        </p:nvCxnSpPr>
        <p:spPr>
          <a:xfrm flipH="1">
            <a:off x="3553832" y="3838963"/>
            <a:ext cx="195900" cy="33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84" name="Shape 84"/>
          <p:cNvCxnSpPr>
            <a:stCxn id="76" idx="5"/>
            <a:endCxn id="79" idx="0"/>
          </p:cNvCxnSpPr>
          <p:nvPr/>
        </p:nvCxnSpPr>
        <p:spPr>
          <a:xfrm flipH="1">
            <a:off x="4595022" y="3838963"/>
            <a:ext cx="44400" cy="33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85" name="Shape 85"/>
          <p:cNvCxnSpPr>
            <a:stCxn id="75" idx="3"/>
            <a:endCxn id="77" idx="0"/>
          </p:cNvCxnSpPr>
          <p:nvPr/>
        </p:nvCxnSpPr>
        <p:spPr>
          <a:xfrm>
            <a:off x="4024655" y="3838963"/>
            <a:ext cx="57000" cy="33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6" name="Shape 86"/>
          <p:cNvCxnSpPr>
            <a:stCxn id="76" idx="3"/>
            <a:endCxn id="80" idx="0"/>
          </p:cNvCxnSpPr>
          <p:nvPr/>
        </p:nvCxnSpPr>
        <p:spPr>
          <a:xfrm>
            <a:off x="4914345" y="3838963"/>
            <a:ext cx="194400" cy="33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7" name="Shape 87"/>
          <p:cNvSpPr txBox="1"/>
          <p:nvPr/>
        </p:nvSpPr>
        <p:spPr>
          <a:xfrm>
            <a:off x="3405725" y="4859630"/>
            <a:ext cx="23787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-US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Binary Decision Tree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60350"/>
            <a:ext cx="8180387" cy="3635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Definitions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81000" y="1106475"/>
            <a:ext cx="8229600" cy="267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n-US"/>
              <a:t>A BDD is a finite, directed, acyclic, graph with an unique initial node, where all terminal nodes are labelled as 0 or 1 and all non-terminal nodes are labelled with a boolean variable.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n-US"/>
              <a:t>Each non-terminal node has exactly two edges from that node to others: one labelled 1 and one labelled 0.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60350"/>
            <a:ext cx="8180387" cy="3635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i="1"/>
              <a:t>reduce</a:t>
            </a:r>
            <a:r>
              <a:rPr lang="en-US"/>
              <a:t> algorithm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81000" y="1106455"/>
            <a:ext cx="8229600" cy="5640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n-US"/>
              <a:t>There are three different ways of reducing a BDD to a more compact form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None/>
            </a:pPr>
            <a:endParaRPr sz="2400" b="1" i="0" u="none" strike="noStrike" cap="none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048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n-US"/>
              <a:t>C1 - Removal of duplicate terminals.</a:t>
            </a:r>
            <a:r>
              <a:rPr lang="en-US" sz="1800"/>
              <a:t> If a BDD contains more than one terminal 0-node, then we redirect all edges which point to such a 0-node to just one of them. We proceed in the same way with terminal nodes labelled with 1.</a:t>
            </a:r>
          </a:p>
          <a:p>
            <a:pPr marL="0" marR="0" lvl="0" indent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800"/>
          </a:p>
          <a:p>
            <a:pPr marL="342900" marR="0" lvl="0" indent="-3048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n-US"/>
              <a:t>C2 - Removal of redundant tests.</a:t>
            </a:r>
            <a:r>
              <a:rPr lang="en-US" sz="1800"/>
              <a:t> If both outgoing edges of a node n point to the same node m, then we eliminate that node n, sending all its incoming edges to m.</a:t>
            </a:r>
          </a:p>
          <a:p>
            <a:pPr marL="0" marR="0" lvl="0" indent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800"/>
          </a:p>
          <a:p>
            <a:pPr marL="342900" marR="0" lvl="0" indent="-3048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n-US"/>
              <a:t>C3 - Removal of duplicate non-terminals.</a:t>
            </a:r>
            <a:r>
              <a:rPr lang="en-US" sz="1800"/>
              <a:t> If two distinct nodes n and m in the BDD are the roots of structurally identical subBDDs, then we eliminate one of them, and redirect all its incoming edges to the other one.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60350"/>
            <a:ext cx="8180387" cy="3635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Example</a:t>
            </a:r>
          </a:p>
        </p:txBody>
      </p:sp>
      <p:sp>
        <p:nvSpPr>
          <p:cNvPr id="105" name="Shape 105"/>
          <p:cNvSpPr/>
          <p:nvPr/>
        </p:nvSpPr>
        <p:spPr>
          <a:xfrm>
            <a:off x="2317812" y="1122900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x</a:t>
            </a:r>
          </a:p>
        </p:txBody>
      </p:sp>
      <p:sp>
        <p:nvSpPr>
          <p:cNvPr id="106" name="Shape 106"/>
          <p:cNvSpPr/>
          <p:nvPr/>
        </p:nvSpPr>
        <p:spPr>
          <a:xfrm>
            <a:off x="1176612" y="2256150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107" name="Shape 107"/>
          <p:cNvSpPr/>
          <p:nvPr/>
        </p:nvSpPr>
        <p:spPr>
          <a:xfrm>
            <a:off x="3088612" y="1655450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y</a:t>
            </a:r>
          </a:p>
        </p:txBody>
      </p:sp>
      <p:sp>
        <p:nvSpPr>
          <p:cNvPr id="108" name="Shape 108"/>
          <p:cNvSpPr/>
          <p:nvPr/>
        </p:nvSpPr>
        <p:spPr>
          <a:xfrm>
            <a:off x="1557012" y="1655450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y</a:t>
            </a:r>
          </a:p>
        </p:txBody>
      </p:sp>
      <p:sp>
        <p:nvSpPr>
          <p:cNvPr id="109" name="Shape 109"/>
          <p:cNvSpPr/>
          <p:nvPr/>
        </p:nvSpPr>
        <p:spPr>
          <a:xfrm>
            <a:off x="3459012" y="2256150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110" name="Shape 110"/>
          <p:cNvSpPr/>
          <p:nvPr/>
        </p:nvSpPr>
        <p:spPr>
          <a:xfrm>
            <a:off x="1937412" y="2256150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111" name="Shape 111"/>
          <p:cNvSpPr/>
          <p:nvPr/>
        </p:nvSpPr>
        <p:spPr>
          <a:xfrm>
            <a:off x="2698212" y="2256150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112" name="Shape 112"/>
          <p:cNvSpPr/>
          <p:nvPr/>
        </p:nvSpPr>
        <p:spPr>
          <a:xfrm>
            <a:off x="1435350" y="2856850"/>
            <a:ext cx="231750" cy="380400"/>
          </a:xfrm>
          <a:prstGeom prst="flowChartProcess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113" name="Shape 113"/>
          <p:cNvSpPr/>
          <p:nvPr/>
        </p:nvSpPr>
        <p:spPr>
          <a:xfrm>
            <a:off x="1049162" y="2856850"/>
            <a:ext cx="231750" cy="380400"/>
          </a:xfrm>
          <a:prstGeom prst="flowChartProcess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0</a:t>
            </a:r>
          </a:p>
        </p:txBody>
      </p:sp>
      <p:sp>
        <p:nvSpPr>
          <p:cNvPr id="114" name="Shape 114"/>
          <p:cNvSpPr/>
          <p:nvPr/>
        </p:nvSpPr>
        <p:spPr>
          <a:xfrm>
            <a:off x="3738000" y="2856850"/>
            <a:ext cx="231750" cy="380400"/>
          </a:xfrm>
          <a:prstGeom prst="flowChartProcess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0</a:t>
            </a:r>
          </a:p>
        </p:txBody>
      </p:sp>
      <p:sp>
        <p:nvSpPr>
          <p:cNvPr id="115" name="Shape 115"/>
          <p:cNvSpPr/>
          <p:nvPr/>
        </p:nvSpPr>
        <p:spPr>
          <a:xfrm>
            <a:off x="3351812" y="2856850"/>
            <a:ext cx="231750" cy="380400"/>
          </a:xfrm>
          <a:prstGeom prst="flowChartProcess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116" name="Shape 116"/>
          <p:cNvSpPr/>
          <p:nvPr/>
        </p:nvSpPr>
        <p:spPr>
          <a:xfrm>
            <a:off x="2200487" y="2856850"/>
            <a:ext cx="231750" cy="380400"/>
          </a:xfrm>
          <a:prstGeom prst="flowChartProcess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117" name="Shape 117"/>
          <p:cNvSpPr/>
          <p:nvPr/>
        </p:nvSpPr>
        <p:spPr>
          <a:xfrm>
            <a:off x="1814300" y="2856850"/>
            <a:ext cx="231750" cy="380400"/>
          </a:xfrm>
          <a:prstGeom prst="flowChartProcess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0</a:t>
            </a:r>
          </a:p>
        </p:txBody>
      </p:sp>
      <p:sp>
        <p:nvSpPr>
          <p:cNvPr id="118" name="Shape 118"/>
          <p:cNvSpPr/>
          <p:nvPr/>
        </p:nvSpPr>
        <p:spPr>
          <a:xfrm>
            <a:off x="2972850" y="2856850"/>
            <a:ext cx="231750" cy="380400"/>
          </a:xfrm>
          <a:prstGeom prst="flowChartProcess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119" name="Shape 119"/>
          <p:cNvSpPr/>
          <p:nvPr/>
        </p:nvSpPr>
        <p:spPr>
          <a:xfrm>
            <a:off x="2586662" y="2856850"/>
            <a:ext cx="231750" cy="380400"/>
          </a:xfrm>
          <a:prstGeom prst="flowChartProcess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0</a:t>
            </a:r>
          </a:p>
        </p:txBody>
      </p:sp>
      <p:cxnSp>
        <p:nvCxnSpPr>
          <p:cNvPr id="120" name="Shape 120"/>
          <p:cNvCxnSpPr>
            <a:stCxn id="105" idx="3"/>
            <a:endCxn id="108" idx="7"/>
          </p:cNvCxnSpPr>
          <p:nvPr/>
        </p:nvCxnSpPr>
        <p:spPr>
          <a:xfrm flipH="1">
            <a:off x="1881820" y="1447591"/>
            <a:ext cx="491700" cy="2636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21" name="Shape 121"/>
          <p:cNvCxnSpPr>
            <a:stCxn id="108" idx="3"/>
            <a:endCxn id="106" idx="0"/>
          </p:cNvCxnSpPr>
          <p:nvPr/>
        </p:nvCxnSpPr>
        <p:spPr>
          <a:xfrm flipH="1">
            <a:off x="1366720" y="1980141"/>
            <a:ext cx="246000" cy="2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22" name="Shape 122"/>
          <p:cNvCxnSpPr>
            <a:stCxn id="106" idx="3"/>
            <a:endCxn id="113" idx="0"/>
          </p:cNvCxnSpPr>
          <p:nvPr/>
        </p:nvCxnSpPr>
        <p:spPr>
          <a:xfrm flipH="1">
            <a:off x="1165120" y="2580841"/>
            <a:ext cx="67200" cy="2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23" name="Shape 123"/>
          <p:cNvCxnSpPr>
            <a:stCxn id="105" idx="5"/>
            <a:endCxn id="107" idx="1"/>
          </p:cNvCxnSpPr>
          <p:nvPr/>
        </p:nvCxnSpPr>
        <p:spPr>
          <a:xfrm>
            <a:off x="2642504" y="1447591"/>
            <a:ext cx="501900" cy="2636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4" name="Shape 124"/>
          <p:cNvCxnSpPr>
            <a:stCxn id="107" idx="5"/>
            <a:endCxn id="109" idx="0"/>
          </p:cNvCxnSpPr>
          <p:nvPr/>
        </p:nvCxnSpPr>
        <p:spPr>
          <a:xfrm>
            <a:off x="3413304" y="1980141"/>
            <a:ext cx="235800" cy="2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5" name="Shape 125"/>
          <p:cNvCxnSpPr>
            <a:stCxn id="108" idx="5"/>
            <a:endCxn id="110" idx="0"/>
          </p:cNvCxnSpPr>
          <p:nvPr/>
        </p:nvCxnSpPr>
        <p:spPr>
          <a:xfrm>
            <a:off x="1881704" y="1980141"/>
            <a:ext cx="246000" cy="2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6" name="Shape 126"/>
          <p:cNvCxnSpPr>
            <a:stCxn id="106" idx="5"/>
            <a:endCxn id="112" idx="0"/>
          </p:cNvCxnSpPr>
          <p:nvPr/>
        </p:nvCxnSpPr>
        <p:spPr>
          <a:xfrm>
            <a:off x="1501304" y="2580841"/>
            <a:ext cx="49800" cy="2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7" name="Shape 127"/>
          <p:cNvCxnSpPr>
            <a:stCxn id="110" idx="3"/>
            <a:endCxn id="117" idx="0"/>
          </p:cNvCxnSpPr>
          <p:nvPr/>
        </p:nvCxnSpPr>
        <p:spPr>
          <a:xfrm flipH="1">
            <a:off x="1930120" y="2580841"/>
            <a:ext cx="63000" cy="2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28" name="Shape 128"/>
          <p:cNvCxnSpPr>
            <a:stCxn id="110" idx="5"/>
            <a:endCxn id="116" idx="0"/>
          </p:cNvCxnSpPr>
          <p:nvPr/>
        </p:nvCxnSpPr>
        <p:spPr>
          <a:xfrm>
            <a:off x="2262104" y="2580841"/>
            <a:ext cx="54300" cy="2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9" name="Shape 129"/>
          <p:cNvCxnSpPr>
            <a:stCxn id="111" idx="3"/>
            <a:endCxn id="119" idx="0"/>
          </p:cNvCxnSpPr>
          <p:nvPr/>
        </p:nvCxnSpPr>
        <p:spPr>
          <a:xfrm flipH="1">
            <a:off x="2702620" y="2580841"/>
            <a:ext cx="51300" cy="2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30" name="Shape 130"/>
          <p:cNvCxnSpPr>
            <a:stCxn id="107" idx="3"/>
            <a:endCxn id="111" idx="0"/>
          </p:cNvCxnSpPr>
          <p:nvPr/>
        </p:nvCxnSpPr>
        <p:spPr>
          <a:xfrm flipH="1">
            <a:off x="2888420" y="1980141"/>
            <a:ext cx="255900" cy="2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31" name="Shape 131"/>
          <p:cNvCxnSpPr>
            <a:stCxn id="111" idx="5"/>
            <a:endCxn id="118" idx="0"/>
          </p:cNvCxnSpPr>
          <p:nvPr/>
        </p:nvCxnSpPr>
        <p:spPr>
          <a:xfrm>
            <a:off x="3022904" y="2580841"/>
            <a:ext cx="65700" cy="2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2" name="Shape 132"/>
          <p:cNvCxnSpPr>
            <a:stCxn id="109" idx="3"/>
            <a:endCxn id="115" idx="0"/>
          </p:cNvCxnSpPr>
          <p:nvPr/>
        </p:nvCxnSpPr>
        <p:spPr>
          <a:xfrm flipH="1">
            <a:off x="3467620" y="2580841"/>
            <a:ext cx="47100" cy="2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33" name="Shape 133"/>
          <p:cNvCxnSpPr>
            <a:stCxn id="109" idx="5"/>
            <a:endCxn id="114" idx="0"/>
          </p:cNvCxnSpPr>
          <p:nvPr/>
        </p:nvCxnSpPr>
        <p:spPr>
          <a:xfrm>
            <a:off x="3783704" y="2580841"/>
            <a:ext cx="70200" cy="2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>
            <a:off x="4090312" y="1845650"/>
            <a:ext cx="77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5" name="Shape 135"/>
          <p:cNvSpPr txBox="1"/>
          <p:nvPr/>
        </p:nvSpPr>
        <p:spPr>
          <a:xfrm>
            <a:off x="4234162" y="1480150"/>
            <a:ext cx="491700" cy="1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/>
              <a:t>C1</a:t>
            </a:r>
          </a:p>
        </p:txBody>
      </p:sp>
      <p:sp>
        <p:nvSpPr>
          <p:cNvPr id="136" name="Shape 136"/>
          <p:cNvSpPr/>
          <p:nvPr/>
        </p:nvSpPr>
        <p:spPr>
          <a:xfrm>
            <a:off x="6393662" y="1122900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x</a:t>
            </a:r>
          </a:p>
        </p:txBody>
      </p:sp>
      <p:sp>
        <p:nvSpPr>
          <p:cNvPr id="137" name="Shape 137"/>
          <p:cNvSpPr/>
          <p:nvPr/>
        </p:nvSpPr>
        <p:spPr>
          <a:xfrm>
            <a:off x="5252462" y="2256150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138" name="Shape 138"/>
          <p:cNvSpPr/>
          <p:nvPr/>
        </p:nvSpPr>
        <p:spPr>
          <a:xfrm>
            <a:off x="7164462" y="1655450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y</a:t>
            </a:r>
          </a:p>
        </p:txBody>
      </p:sp>
      <p:sp>
        <p:nvSpPr>
          <p:cNvPr id="139" name="Shape 139"/>
          <p:cNvSpPr/>
          <p:nvPr/>
        </p:nvSpPr>
        <p:spPr>
          <a:xfrm>
            <a:off x="5632862" y="1655450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y</a:t>
            </a:r>
          </a:p>
        </p:txBody>
      </p:sp>
      <p:sp>
        <p:nvSpPr>
          <p:cNvPr id="140" name="Shape 140"/>
          <p:cNvSpPr/>
          <p:nvPr/>
        </p:nvSpPr>
        <p:spPr>
          <a:xfrm>
            <a:off x="7534862" y="2256150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141" name="Shape 141"/>
          <p:cNvSpPr/>
          <p:nvPr/>
        </p:nvSpPr>
        <p:spPr>
          <a:xfrm>
            <a:off x="6013262" y="2256150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142" name="Shape 142"/>
          <p:cNvSpPr/>
          <p:nvPr/>
        </p:nvSpPr>
        <p:spPr>
          <a:xfrm>
            <a:off x="6774062" y="2256150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143" name="Shape 143"/>
          <p:cNvSpPr/>
          <p:nvPr/>
        </p:nvSpPr>
        <p:spPr>
          <a:xfrm>
            <a:off x="7238787" y="3238800"/>
            <a:ext cx="231750" cy="380400"/>
          </a:xfrm>
          <a:prstGeom prst="flowChartProcess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144" name="Shape 144"/>
          <p:cNvSpPr/>
          <p:nvPr/>
        </p:nvSpPr>
        <p:spPr>
          <a:xfrm>
            <a:off x="5707200" y="3238800"/>
            <a:ext cx="231750" cy="380400"/>
          </a:xfrm>
          <a:prstGeom prst="flowChartProcess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0</a:t>
            </a:r>
          </a:p>
        </p:txBody>
      </p:sp>
      <p:cxnSp>
        <p:nvCxnSpPr>
          <p:cNvPr id="145" name="Shape 145"/>
          <p:cNvCxnSpPr>
            <a:stCxn id="136" idx="3"/>
            <a:endCxn id="139" idx="7"/>
          </p:cNvCxnSpPr>
          <p:nvPr/>
        </p:nvCxnSpPr>
        <p:spPr>
          <a:xfrm flipH="1">
            <a:off x="5957670" y="1447591"/>
            <a:ext cx="491700" cy="2636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46" name="Shape 146"/>
          <p:cNvCxnSpPr>
            <a:stCxn id="139" idx="3"/>
            <a:endCxn id="137" idx="0"/>
          </p:cNvCxnSpPr>
          <p:nvPr/>
        </p:nvCxnSpPr>
        <p:spPr>
          <a:xfrm flipH="1">
            <a:off x="5442570" y="1980141"/>
            <a:ext cx="246000" cy="2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47" name="Shape 147"/>
          <p:cNvCxnSpPr>
            <a:stCxn id="137" idx="4"/>
            <a:endCxn id="144" idx="0"/>
          </p:cNvCxnSpPr>
          <p:nvPr/>
        </p:nvCxnSpPr>
        <p:spPr>
          <a:xfrm>
            <a:off x="5442662" y="2636550"/>
            <a:ext cx="380400" cy="60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48" name="Shape 148"/>
          <p:cNvCxnSpPr>
            <a:stCxn id="136" idx="5"/>
            <a:endCxn id="138" idx="1"/>
          </p:cNvCxnSpPr>
          <p:nvPr/>
        </p:nvCxnSpPr>
        <p:spPr>
          <a:xfrm>
            <a:off x="6718354" y="1447591"/>
            <a:ext cx="501900" cy="2636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9" name="Shape 149"/>
          <p:cNvCxnSpPr>
            <a:stCxn id="138" idx="5"/>
            <a:endCxn id="140" idx="0"/>
          </p:cNvCxnSpPr>
          <p:nvPr/>
        </p:nvCxnSpPr>
        <p:spPr>
          <a:xfrm>
            <a:off x="7489154" y="1980141"/>
            <a:ext cx="235800" cy="2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0" name="Shape 150"/>
          <p:cNvCxnSpPr>
            <a:stCxn id="139" idx="5"/>
            <a:endCxn id="141" idx="0"/>
          </p:cNvCxnSpPr>
          <p:nvPr/>
        </p:nvCxnSpPr>
        <p:spPr>
          <a:xfrm>
            <a:off x="5957554" y="1980141"/>
            <a:ext cx="246000" cy="2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1" name="Shape 151"/>
          <p:cNvCxnSpPr>
            <a:stCxn id="137" idx="5"/>
            <a:endCxn id="143" idx="0"/>
          </p:cNvCxnSpPr>
          <p:nvPr/>
        </p:nvCxnSpPr>
        <p:spPr>
          <a:xfrm>
            <a:off x="5577154" y="2580841"/>
            <a:ext cx="1777499" cy="65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2" name="Shape 152"/>
          <p:cNvCxnSpPr>
            <a:stCxn id="141" idx="4"/>
            <a:endCxn id="144" idx="0"/>
          </p:cNvCxnSpPr>
          <p:nvPr/>
        </p:nvCxnSpPr>
        <p:spPr>
          <a:xfrm flipH="1">
            <a:off x="5823062" y="2636550"/>
            <a:ext cx="380400" cy="60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53" name="Shape 153"/>
          <p:cNvCxnSpPr>
            <a:stCxn id="141" idx="4"/>
            <a:endCxn id="143" idx="0"/>
          </p:cNvCxnSpPr>
          <p:nvPr/>
        </p:nvCxnSpPr>
        <p:spPr>
          <a:xfrm>
            <a:off x="6203462" y="2636550"/>
            <a:ext cx="1151100" cy="60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4" name="Shape 154"/>
          <p:cNvCxnSpPr>
            <a:stCxn id="142" idx="4"/>
            <a:endCxn id="144" idx="0"/>
          </p:cNvCxnSpPr>
          <p:nvPr/>
        </p:nvCxnSpPr>
        <p:spPr>
          <a:xfrm flipH="1">
            <a:off x="5823062" y="2636550"/>
            <a:ext cx="1141200" cy="60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55" name="Shape 155"/>
          <p:cNvCxnSpPr>
            <a:stCxn id="138" idx="3"/>
            <a:endCxn id="142" idx="0"/>
          </p:cNvCxnSpPr>
          <p:nvPr/>
        </p:nvCxnSpPr>
        <p:spPr>
          <a:xfrm flipH="1">
            <a:off x="6964270" y="1980141"/>
            <a:ext cx="255900" cy="2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56" name="Shape 156"/>
          <p:cNvCxnSpPr>
            <a:stCxn id="142" idx="4"/>
            <a:endCxn id="143" idx="0"/>
          </p:cNvCxnSpPr>
          <p:nvPr/>
        </p:nvCxnSpPr>
        <p:spPr>
          <a:xfrm>
            <a:off x="6964262" y="2636550"/>
            <a:ext cx="390300" cy="60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7" name="Shape 157"/>
          <p:cNvCxnSpPr>
            <a:stCxn id="140" idx="4"/>
            <a:endCxn id="143" idx="0"/>
          </p:cNvCxnSpPr>
          <p:nvPr/>
        </p:nvCxnSpPr>
        <p:spPr>
          <a:xfrm flipH="1">
            <a:off x="7354562" y="2636550"/>
            <a:ext cx="370500" cy="60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58" name="Shape 158"/>
          <p:cNvCxnSpPr>
            <a:stCxn id="140" idx="3"/>
            <a:endCxn id="144" idx="0"/>
          </p:cNvCxnSpPr>
          <p:nvPr/>
        </p:nvCxnSpPr>
        <p:spPr>
          <a:xfrm flipH="1">
            <a:off x="5822970" y="2580841"/>
            <a:ext cx="1767600" cy="65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9" name="Shape 159"/>
          <p:cNvSpPr/>
          <p:nvPr/>
        </p:nvSpPr>
        <p:spPr>
          <a:xfrm>
            <a:off x="2317812" y="3837950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x</a:t>
            </a:r>
          </a:p>
        </p:txBody>
      </p:sp>
      <p:sp>
        <p:nvSpPr>
          <p:cNvPr id="160" name="Shape 160"/>
          <p:cNvSpPr/>
          <p:nvPr/>
        </p:nvSpPr>
        <p:spPr>
          <a:xfrm>
            <a:off x="1186512" y="5026875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161" name="Shape 161"/>
          <p:cNvSpPr/>
          <p:nvPr/>
        </p:nvSpPr>
        <p:spPr>
          <a:xfrm>
            <a:off x="3088612" y="4370500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y</a:t>
            </a:r>
          </a:p>
        </p:txBody>
      </p:sp>
      <p:sp>
        <p:nvSpPr>
          <p:cNvPr id="162" name="Shape 162"/>
          <p:cNvSpPr/>
          <p:nvPr/>
        </p:nvSpPr>
        <p:spPr>
          <a:xfrm>
            <a:off x="1557012" y="4370500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y</a:t>
            </a:r>
          </a:p>
        </p:txBody>
      </p:sp>
      <p:sp>
        <p:nvSpPr>
          <p:cNvPr id="163" name="Shape 163"/>
          <p:cNvSpPr/>
          <p:nvPr/>
        </p:nvSpPr>
        <p:spPr>
          <a:xfrm>
            <a:off x="3459012" y="4971200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164" name="Shape 164"/>
          <p:cNvSpPr/>
          <p:nvPr/>
        </p:nvSpPr>
        <p:spPr>
          <a:xfrm>
            <a:off x="2322762" y="5026875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165" name="Shape 165"/>
          <p:cNvSpPr/>
          <p:nvPr/>
        </p:nvSpPr>
        <p:spPr>
          <a:xfrm>
            <a:off x="3162937" y="5953850"/>
            <a:ext cx="231750" cy="380400"/>
          </a:xfrm>
          <a:prstGeom prst="flowChartProcess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166" name="Shape 166"/>
          <p:cNvSpPr/>
          <p:nvPr/>
        </p:nvSpPr>
        <p:spPr>
          <a:xfrm>
            <a:off x="1631350" y="5953850"/>
            <a:ext cx="231750" cy="380400"/>
          </a:xfrm>
          <a:prstGeom prst="flowChartProcess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0</a:t>
            </a:r>
          </a:p>
        </p:txBody>
      </p:sp>
      <p:cxnSp>
        <p:nvCxnSpPr>
          <p:cNvPr id="167" name="Shape 167"/>
          <p:cNvCxnSpPr>
            <a:stCxn id="159" idx="3"/>
            <a:endCxn id="162" idx="7"/>
          </p:cNvCxnSpPr>
          <p:nvPr/>
        </p:nvCxnSpPr>
        <p:spPr>
          <a:xfrm flipH="1">
            <a:off x="1881820" y="4162641"/>
            <a:ext cx="491700" cy="26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68" name="Shape 168"/>
          <p:cNvCxnSpPr>
            <a:stCxn id="162" idx="3"/>
            <a:endCxn id="160" idx="0"/>
          </p:cNvCxnSpPr>
          <p:nvPr/>
        </p:nvCxnSpPr>
        <p:spPr>
          <a:xfrm flipH="1">
            <a:off x="1376620" y="4695191"/>
            <a:ext cx="236100" cy="33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69" name="Shape 169"/>
          <p:cNvCxnSpPr>
            <a:stCxn id="160" idx="4"/>
            <a:endCxn id="166" idx="0"/>
          </p:cNvCxnSpPr>
          <p:nvPr/>
        </p:nvCxnSpPr>
        <p:spPr>
          <a:xfrm>
            <a:off x="1376712" y="5407275"/>
            <a:ext cx="370500" cy="54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70" name="Shape 170"/>
          <p:cNvCxnSpPr>
            <a:stCxn id="159" idx="5"/>
            <a:endCxn id="161" idx="1"/>
          </p:cNvCxnSpPr>
          <p:nvPr/>
        </p:nvCxnSpPr>
        <p:spPr>
          <a:xfrm>
            <a:off x="2642504" y="4162641"/>
            <a:ext cx="501900" cy="26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1" name="Shape 171"/>
          <p:cNvCxnSpPr>
            <a:stCxn id="161" idx="5"/>
            <a:endCxn id="163" idx="0"/>
          </p:cNvCxnSpPr>
          <p:nvPr/>
        </p:nvCxnSpPr>
        <p:spPr>
          <a:xfrm>
            <a:off x="3413304" y="4695191"/>
            <a:ext cx="235800" cy="2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2" name="Shape 172"/>
          <p:cNvCxnSpPr>
            <a:stCxn id="162" idx="5"/>
            <a:endCxn id="164" idx="0"/>
          </p:cNvCxnSpPr>
          <p:nvPr/>
        </p:nvCxnSpPr>
        <p:spPr>
          <a:xfrm>
            <a:off x="1881704" y="4695191"/>
            <a:ext cx="631200" cy="33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3" name="Shape 173"/>
          <p:cNvCxnSpPr>
            <a:stCxn id="160" idx="5"/>
            <a:endCxn id="165" idx="0"/>
          </p:cNvCxnSpPr>
          <p:nvPr/>
        </p:nvCxnSpPr>
        <p:spPr>
          <a:xfrm>
            <a:off x="1511204" y="5351566"/>
            <a:ext cx="1767600" cy="60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4" name="Shape 174"/>
          <p:cNvCxnSpPr>
            <a:stCxn id="164" idx="4"/>
            <a:endCxn id="166" idx="0"/>
          </p:cNvCxnSpPr>
          <p:nvPr/>
        </p:nvCxnSpPr>
        <p:spPr>
          <a:xfrm flipH="1">
            <a:off x="1747362" y="5407275"/>
            <a:ext cx="765600" cy="54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75" name="Shape 175"/>
          <p:cNvCxnSpPr>
            <a:stCxn id="164" idx="4"/>
            <a:endCxn id="165" idx="0"/>
          </p:cNvCxnSpPr>
          <p:nvPr/>
        </p:nvCxnSpPr>
        <p:spPr>
          <a:xfrm>
            <a:off x="2512962" y="5407275"/>
            <a:ext cx="765900" cy="54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6" name="Shape 176"/>
          <p:cNvCxnSpPr>
            <a:stCxn id="161" idx="3"/>
            <a:endCxn id="164" idx="0"/>
          </p:cNvCxnSpPr>
          <p:nvPr/>
        </p:nvCxnSpPr>
        <p:spPr>
          <a:xfrm flipH="1">
            <a:off x="2512820" y="4695191"/>
            <a:ext cx="631500" cy="33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77" name="Shape 177"/>
          <p:cNvCxnSpPr>
            <a:stCxn id="163" idx="4"/>
            <a:endCxn id="165" idx="0"/>
          </p:cNvCxnSpPr>
          <p:nvPr/>
        </p:nvCxnSpPr>
        <p:spPr>
          <a:xfrm flipH="1">
            <a:off x="3278712" y="5351600"/>
            <a:ext cx="370500" cy="60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78" name="Shape 178"/>
          <p:cNvCxnSpPr>
            <a:stCxn id="163" idx="3"/>
            <a:endCxn id="166" idx="0"/>
          </p:cNvCxnSpPr>
          <p:nvPr/>
        </p:nvCxnSpPr>
        <p:spPr>
          <a:xfrm flipH="1">
            <a:off x="1747120" y="5295891"/>
            <a:ext cx="1767600" cy="65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9" name="Shape 179"/>
          <p:cNvCxnSpPr/>
          <p:nvPr/>
        </p:nvCxnSpPr>
        <p:spPr>
          <a:xfrm flipH="1">
            <a:off x="4264248" y="3644750"/>
            <a:ext cx="621900" cy="43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0" name="Shape 180"/>
          <p:cNvSpPr txBox="1"/>
          <p:nvPr/>
        </p:nvSpPr>
        <p:spPr>
          <a:xfrm rot="-2021404">
            <a:off x="4324252" y="3495760"/>
            <a:ext cx="501892" cy="436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/>
              <a:t>C3</a:t>
            </a:r>
          </a:p>
        </p:txBody>
      </p:sp>
      <p:cxnSp>
        <p:nvCxnSpPr>
          <p:cNvPr id="181" name="Shape 181"/>
          <p:cNvCxnSpPr/>
          <p:nvPr/>
        </p:nvCxnSpPr>
        <p:spPr>
          <a:xfrm>
            <a:off x="4123175" y="5628450"/>
            <a:ext cx="77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2" name="Shape 182"/>
          <p:cNvSpPr txBox="1"/>
          <p:nvPr/>
        </p:nvSpPr>
        <p:spPr>
          <a:xfrm>
            <a:off x="4267025" y="5262950"/>
            <a:ext cx="491700" cy="1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/>
              <a:t>C3</a:t>
            </a:r>
          </a:p>
        </p:txBody>
      </p:sp>
      <p:sp>
        <p:nvSpPr>
          <p:cNvPr id="183" name="Shape 183"/>
          <p:cNvSpPr/>
          <p:nvPr/>
        </p:nvSpPr>
        <p:spPr>
          <a:xfrm>
            <a:off x="6452137" y="3913250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x</a:t>
            </a:r>
          </a:p>
        </p:txBody>
      </p:sp>
      <p:sp>
        <p:nvSpPr>
          <p:cNvPr id="184" name="Shape 184"/>
          <p:cNvSpPr/>
          <p:nvPr/>
        </p:nvSpPr>
        <p:spPr>
          <a:xfrm>
            <a:off x="7222937" y="4445800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y</a:t>
            </a:r>
          </a:p>
        </p:txBody>
      </p:sp>
      <p:sp>
        <p:nvSpPr>
          <p:cNvPr id="185" name="Shape 185"/>
          <p:cNvSpPr/>
          <p:nvPr/>
        </p:nvSpPr>
        <p:spPr>
          <a:xfrm>
            <a:off x="5691337" y="4445800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y</a:t>
            </a:r>
          </a:p>
        </p:txBody>
      </p:sp>
      <p:sp>
        <p:nvSpPr>
          <p:cNvPr id="186" name="Shape 186"/>
          <p:cNvSpPr/>
          <p:nvPr/>
        </p:nvSpPr>
        <p:spPr>
          <a:xfrm>
            <a:off x="7593337" y="5046500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187" name="Shape 187"/>
          <p:cNvSpPr/>
          <p:nvPr/>
        </p:nvSpPr>
        <p:spPr>
          <a:xfrm>
            <a:off x="6457087" y="5102175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188" name="Shape 188"/>
          <p:cNvSpPr/>
          <p:nvPr/>
        </p:nvSpPr>
        <p:spPr>
          <a:xfrm>
            <a:off x="7297262" y="6029150"/>
            <a:ext cx="231750" cy="380400"/>
          </a:xfrm>
          <a:prstGeom prst="flowChartProcess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189" name="Shape 189"/>
          <p:cNvSpPr/>
          <p:nvPr/>
        </p:nvSpPr>
        <p:spPr>
          <a:xfrm>
            <a:off x="5765675" y="6029150"/>
            <a:ext cx="231750" cy="380400"/>
          </a:xfrm>
          <a:prstGeom prst="flowChartProcess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0</a:t>
            </a:r>
          </a:p>
        </p:txBody>
      </p:sp>
      <p:cxnSp>
        <p:nvCxnSpPr>
          <p:cNvPr id="190" name="Shape 190"/>
          <p:cNvCxnSpPr>
            <a:stCxn id="183" idx="3"/>
            <a:endCxn id="185" idx="7"/>
          </p:cNvCxnSpPr>
          <p:nvPr/>
        </p:nvCxnSpPr>
        <p:spPr>
          <a:xfrm flipH="1">
            <a:off x="6016145" y="4237941"/>
            <a:ext cx="491700" cy="26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91" name="Shape 191"/>
          <p:cNvCxnSpPr>
            <a:stCxn id="185" idx="3"/>
            <a:endCxn id="187" idx="2"/>
          </p:cNvCxnSpPr>
          <p:nvPr/>
        </p:nvCxnSpPr>
        <p:spPr>
          <a:xfrm>
            <a:off x="5747045" y="4770491"/>
            <a:ext cx="7101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92" name="Shape 192"/>
          <p:cNvCxnSpPr>
            <a:stCxn id="183" idx="5"/>
            <a:endCxn id="184" idx="1"/>
          </p:cNvCxnSpPr>
          <p:nvPr/>
        </p:nvCxnSpPr>
        <p:spPr>
          <a:xfrm>
            <a:off x="6776829" y="4237941"/>
            <a:ext cx="501900" cy="26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3" name="Shape 193"/>
          <p:cNvCxnSpPr>
            <a:stCxn id="184" idx="5"/>
            <a:endCxn id="186" idx="0"/>
          </p:cNvCxnSpPr>
          <p:nvPr/>
        </p:nvCxnSpPr>
        <p:spPr>
          <a:xfrm>
            <a:off x="7547629" y="4770491"/>
            <a:ext cx="235800" cy="2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4" name="Shape 194"/>
          <p:cNvCxnSpPr>
            <a:stCxn id="185" idx="5"/>
            <a:endCxn id="187" idx="0"/>
          </p:cNvCxnSpPr>
          <p:nvPr/>
        </p:nvCxnSpPr>
        <p:spPr>
          <a:xfrm>
            <a:off x="6016029" y="4770491"/>
            <a:ext cx="631199" cy="33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5" name="Shape 195"/>
          <p:cNvCxnSpPr>
            <a:stCxn id="187" idx="4"/>
            <a:endCxn id="189" idx="0"/>
          </p:cNvCxnSpPr>
          <p:nvPr/>
        </p:nvCxnSpPr>
        <p:spPr>
          <a:xfrm flipH="1">
            <a:off x="5881687" y="5482575"/>
            <a:ext cx="765600" cy="54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96" name="Shape 196"/>
          <p:cNvCxnSpPr>
            <a:stCxn id="187" idx="4"/>
            <a:endCxn id="188" idx="0"/>
          </p:cNvCxnSpPr>
          <p:nvPr/>
        </p:nvCxnSpPr>
        <p:spPr>
          <a:xfrm>
            <a:off x="6647287" y="5482575"/>
            <a:ext cx="765900" cy="54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7" name="Shape 197"/>
          <p:cNvCxnSpPr>
            <a:stCxn id="184" idx="3"/>
            <a:endCxn id="187" idx="0"/>
          </p:cNvCxnSpPr>
          <p:nvPr/>
        </p:nvCxnSpPr>
        <p:spPr>
          <a:xfrm flipH="1">
            <a:off x="6647145" y="4770491"/>
            <a:ext cx="631500" cy="33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98" name="Shape 198"/>
          <p:cNvCxnSpPr>
            <a:stCxn id="186" idx="4"/>
            <a:endCxn id="188" idx="0"/>
          </p:cNvCxnSpPr>
          <p:nvPr/>
        </p:nvCxnSpPr>
        <p:spPr>
          <a:xfrm flipH="1">
            <a:off x="7413037" y="5426900"/>
            <a:ext cx="370500" cy="60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99" name="Shape 199"/>
          <p:cNvCxnSpPr>
            <a:stCxn id="186" idx="3"/>
            <a:endCxn id="189" idx="0"/>
          </p:cNvCxnSpPr>
          <p:nvPr/>
        </p:nvCxnSpPr>
        <p:spPr>
          <a:xfrm flipH="1">
            <a:off x="5881445" y="5371191"/>
            <a:ext cx="1767600" cy="65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0" name="Shape 200"/>
          <p:cNvSpPr/>
          <p:nvPr/>
        </p:nvSpPr>
        <p:spPr>
          <a:xfrm>
            <a:off x="531325" y="2819650"/>
            <a:ext cx="3953400" cy="454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6714775" y="2129712"/>
            <a:ext cx="538200" cy="602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5940400" y="2129700"/>
            <a:ext cx="538200" cy="602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1107625" y="4915875"/>
            <a:ext cx="538200" cy="602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2243875" y="4935500"/>
            <a:ext cx="538200" cy="602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5612450" y="4332850"/>
            <a:ext cx="538200" cy="602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260350"/>
            <a:ext cx="8180400" cy="36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Example</a:t>
            </a:r>
          </a:p>
        </p:txBody>
      </p:sp>
      <p:sp>
        <p:nvSpPr>
          <p:cNvPr id="211" name="Shape 211"/>
          <p:cNvSpPr/>
          <p:nvPr/>
        </p:nvSpPr>
        <p:spPr>
          <a:xfrm>
            <a:off x="1607912" y="2180850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x</a:t>
            </a:r>
          </a:p>
        </p:txBody>
      </p:sp>
      <p:sp>
        <p:nvSpPr>
          <p:cNvPr id="212" name="Shape 212"/>
          <p:cNvSpPr/>
          <p:nvPr/>
        </p:nvSpPr>
        <p:spPr>
          <a:xfrm>
            <a:off x="2378712" y="2713400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y</a:t>
            </a:r>
          </a:p>
        </p:txBody>
      </p:sp>
      <p:sp>
        <p:nvSpPr>
          <p:cNvPr id="213" name="Shape 213"/>
          <p:cNvSpPr/>
          <p:nvPr/>
        </p:nvSpPr>
        <p:spPr>
          <a:xfrm>
            <a:off x="847112" y="2713400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y</a:t>
            </a:r>
          </a:p>
        </p:txBody>
      </p:sp>
      <p:sp>
        <p:nvSpPr>
          <p:cNvPr id="214" name="Shape 214"/>
          <p:cNvSpPr/>
          <p:nvPr/>
        </p:nvSpPr>
        <p:spPr>
          <a:xfrm>
            <a:off x="2749112" y="3314100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215" name="Shape 215"/>
          <p:cNvSpPr/>
          <p:nvPr/>
        </p:nvSpPr>
        <p:spPr>
          <a:xfrm>
            <a:off x="1612862" y="3369775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216" name="Shape 216"/>
          <p:cNvSpPr/>
          <p:nvPr/>
        </p:nvSpPr>
        <p:spPr>
          <a:xfrm>
            <a:off x="2453037" y="4296750"/>
            <a:ext cx="231750" cy="380400"/>
          </a:xfrm>
          <a:prstGeom prst="flowChartProcess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217" name="Shape 217"/>
          <p:cNvSpPr/>
          <p:nvPr/>
        </p:nvSpPr>
        <p:spPr>
          <a:xfrm>
            <a:off x="921450" y="4296750"/>
            <a:ext cx="231750" cy="380400"/>
          </a:xfrm>
          <a:prstGeom prst="flowChartProcess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0</a:t>
            </a:r>
          </a:p>
        </p:txBody>
      </p:sp>
      <p:cxnSp>
        <p:nvCxnSpPr>
          <p:cNvPr id="218" name="Shape 218"/>
          <p:cNvCxnSpPr>
            <a:stCxn id="211" idx="3"/>
            <a:endCxn id="213" idx="7"/>
          </p:cNvCxnSpPr>
          <p:nvPr/>
        </p:nvCxnSpPr>
        <p:spPr>
          <a:xfrm flipH="1">
            <a:off x="1171920" y="2505541"/>
            <a:ext cx="491700" cy="26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19" name="Shape 219"/>
          <p:cNvCxnSpPr>
            <a:stCxn id="213" idx="3"/>
            <a:endCxn id="215" idx="2"/>
          </p:cNvCxnSpPr>
          <p:nvPr/>
        </p:nvCxnSpPr>
        <p:spPr>
          <a:xfrm>
            <a:off x="902820" y="3038091"/>
            <a:ext cx="7101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20" name="Shape 220"/>
          <p:cNvCxnSpPr>
            <a:stCxn id="211" idx="5"/>
            <a:endCxn id="212" idx="1"/>
          </p:cNvCxnSpPr>
          <p:nvPr/>
        </p:nvCxnSpPr>
        <p:spPr>
          <a:xfrm>
            <a:off x="1932604" y="2505541"/>
            <a:ext cx="501900" cy="26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1" name="Shape 221"/>
          <p:cNvCxnSpPr>
            <a:stCxn id="212" idx="5"/>
            <a:endCxn id="214" idx="0"/>
          </p:cNvCxnSpPr>
          <p:nvPr/>
        </p:nvCxnSpPr>
        <p:spPr>
          <a:xfrm>
            <a:off x="2703404" y="3038091"/>
            <a:ext cx="235800" cy="2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2" name="Shape 222"/>
          <p:cNvCxnSpPr>
            <a:stCxn id="213" idx="5"/>
            <a:endCxn id="215" idx="0"/>
          </p:cNvCxnSpPr>
          <p:nvPr/>
        </p:nvCxnSpPr>
        <p:spPr>
          <a:xfrm>
            <a:off x="1171804" y="3038091"/>
            <a:ext cx="631199" cy="33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3" name="Shape 223"/>
          <p:cNvCxnSpPr>
            <a:stCxn id="215" idx="4"/>
            <a:endCxn id="217" idx="0"/>
          </p:cNvCxnSpPr>
          <p:nvPr/>
        </p:nvCxnSpPr>
        <p:spPr>
          <a:xfrm flipH="1">
            <a:off x="1037462" y="3750175"/>
            <a:ext cx="765600" cy="54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24" name="Shape 224"/>
          <p:cNvCxnSpPr>
            <a:stCxn id="215" idx="4"/>
            <a:endCxn id="216" idx="0"/>
          </p:cNvCxnSpPr>
          <p:nvPr/>
        </p:nvCxnSpPr>
        <p:spPr>
          <a:xfrm>
            <a:off x="1803062" y="3750175"/>
            <a:ext cx="765900" cy="54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5" name="Shape 225"/>
          <p:cNvCxnSpPr>
            <a:stCxn id="212" idx="3"/>
            <a:endCxn id="215" idx="0"/>
          </p:cNvCxnSpPr>
          <p:nvPr/>
        </p:nvCxnSpPr>
        <p:spPr>
          <a:xfrm flipH="1">
            <a:off x="1802920" y="3038091"/>
            <a:ext cx="631500" cy="33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26" name="Shape 226"/>
          <p:cNvCxnSpPr>
            <a:stCxn id="214" idx="4"/>
            <a:endCxn id="216" idx="0"/>
          </p:cNvCxnSpPr>
          <p:nvPr/>
        </p:nvCxnSpPr>
        <p:spPr>
          <a:xfrm flipH="1">
            <a:off x="2568812" y="3694500"/>
            <a:ext cx="370500" cy="60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27" name="Shape 227"/>
          <p:cNvCxnSpPr>
            <a:stCxn id="214" idx="4"/>
            <a:endCxn id="217" idx="0"/>
          </p:cNvCxnSpPr>
          <p:nvPr/>
        </p:nvCxnSpPr>
        <p:spPr>
          <a:xfrm flipH="1">
            <a:off x="1037312" y="3694500"/>
            <a:ext cx="1902000" cy="60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8" name="Shape 228"/>
          <p:cNvCxnSpPr/>
          <p:nvPr/>
        </p:nvCxnSpPr>
        <p:spPr>
          <a:xfrm>
            <a:off x="4182300" y="3611750"/>
            <a:ext cx="77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9" name="Shape 229"/>
          <p:cNvSpPr txBox="1"/>
          <p:nvPr/>
        </p:nvSpPr>
        <p:spPr>
          <a:xfrm>
            <a:off x="4326150" y="3246250"/>
            <a:ext cx="491700" cy="1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/>
              <a:t>C2</a:t>
            </a:r>
          </a:p>
        </p:txBody>
      </p:sp>
      <p:sp>
        <p:nvSpPr>
          <p:cNvPr id="230" name="Shape 230"/>
          <p:cNvSpPr/>
          <p:nvPr/>
        </p:nvSpPr>
        <p:spPr>
          <a:xfrm>
            <a:off x="6775262" y="2180850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x</a:t>
            </a:r>
          </a:p>
        </p:txBody>
      </p:sp>
      <p:sp>
        <p:nvSpPr>
          <p:cNvPr id="231" name="Shape 231"/>
          <p:cNvSpPr/>
          <p:nvPr/>
        </p:nvSpPr>
        <p:spPr>
          <a:xfrm>
            <a:off x="7546062" y="2713400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y</a:t>
            </a:r>
          </a:p>
        </p:txBody>
      </p:sp>
      <p:sp>
        <p:nvSpPr>
          <p:cNvPr id="232" name="Shape 232"/>
          <p:cNvSpPr/>
          <p:nvPr/>
        </p:nvSpPr>
        <p:spPr>
          <a:xfrm>
            <a:off x="7916462" y="3314100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233" name="Shape 233"/>
          <p:cNvSpPr/>
          <p:nvPr/>
        </p:nvSpPr>
        <p:spPr>
          <a:xfrm>
            <a:off x="6014462" y="3314100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234" name="Shape 234"/>
          <p:cNvSpPr/>
          <p:nvPr/>
        </p:nvSpPr>
        <p:spPr>
          <a:xfrm>
            <a:off x="7620387" y="4296750"/>
            <a:ext cx="231750" cy="380400"/>
          </a:xfrm>
          <a:prstGeom prst="flowChartProcess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235" name="Shape 235"/>
          <p:cNvSpPr/>
          <p:nvPr/>
        </p:nvSpPr>
        <p:spPr>
          <a:xfrm>
            <a:off x="6088800" y="4296750"/>
            <a:ext cx="231750" cy="380400"/>
          </a:xfrm>
          <a:prstGeom prst="flowChartProcess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0</a:t>
            </a:r>
          </a:p>
        </p:txBody>
      </p:sp>
      <p:cxnSp>
        <p:nvCxnSpPr>
          <p:cNvPr id="236" name="Shape 236"/>
          <p:cNvCxnSpPr>
            <a:stCxn id="230" idx="3"/>
            <a:endCxn id="233" idx="0"/>
          </p:cNvCxnSpPr>
          <p:nvPr/>
        </p:nvCxnSpPr>
        <p:spPr>
          <a:xfrm flipH="1">
            <a:off x="6204570" y="2505541"/>
            <a:ext cx="626400" cy="80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37" name="Shape 237"/>
          <p:cNvCxnSpPr>
            <a:stCxn id="230" idx="5"/>
            <a:endCxn id="231" idx="1"/>
          </p:cNvCxnSpPr>
          <p:nvPr/>
        </p:nvCxnSpPr>
        <p:spPr>
          <a:xfrm>
            <a:off x="7099954" y="2505541"/>
            <a:ext cx="501900" cy="26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8" name="Shape 238"/>
          <p:cNvCxnSpPr>
            <a:stCxn id="231" idx="5"/>
            <a:endCxn id="232" idx="0"/>
          </p:cNvCxnSpPr>
          <p:nvPr/>
        </p:nvCxnSpPr>
        <p:spPr>
          <a:xfrm>
            <a:off x="7870754" y="3038091"/>
            <a:ext cx="235800" cy="2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9" name="Shape 239"/>
          <p:cNvCxnSpPr>
            <a:stCxn id="233" idx="4"/>
            <a:endCxn id="235" idx="0"/>
          </p:cNvCxnSpPr>
          <p:nvPr/>
        </p:nvCxnSpPr>
        <p:spPr>
          <a:xfrm>
            <a:off x="6204662" y="3694500"/>
            <a:ext cx="0" cy="60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40" name="Shape 240"/>
          <p:cNvCxnSpPr>
            <a:stCxn id="233" idx="5"/>
            <a:endCxn id="234" idx="0"/>
          </p:cNvCxnSpPr>
          <p:nvPr/>
        </p:nvCxnSpPr>
        <p:spPr>
          <a:xfrm>
            <a:off x="6339154" y="3638791"/>
            <a:ext cx="1397099" cy="65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1" name="Shape 241"/>
          <p:cNvCxnSpPr>
            <a:stCxn id="231" idx="3"/>
            <a:endCxn id="233" idx="6"/>
          </p:cNvCxnSpPr>
          <p:nvPr/>
        </p:nvCxnSpPr>
        <p:spPr>
          <a:xfrm flipH="1">
            <a:off x="6394870" y="3038091"/>
            <a:ext cx="1206900" cy="46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42" name="Shape 242"/>
          <p:cNvCxnSpPr>
            <a:stCxn id="232" idx="4"/>
            <a:endCxn id="234" idx="0"/>
          </p:cNvCxnSpPr>
          <p:nvPr/>
        </p:nvCxnSpPr>
        <p:spPr>
          <a:xfrm flipH="1">
            <a:off x="7736162" y="3694500"/>
            <a:ext cx="370500" cy="60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43" name="Shape 243"/>
          <p:cNvCxnSpPr>
            <a:stCxn id="232" idx="3"/>
            <a:endCxn id="235" idx="0"/>
          </p:cNvCxnSpPr>
          <p:nvPr/>
        </p:nvCxnSpPr>
        <p:spPr>
          <a:xfrm flipH="1">
            <a:off x="6204570" y="3638791"/>
            <a:ext cx="1767600" cy="65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4" name="Shape 244"/>
          <p:cNvSpPr/>
          <p:nvPr/>
        </p:nvSpPr>
        <p:spPr>
          <a:xfrm>
            <a:off x="768225" y="2608600"/>
            <a:ext cx="538200" cy="602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81812" y="260350"/>
            <a:ext cx="8180400" cy="36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But, how does it actually works?!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381000" y="1106487"/>
            <a:ext cx="8229600" cy="5041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l" rtl="0">
              <a:spcBef>
                <a:spcPts val="0"/>
              </a:spcBef>
            </a:pPr>
            <a:r>
              <a:rPr lang="en-US"/>
              <a:t>Given an OBDD, it proceeds bottom-up assigning an integer label id(n) to each node.</a:t>
            </a:r>
          </a:p>
          <a:p>
            <a:pPr marL="0" lvl="0" indent="0" algn="l" rtl="0">
              <a:spcBef>
                <a:spcPts val="0"/>
              </a:spcBef>
              <a:buNone/>
            </a:pPr>
            <a:endParaRPr/>
          </a:p>
          <a:p>
            <a:pPr lvl="0" algn="l" rtl="0">
              <a:spcBef>
                <a:spcPts val="0"/>
              </a:spcBef>
            </a:pPr>
            <a:r>
              <a:rPr lang="en-US"/>
              <a:t>Assign label 0 to all 0-terminals and label 1 to all 1-terminals.</a:t>
            </a:r>
          </a:p>
          <a:p>
            <a:pPr lvl="0" algn="l" rtl="0">
              <a:spcBef>
                <a:spcPts val="0"/>
              </a:spcBef>
            </a:pPr>
            <a:r>
              <a:rPr lang="en-US"/>
              <a:t>Given now a non-terminal node for x</a:t>
            </a:r>
            <a:r>
              <a:rPr lang="en-US" baseline="-25000"/>
              <a:t>i</a:t>
            </a:r>
            <a:r>
              <a:rPr lang="en-US"/>
              <a:t>, say n, if id(lo(n)) = id(hi(n)), then, id(n) = id(lo(n)).</a:t>
            </a:r>
          </a:p>
          <a:p>
            <a:pPr lvl="0" algn="l" rtl="0">
              <a:spcBef>
                <a:spcPts val="0"/>
              </a:spcBef>
            </a:pPr>
            <a:r>
              <a:rPr lang="en-US"/>
              <a:t>If there’s another node for x</a:t>
            </a:r>
            <a:r>
              <a:rPr lang="en-US" baseline="-25000"/>
              <a:t>i</a:t>
            </a:r>
            <a:r>
              <a:rPr lang="en-US"/>
              <a:t>, say m, such that id(lo(n)) = id(lo(m)) and id(hi(n)) = id(hi(m)), then id(n) = id(m).</a:t>
            </a:r>
          </a:p>
          <a:p>
            <a:pPr lvl="0" algn="l" rtl="0">
              <a:spcBef>
                <a:spcPts val="0"/>
              </a:spcBef>
            </a:pPr>
            <a:r>
              <a:rPr lang="en-US"/>
              <a:t>Otherwise, we set id(n) to the next unused integer.</a:t>
            </a:r>
          </a:p>
          <a:p>
            <a:pPr marL="0" lvl="0" indent="0" algn="l" rtl="0">
              <a:spcBef>
                <a:spcPts val="0"/>
              </a:spcBef>
              <a:buNone/>
            </a:pPr>
            <a:endParaRPr/>
          </a:p>
          <a:p>
            <a:pPr lvl="0" algn="l" rtl="0">
              <a:spcBef>
                <a:spcPts val="0"/>
              </a:spcBef>
            </a:pPr>
            <a:r>
              <a:rPr lang="en-US"/>
              <a:t>Final step: collapsing nodes with the same label and redirecting edges accordingly with the node collapsing.</a:t>
            </a:r>
          </a:p>
          <a:p>
            <a:pPr marL="0" lvl="0" indent="0" algn="l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457200" y="260350"/>
            <a:ext cx="8180387" cy="3635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Back to motivation!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381000" y="1106487"/>
            <a:ext cx="8229600" cy="830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n-US"/>
              <a:t>Thanks to the reductions C1–C3, BDDs can often be quite compact representations of boolean functions.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4142725" y="2607925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x</a:t>
            </a:r>
          </a:p>
        </p:txBody>
      </p:sp>
      <p:sp>
        <p:nvSpPr>
          <p:cNvPr id="258" name="Shape 258"/>
          <p:cNvSpPr/>
          <p:nvPr/>
        </p:nvSpPr>
        <p:spPr>
          <a:xfrm>
            <a:off x="3001525" y="3741175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259" name="Shape 259"/>
          <p:cNvSpPr/>
          <p:nvPr/>
        </p:nvSpPr>
        <p:spPr>
          <a:xfrm>
            <a:off x="4913525" y="3140475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y</a:t>
            </a:r>
          </a:p>
        </p:txBody>
      </p:sp>
      <p:sp>
        <p:nvSpPr>
          <p:cNvPr id="260" name="Shape 260"/>
          <p:cNvSpPr/>
          <p:nvPr/>
        </p:nvSpPr>
        <p:spPr>
          <a:xfrm>
            <a:off x="3381925" y="3140475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y</a:t>
            </a:r>
          </a:p>
        </p:txBody>
      </p:sp>
      <p:sp>
        <p:nvSpPr>
          <p:cNvPr id="261" name="Shape 261"/>
          <p:cNvSpPr/>
          <p:nvPr/>
        </p:nvSpPr>
        <p:spPr>
          <a:xfrm>
            <a:off x="5283925" y="3741175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262" name="Shape 262"/>
          <p:cNvSpPr/>
          <p:nvPr/>
        </p:nvSpPr>
        <p:spPr>
          <a:xfrm>
            <a:off x="3762325" y="3741175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263" name="Shape 263"/>
          <p:cNvSpPr/>
          <p:nvPr/>
        </p:nvSpPr>
        <p:spPr>
          <a:xfrm>
            <a:off x="4523125" y="3741175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264" name="Shape 264"/>
          <p:cNvSpPr/>
          <p:nvPr/>
        </p:nvSpPr>
        <p:spPr>
          <a:xfrm>
            <a:off x="3260262" y="4341875"/>
            <a:ext cx="231750" cy="380400"/>
          </a:xfrm>
          <a:prstGeom prst="flowChartProcess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265" name="Shape 265"/>
          <p:cNvSpPr/>
          <p:nvPr/>
        </p:nvSpPr>
        <p:spPr>
          <a:xfrm>
            <a:off x="2874075" y="4341875"/>
            <a:ext cx="231750" cy="380400"/>
          </a:xfrm>
          <a:prstGeom prst="flowChartProcess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0</a:t>
            </a:r>
          </a:p>
        </p:txBody>
      </p:sp>
      <p:sp>
        <p:nvSpPr>
          <p:cNvPr id="266" name="Shape 266"/>
          <p:cNvSpPr/>
          <p:nvPr/>
        </p:nvSpPr>
        <p:spPr>
          <a:xfrm>
            <a:off x="5562912" y="4341875"/>
            <a:ext cx="231750" cy="380400"/>
          </a:xfrm>
          <a:prstGeom prst="flowChartProcess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0</a:t>
            </a:r>
          </a:p>
        </p:txBody>
      </p:sp>
      <p:sp>
        <p:nvSpPr>
          <p:cNvPr id="267" name="Shape 267"/>
          <p:cNvSpPr/>
          <p:nvPr/>
        </p:nvSpPr>
        <p:spPr>
          <a:xfrm>
            <a:off x="5176725" y="4341875"/>
            <a:ext cx="231750" cy="380400"/>
          </a:xfrm>
          <a:prstGeom prst="flowChartProcess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268" name="Shape 268"/>
          <p:cNvSpPr/>
          <p:nvPr/>
        </p:nvSpPr>
        <p:spPr>
          <a:xfrm>
            <a:off x="4025400" y="4341875"/>
            <a:ext cx="231750" cy="380400"/>
          </a:xfrm>
          <a:prstGeom prst="flowChartProcess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269" name="Shape 269"/>
          <p:cNvSpPr/>
          <p:nvPr/>
        </p:nvSpPr>
        <p:spPr>
          <a:xfrm>
            <a:off x="3639212" y="4341875"/>
            <a:ext cx="231750" cy="380400"/>
          </a:xfrm>
          <a:prstGeom prst="flowChartProcess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0</a:t>
            </a:r>
          </a:p>
        </p:txBody>
      </p:sp>
      <p:sp>
        <p:nvSpPr>
          <p:cNvPr id="270" name="Shape 270"/>
          <p:cNvSpPr/>
          <p:nvPr/>
        </p:nvSpPr>
        <p:spPr>
          <a:xfrm>
            <a:off x="4797762" y="4341875"/>
            <a:ext cx="231750" cy="380400"/>
          </a:xfrm>
          <a:prstGeom prst="flowChartProcess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271" name="Shape 271"/>
          <p:cNvSpPr/>
          <p:nvPr/>
        </p:nvSpPr>
        <p:spPr>
          <a:xfrm>
            <a:off x="4411575" y="4341875"/>
            <a:ext cx="231750" cy="380400"/>
          </a:xfrm>
          <a:prstGeom prst="flowChartProcess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0</a:t>
            </a:r>
          </a:p>
        </p:txBody>
      </p:sp>
      <p:cxnSp>
        <p:nvCxnSpPr>
          <p:cNvPr id="272" name="Shape 272"/>
          <p:cNvCxnSpPr>
            <a:stCxn id="257" idx="3"/>
            <a:endCxn id="260" idx="7"/>
          </p:cNvCxnSpPr>
          <p:nvPr/>
        </p:nvCxnSpPr>
        <p:spPr>
          <a:xfrm flipH="1">
            <a:off x="3706733" y="2932616"/>
            <a:ext cx="491700" cy="26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73" name="Shape 273"/>
          <p:cNvCxnSpPr>
            <a:stCxn id="260" idx="3"/>
            <a:endCxn id="258" idx="0"/>
          </p:cNvCxnSpPr>
          <p:nvPr/>
        </p:nvCxnSpPr>
        <p:spPr>
          <a:xfrm flipH="1">
            <a:off x="3191633" y="3465166"/>
            <a:ext cx="246000" cy="2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74" name="Shape 274"/>
          <p:cNvCxnSpPr>
            <a:stCxn id="258" idx="3"/>
            <a:endCxn id="265" idx="0"/>
          </p:cNvCxnSpPr>
          <p:nvPr/>
        </p:nvCxnSpPr>
        <p:spPr>
          <a:xfrm flipH="1">
            <a:off x="2990033" y="4065866"/>
            <a:ext cx="67200" cy="2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75" name="Shape 275"/>
          <p:cNvCxnSpPr>
            <a:stCxn id="257" idx="5"/>
            <a:endCxn id="259" idx="1"/>
          </p:cNvCxnSpPr>
          <p:nvPr/>
        </p:nvCxnSpPr>
        <p:spPr>
          <a:xfrm>
            <a:off x="4467416" y="2932616"/>
            <a:ext cx="501900" cy="26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6" name="Shape 276"/>
          <p:cNvCxnSpPr>
            <a:stCxn id="259" idx="5"/>
            <a:endCxn id="261" idx="0"/>
          </p:cNvCxnSpPr>
          <p:nvPr/>
        </p:nvCxnSpPr>
        <p:spPr>
          <a:xfrm>
            <a:off x="5238216" y="3465166"/>
            <a:ext cx="235800" cy="2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7" name="Shape 277"/>
          <p:cNvCxnSpPr>
            <a:stCxn id="260" idx="5"/>
            <a:endCxn id="262" idx="0"/>
          </p:cNvCxnSpPr>
          <p:nvPr/>
        </p:nvCxnSpPr>
        <p:spPr>
          <a:xfrm>
            <a:off x="3706616" y="3465166"/>
            <a:ext cx="246000" cy="2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8" name="Shape 278"/>
          <p:cNvCxnSpPr>
            <a:stCxn id="258" idx="5"/>
            <a:endCxn id="264" idx="0"/>
          </p:cNvCxnSpPr>
          <p:nvPr/>
        </p:nvCxnSpPr>
        <p:spPr>
          <a:xfrm>
            <a:off x="3326216" y="4065866"/>
            <a:ext cx="49800" cy="2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9" name="Shape 279"/>
          <p:cNvCxnSpPr>
            <a:stCxn id="262" idx="3"/>
            <a:endCxn id="269" idx="0"/>
          </p:cNvCxnSpPr>
          <p:nvPr/>
        </p:nvCxnSpPr>
        <p:spPr>
          <a:xfrm flipH="1">
            <a:off x="3755033" y="4065866"/>
            <a:ext cx="63000" cy="2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80" name="Shape 280"/>
          <p:cNvCxnSpPr>
            <a:stCxn id="262" idx="5"/>
            <a:endCxn id="268" idx="0"/>
          </p:cNvCxnSpPr>
          <p:nvPr/>
        </p:nvCxnSpPr>
        <p:spPr>
          <a:xfrm>
            <a:off x="4087016" y="4065866"/>
            <a:ext cx="54300" cy="2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1" name="Shape 281"/>
          <p:cNvCxnSpPr>
            <a:stCxn id="263" idx="3"/>
            <a:endCxn id="271" idx="0"/>
          </p:cNvCxnSpPr>
          <p:nvPr/>
        </p:nvCxnSpPr>
        <p:spPr>
          <a:xfrm flipH="1">
            <a:off x="4527533" y="4065866"/>
            <a:ext cx="51300" cy="2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82" name="Shape 282"/>
          <p:cNvCxnSpPr>
            <a:stCxn id="259" idx="3"/>
            <a:endCxn id="263" idx="0"/>
          </p:cNvCxnSpPr>
          <p:nvPr/>
        </p:nvCxnSpPr>
        <p:spPr>
          <a:xfrm flipH="1">
            <a:off x="4713333" y="3465166"/>
            <a:ext cx="255900" cy="2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83" name="Shape 283"/>
          <p:cNvCxnSpPr>
            <a:stCxn id="263" idx="5"/>
            <a:endCxn id="270" idx="0"/>
          </p:cNvCxnSpPr>
          <p:nvPr/>
        </p:nvCxnSpPr>
        <p:spPr>
          <a:xfrm>
            <a:off x="4847816" y="4065866"/>
            <a:ext cx="65700" cy="2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4" name="Shape 284"/>
          <p:cNvCxnSpPr>
            <a:stCxn id="261" idx="3"/>
            <a:endCxn id="267" idx="0"/>
          </p:cNvCxnSpPr>
          <p:nvPr/>
        </p:nvCxnSpPr>
        <p:spPr>
          <a:xfrm flipH="1">
            <a:off x="5292533" y="4065866"/>
            <a:ext cx="47100" cy="2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85" name="Shape 285"/>
          <p:cNvCxnSpPr>
            <a:stCxn id="261" idx="5"/>
            <a:endCxn id="266" idx="0"/>
          </p:cNvCxnSpPr>
          <p:nvPr/>
        </p:nvCxnSpPr>
        <p:spPr>
          <a:xfrm>
            <a:off x="5608616" y="4065866"/>
            <a:ext cx="70200" cy="2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286" name="Shape 286"/>
          <p:cNvGraphicFramePr/>
          <p:nvPr/>
        </p:nvGraphicFramePr>
        <p:xfrm>
          <a:off x="507250" y="2261050"/>
          <a:ext cx="1833300" cy="3565890"/>
        </p:xfrm>
        <a:graphic>
          <a:graphicData uri="http://schemas.openxmlformats.org/drawingml/2006/table">
            <a:tbl>
              <a:tblPr>
                <a:noFill/>
                <a:tableStyleId>{FC053F84-C91C-4E51-B88C-F0A7544687F7}</a:tableStyleId>
              </a:tblPr>
              <a:tblGrid>
                <a:gridCol w="458325"/>
                <a:gridCol w="458325"/>
                <a:gridCol w="458325"/>
                <a:gridCol w="458325"/>
              </a:tblGrid>
              <a:tr h="3227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x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z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91425" marR="91425" marT="91425" marB="91425"/>
                </a:tc>
              </a:tr>
              <a:tr h="3227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91425" marR="91425" marT="91425" marB="91425"/>
                </a:tc>
              </a:tr>
              <a:tr h="3227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91425" marR="91425" marT="91425" marB="91425"/>
                </a:tc>
              </a:tr>
              <a:tr h="3227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91425" marR="91425" marT="91425" marB="91425"/>
                </a:tc>
              </a:tr>
              <a:tr h="3227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91425" marR="91425" marT="91425" marB="91425"/>
                </a:tc>
              </a:tr>
              <a:tr h="3227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91425" marR="91425" marT="91425" marB="91425"/>
                </a:tc>
              </a:tr>
              <a:tr h="3227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91425" marR="91425" marT="91425" marB="91425"/>
                </a:tc>
              </a:tr>
              <a:tr h="3227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91425" marR="91425" marT="91425" marB="91425"/>
                </a:tc>
              </a:tr>
              <a:tr h="3227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87" name="Shape 287"/>
          <p:cNvSpPr/>
          <p:nvPr/>
        </p:nvSpPr>
        <p:spPr>
          <a:xfrm>
            <a:off x="7088862" y="2419475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x</a:t>
            </a:r>
          </a:p>
        </p:txBody>
      </p:sp>
      <p:sp>
        <p:nvSpPr>
          <p:cNvPr id="288" name="Shape 288"/>
          <p:cNvSpPr/>
          <p:nvPr/>
        </p:nvSpPr>
        <p:spPr>
          <a:xfrm>
            <a:off x="7859662" y="2952025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y</a:t>
            </a:r>
          </a:p>
        </p:txBody>
      </p:sp>
      <p:sp>
        <p:nvSpPr>
          <p:cNvPr id="289" name="Shape 289"/>
          <p:cNvSpPr/>
          <p:nvPr/>
        </p:nvSpPr>
        <p:spPr>
          <a:xfrm>
            <a:off x="8230062" y="3552725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290" name="Shape 290"/>
          <p:cNvSpPr/>
          <p:nvPr/>
        </p:nvSpPr>
        <p:spPr>
          <a:xfrm>
            <a:off x="6328062" y="3552725"/>
            <a:ext cx="380400" cy="3804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</a:t>
            </a:r>
          </a:p>
        </p:txBody>
      </p:sp>
      <p:sp>
        <p:nvSpPr>
          <p:cNvPr id="291" name="Shape 291"/>
          <p:cNvSpPr/>
          <p:nvPr/>
        </p:nvSpPr>
        <p:spPr>
          <a:xfrm>
            <a:off x="7933987" y="4535375"/>
            <a:ext cx="231750" cy="380400"/>
          </a:xfrm>
          <a:prstGeom prst="flowChartProcess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292" name="Shape 292"/>
          <p:cNvSpPr/>
          <p:nvPr/>
        </p:nvSpPr>
        <p:spPr>
          <a:xfrm>
            <a:off x="6402400" y="4535375"/>
            <a:ext cx="231750" cy="380400"/>
          </a:xfrm>
          <a:prstGeom prst="flowChartProcess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0</a:t>
            </a:r>
          </a:p>
        </p:txBody>
      </p:sp>
      <p:cxnSp>
        <p:nvCxnSpPr>
          <p:cNvPr id="293" name="Shape 293"/>
          <p:cNvCxnSpPr>
            <a:stCxn id="287" idx="3"/>
            <a:endCxn id="290" idx="0"/>
          </p:cNvCxnSpPr>
          <p:nvPr/>
        </p:nvCxnSpPr>
        <p:spPr>
          <a:xfrm flipH="1">
            <a:off x="6518170" y="2744166"/>
            <a:ext cx="626400" cy="80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94" name="Shape 294"/>
          <p:cNvCxnSpPr>
            <a:stCxn id="287" idx="5"/>
            <a:endCxn id="288" idx="1"/>
          </p:cNvCxnSpPr>
          <p:nvPr/>
        </p:nvCxnSpPr>
        <p:spPr>
          <a:xfrm>
            <a:off x="7413554" y="2744166"/>
            <a:ext cx="501900" cy="26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5" name="Shape 295"/>
          <p:cNvCxnSpPr>
            <a:stCxn id="288" idx="5"/>
            <a:endCxn id="289" idx="0"/>
          </p:cNvCxnSpPr>
          <p:nvPr/>
        </p:nvCxnSpPr>
        <p:spPr>
          <a:xfrm>
            <a:off x="8184354" y="3276716"/>
            <a:ext cx="235800" cy="2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6" name="Shape 296"/>
          <p:cNvCxnSpPr>
            <a:stCxn id="290" idx="4"/>
            <a:endCxn id="292" idx="0"/>
          </p:cNvCxnSpPr>
          <p:nvPr/>
        </p:nvCxnSpPr>
        <p:spPr>
          <a:xfrm>
            <a:off x="6518262" y="3933125"/>
            <a:ext cx="0" cy="60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97" name="Shape 297"/>
          <p:cNvCxnSpPr>
            <a:stCxn id="290" idx="5"/>
            <a:endCxn id="291" idx="0"/>
          </p:cNvCxnSpPr>
          <p:nvPr/>
        </p:nvCxnSpPr>
        <p:spPr>
          <a:xfrm>
            <a:off x="6652754" y="3877416"/>
            <a:ext cx="1397100" cy="65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8" name="Shape 298"/>
          <p:cNvCxnSpPr>
            <a:stCxn id="288" idx="3"/>
            <a:endCxn id="290" idx="6"/>
          </p:cNvCxnSpPr>
          <p:nvPr/>
        </p:nvCxnSpPr>
        <p:spPr>
          <a:xfrm flipH="1">
            <a:off x="6708470" y="3276716"/>
            <a:ext cx="1206900" cy="46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99" name="Shape 299"/>
          <p:cNvCxnSpPr>
            <a:stCxn id="289" idx="4"/>
            <a:endCxn id="291" idx="0"/>
          </p:cNvCxnSpPr>
          <p:nvPr/>
        </p:nvCxnSpPr>
        <p:spPr>
          <a:xfrm flipH="1">
            <a:off x="8049762" y="3933125"/>
            <a:ext cx="370500" cy="60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300" name="Shape 300"/>
          <p:cNvCxnSpPr>
            <a:stCxn id="289" idx="3"/>
            <a:endCxn id="292" idx="0"/>
          </p:cNvCxnSpPr>
          <p:nvPr/>
        </p:nvCxnSpPr>
        <p:spPr>
          <a:xfrm flipH="1">
            <a:off x="6518170" y="3877416"/>
            <a:ext cx="1767600" cy="65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01" name="Shape 301"/>
          <p:cNvSpPr txBox="1"/>
          <p:nvPr/>
        </p:nvSpPr>
        <p:spPr>
          <a:xfrm>
            <a:off x="2598637" y="3465175"/>
            <a:ext cx="755700" cy="27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=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5808600" y="3465175"/>
            <a:ext cx="755700" cy="27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=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9_Personalizar design">
  <a:themeElements>
    <a:clrScheme name="18_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8_Personalizar design">
  <a:themeElements>
    <a:clrScheme name="18_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</Words>
  <Application>Microsoft Office PowerPoint</Application>
  <PresentationFormat>Apresentação na tela (4:3)</PresentationFormat>
  <Paragraphs>162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Calibri</vt:lpstr>
      <vt:lpstr>Trebuchet MS</vt:lpstr>
      <vt:lpstr>Arial</vt:lpstr>
      <vt:lpstr>Arial Narrow</vt:lpstr>
      <vt:lpstr>Noto Sans Symbols</vt:lpstr>
      <vt:lpstr>19_Personalizar design</vt:lpstr>
      <vt:lpstr>18_Personalizar design</vt:lpstr>
      <vt:lpstr>Apresentação do PowerPoint</vt:lpstr>
      <vt:lpstr>Boolean functions</vt:lpstr>
      <vt:lpstr>Binary Decision Diagrams (BDDs)</vt:lpstr>
      <vt:lpstr>Definitions</vt:lpstr>
      <vt:lpstr>reduce algorithm</vt:lpstr>
      <vt:lpstr>Example</vt:lpstr>
      <vt:lpstr>Example</vt:lpstr>
      <vt:lpstr>But, how does it actually works?!</vt:lpstr>
      <vt:lpstr>Back to motivation!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Igor Theotônio</cp:lastModifiedBy>
  <cp:revision>1</cp:revision>
  <dcterms:modified xsi:type="dcterms:W3CDTF">2016-04-25T15:52:02Z</dcterms:modified>
</cp:coreProperties>
</file>