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3" r:id="rId10"/>
    <p:sldId id="261" r:id="rId11"/>
    <p:sldId id="262" r:id="rId12"/>
    <p:sldId id="264" r:id="rId13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53F84-C91C-4E51-B88C-F0A7544687F7}">
  <a:tblStyle styleId="{FC053F84-C91C-4E51-B88C-F0A7544687F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666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1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10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9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13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37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66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2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27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0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0488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281487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0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23862" y="241300"/>
            <a:ext cx="8180387" cy="36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 rot="5400000">
            <a:off x="6358730" y="359569"/>
            <a:ext cx="2363788" cy="212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025650" y="-1693861"/>
            <a:ext cx="2363788" cy="6234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3563143" y="-2075657"/>
            <a:ext cx="18653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32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1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just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32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just" rtl="0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1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655050" y="6353175"/>
            <a:ext cx="641350" cy="30479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22262" y="-228600"/>
            <a:ext cx="8489949" cy="114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8305800" y="6337300"/>
            <a:ext cx="755649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4800" y="6172200"/>
            <a:ext cx="27304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DBB7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66686" y="3657600"/>
            <a:ext cx="8797925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32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Decision Diagrams (BDDs)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500" y="5078412"/>
            <a:ext cx="8972549" cy="492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26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Em busca dos 100 milhões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26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Igor Theotônio, Lucas Peixoto, Vinícius Costa e Gabriel Paulino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 Narrow"/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838200"/>
            <a:ext cx="13239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847112" y="2180850"/>
            <a:ext cx="2282400" cy="2496300"/>
            <a:chOff x="847112" y="2180850"/>
            <a:chExt cx="2282400" cy="2496300"/>
          </a:xfrm>
        </p:grpSpPr>
        <p:sp>
          <p:nvSpPr>
            <p:cNvPr id="211" name="Shape 211"/>
            <p:cNvSpPr/>
            <p:nvPr/>
          </p:nvSpPr>
          <p:spPr>
            <a:xfrm>
              <a:off x="1607912" y="21808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378712" y="271340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47112" y="271340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749112" y="331410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1612862" y="33697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2453037" y="42967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921450" y="42967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cxnSp>
          <p:nvCxnSpPr>
            <p:cNvPr id="218" name="Shape 218"/>
            <p:cNvCxnSpPr>
              <a:stCxn id="211" idx="3"/>
              <a:endCxn id="213" idx="7"/>
            </p:cNvCxnSpPr>
            <p:nvPr/>
          </p:nvCxnSpPr>
          <p:spPr>
            <a:xfrm flipH="1">
              <a:off x="1171920" y="2505541"/>
              <a:ext cx="491700" cy="2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>
              <a:stCxn id="213" idx="3"/>
              <a:endCxn id="215" idx="2"/>
            </p:cNvCxnSpPr>
            <p:nvPr/>
          </p:nvCxnSpPr>
          <p:spPr>
            <a:xfrm>
              <a:off x="902820" y="3038091"/>
              <a:ext cx="710100" cy="52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>
              <a:stCxn id="211" idx="5"/>
              <a:endCxn id="212" idx="1"/>
            </p:cNvCxnSpPr>
            <p:nvPr/>
          </p:nvCxnSpPr>
          <p:spPr>
            <a:xfrm>
              <a:off x="1932604" y="2505541"/>
              <a:ext cx="501900" cy="2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1" name="Shape 221"/>
            <p:cNvCxnSpPr>
              <a:stCxn id="212" idx="5"/>
              <a:endCxn id="214" idx="0"/>
            </p:cNvCxnSpPr>
            <p:nvPr/>
          </p:nvCxnSpPr>
          <p:spPr>
            <a:xfrm>
              <a:off x="2703404" y="3038091"/>
              <a:ext cx="235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22"/>
            <p:cNvCxnSpPr>
              <a:stCxn id="213" idx="5"/>
              <a:endCxn id="215" idx="0"/>
            </p:cNvCxnSpPr>
            <p:nvPr/>
          </p:nvCxnSpPr>
          <p:spPr>
            <a:xfrm>
              <a:off x="1171804" y="3038091"/>
              <a:ext cx="631199" cy="33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23"/>
            <p:cNvCxnSpPr>
              <a:stCxn id="215" idx="4"/>
              <a:endCxn id="217" idx="0"/>
            </p:cNvCxnSpPr>
            <p:nvPr/>
          </p:nvCxnSpPr>
          <p:spPr>
            <a:xfrm flipH="1">
              <a:off x="1037462" y="3750175"/>
              <a:ext cx="765600" cy="54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24"/>
            <p:cNvCxnSpPr>
              <a:stCxn id="215" idx="4"/>
              <a:endCxn id="216" idx="0"/>
            </p:cNvCxnSpPr>
            <p:nvPr/>
          </p:nvCxnSpPr>
          <p:spPr>
            <a:xfrm>
              <a:off x="1803062" y="3750175"/>
              <a:ext cx="765900" cy="54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25"/>
            <p:cNvCxnSpPr>
              <a:stCxn id="212" idx="3"/>
              <a:endCxn id="215" idx="0"/>
            </p:cNvCxnSpPr>
            <p:nvPr/>
          </p:nvCxnSpPr>
          <p:spPr>
            <a:xfrm flipH="1">
              <a:off x="1802920" y="3038091"/>
              <a:ext cx="631500" cy="33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226"/>
            <p:cNvCxnSpPr>
              <a:stCxn id="214" idx="4"/>
              <a:endCxn id="216" idx="0"/>
            </p:cNvCxnSpPr>
            <p:nvPr/>
          </p:nvCxnSpPr>
          <p:spPr>
            <a:xfrm flipH="1">
              <a:off x="2568812" y="3694500"/>
              <a:ext cx="3705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227"/>
            <p:cNvCxnSpPr>
              <a:stCxn id="214" idx="4"/>
              <a:endCxn id="217" idx="0"/>
            </p:cNvCxnSpPr>
            <p:nvPr/>
          </p:nvCxnSpPr>
          <p:spPr>
            <a:xfrm flipH="1">
              <a:off x="1037312" y="3694500"/>
              <a:ext cx="19020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228" name="Shape 228"/>
          <p:cNvCxnSpPr/>
          <p:nvPr/>
        </p:nvCxnSpPr>
        <p:spPr>
          <a:xfrm>
            <a:off x="4182300" y="36117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4326150" y="32462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C2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014462" y="2180850"/>
            <a:ext cx="2282400" cy="2496300"/>
            <a:chOff x="6014462" y="2180850"/>
            <a:chExt cx="2282400" cy="2496300"/>
          </a:xfrm>
        </p:grpSpPr>
        <p:grpSp>
          <p:nvGrpSpPr>
            <p:cNvPr id="4" name="Grupo 3"/>
            <p:cNvGrpSpPr/>
            <p:nvPr/>
          </p:nvGrpSpPr>
          <p:grpSpPr>
            <a:xfrm>
              <a:off x="6014462" y="2180850"/>
              <a:ext cx="2282400" cy="2496300"/>
              <a:chOff x="6014462" y="2180850"/>
              <a:chExt cx="2282400" cy="2496300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6775262" y="218085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x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7546062" y="27134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y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7916462" y="33141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z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6014462" y="33141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/>
                  <a:t>z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7620387" y="42967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088800" y="42967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0</a:t>
                </a:r>
              </a:p>
            </p:txBody>
          </p:sp>
          <p:cxnSp>
            <p:nvCxnSpPr>
              <p:cNvPr id="236" name="Shape 236"/>
              <p:cNvCxnSpPr>
                <a:stCxn id="230" idx="3"/>
                <a:endCxn id="233" idx="0"/>
              </p:cNvCxnSpPr>
              <p:nvPr/>
            </p:nvCxnSpPr>
            <p:spPr>
              <a:xfrm flipH="1">
                <a:off x="6204570" y="2505541"/>
                <a:ext cx="626400" cy="80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7" name="Shape 237"/>
              <p:cNvCxnSpPr>
                <a:stCxn id="230" idx="5"/>
                <a:endCxn id="231" idx="1"/>
              </p:cNvCxnSpPr>
              <p:nvPr/>
            </p:nvCxnSpPr>
            <p:spPr>
              <a:xfrm>
                <a:off x="7099954" y="2505541"/>
                <a:ext cx="501900" cy="26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8" name="Shape 238"/>
              <p:cNvCxnSpPr>
                <a:stCxn id="231" idx="5"/>
                <a:endCxn id="232" idx="0"/>
              </p:cNvCxnSpPr>
              <p:nvPr/>
            </p:nvCxnSpPr>
            <p:spPr>
              <a:xfrm>
                <a:off x="7870754" y="3038091"/>
                <a:ext cx="235800" cy="27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9" name="Shape 239"/>
              <p:cNvCxnSpPr>
                <a:stCxn id="233" idx="4"/>
                <a:endCxn id="235" idx="0"/>
              </p:cNvCxnSpPr>
              <p:nvPr/>
            </p:nvCxnSpPr>
            <p:spPr>
              <a:xfrm>
                <a:off x="6204662" y="3694500"/>
                <a:ext cx="0" cy="60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0" name="Shape 240"/>
              <p:cNvCxnSpPr>
                <a:stCxn id="233" idx="5"/>
                <a:endCxn id="234" idx="0"/>
              </p:cNvCxnSpPr>
              <p:nvPr/>
            </p:nvCxnSpPr>
            <p:spPr>
              <a:xfrm>
                <a:off x="6339154" y="3638791"/>
                <a:ext cx="1397099" cy="6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1" name="Shape 241"/>
              <p:cNvCxnSpPr>
                <a:stCxn id="231" idx="3"/>
                <a:endCxn id="233" idx="6"/>
              </p:cNvCxnSpPr>
              <p:nvPr/>
            </p:nvCxnSpPr>
            <p:spPr>
              <a:xfrm flipH="1">
                <a:off x="6394870" y="3038091"/>
                <a:ext cx="1206900" cy="4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2" name="Shape 242"/>
              <p:cNvCxnSpPr>
                <a:stCxn id="232" idx="4"/>
                <a:endCxn id="234" idx="0"/>
              </p:cNvCxnSpPr>
              <p:nvPr/>
            </p:nvCxnSpPr>
            <p:spPr>
              <a:xfrm flipH="1">
                <a:off x="7736162" y="3694500"/>
                <a:ext cx="370500" cy="60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43" name="Shape 243"/>
            <p:cNvCxnSpPr>
              <a:stCxn id="232" idx="3"/>
              <a:endCxn id="235" idx="0"/>
            </p:cNvCxnSpPr>
            <p:nvPr/>
          </p:nvCxnSpPr>
          <p:spPr>
            <a:xfrm flipH="1">
              <a:off x="6204570" y="3638791"/>
              <a:ext cx="1767600" cy="6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7" name="CaixaDeTexto 36"/>
          <p:cNvSpPr txBox="1"/>
          <p:nvPr/>
        </p:nvSpPr>
        <p:spPr>
          <a:xfrm>
            <a:off x="860978" y="466100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21045" y="466100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72978" y="264211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701420" y="264211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855966" y="200096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891312" y="321588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87670" y="3195472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03228" y="463469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563295" y="463469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843670" y="261581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998216" y="197466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229920" y="316916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6296512" y="3163807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44" grpId="0"/>
      <p:bldP spid="45" grpId="0"/>
      <p:bldP spid="46" grpId="0"/>
      <p:bldP spid="47" grpId="0"/>
      <p:bldP spid="48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Back to motivation!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83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Thanks to the reductions C1–C3, BDDs can often be quite compact representations of boolean functions.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2874075" y="2607925"/>
            <a:ext cx="2920587" cy="2114350"/>
            <a:chOff x="2874075" y="2607925"/>
            <a:chExt cx="2920587" cy="2114350"/>
          </a:xfrm>
        </p:grpSpPr>
        <p:sp>
          <p:nvSpPr>
            <p:cNvPr id="257" name="Shape 257"/>
            <p:cNvSpPr/>
            <p:nvPr/>
          </p:nvSpPr>
          <p:spPr>
            <a:xfrm>
              <a:off x="4142725" y="260792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3001525" y="37411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913525" y="31404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3381925" y="31404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283925" y="37411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3762325" y="37411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523125" y="37411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260262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874075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5562912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176725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025400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3639212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97762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11575" y="43418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cxnSp>
          <p:nvCxnSpPr>
            <p:cNvPr id="272" name="Shape 272"/>
            <p:cNvCxnSpPr>
              <a:stCxn id="257" idx="3"/>
              <a:endCxn id="260" idx="7"/>
            </p:cNvCxnSpPr>
            <p:nvPr/>
          </p:nvCxnSpPr>
          <p:spPr>
            <a:xfrm flipH="1">
              <a:off x="3706733" y="2932616"/>
              <a:ext cx="491700" cy="2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3" name="Shape 273"/>
            <p:cNvCxnSpPr>
              <a:stCxn id="260" idx="3"/>
              <a:endCxn id="258" idx="0"/>
            </p:cNvCxnSpPr>
            <p:nvPr/>
          </p:nvCxnSpPr>
          <p:spPr>
            <a:xfrm flipH="1">
              <a:off x="3191633" y="3465166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4" name="Shape 274"/>
            <p:cNvCxnSpPr>
              <a:stCxn id="258" idx="3"/>
              <a:endCxn id="265" idx="0"/>
            </p:cNvCxnSpPr>
            <p:nvPr/>
          </p:nvCxnSpPr>
          <p:spPr>
            <a:xfrm flipH="1">
              <a:off x="2990033" y="4065866"/>
              <a:ext cx="672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5" name="Shape 275"/>
            <p:cNvCxnSpPr>
              <a:stCxn id="257" idx="5"/>
              <a:endCxn id="259" idx="1"/>
            </p:cNvCxnSpPr>
            <p:nvPr/>
          </p:nvCxnSpPr>
          <p:spPr>
            <a:xfrm>
              <a:off x="4467416" y="2932616"/>
              <a:ext cx="501900" cy="2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6" name="Shape 276"/>
            <p:cNvCxnSpPr>
              <a:stCxn id="259" idx="5"/>
              <a:endCxn id="261" idx="0"/>
            </p:cNvCxnSpPr>
            <p:nvPr/>
          </p:nvCxnSpPr>
          <p:spPr>
            <a:xfrm>
              <a:off x="5238216" y="3465166"/>
              <a:ext cx="235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7" name="Shape 277"/>
            <p:cNvCxnSpPr>
              <a:stCxn id="260" idx="5"/>
              <a:endCxn id="262" idx="0"/>
            </p:cNvCxnSpPr>
            <p:nvPr/>
          </p:nvCxnSpPr>
          <p:spPr>
            <a:xfrm>
              <a:off x="3706616" y="3465166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8" name="Shape 278"/>
            <p:cNvCxnSpPr>
              <a:stCxn id="258" idx="5"/>
              <a:endCxn id="264" idx="0"/>
            </p:cNvCxnSpPr>
            <p:nvPr/>
          </p:nvCxnSpPr>
          <p:spPr>
            <a:xfrm>
              <a:off x="3326216" y="4065866"/>
              <a:ext cx="49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9" name="Shape 279"/>
            <p:cNvCxnSpPr>
              <a:stCxn id="262" idx="3"/>
              <a:endCxn id="269" idx="0"/>
            </p:cNvCxnSpPr>
            <p:nvPr/>
          </p:nvCxnSpPr>
          <p:spPr>
            <a:xfrm flipH="1">
              <a:off x="3755033" y="4065866"/>
              <a:ext cx="63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0" name="Shape 280"/>
            <p:cNvCxnSpPr>
              <a:stCxn id="262" idx="5"/>
              <a:endCxn id="268" idx="0"/>
            </p:cNvCxnSpPr>
            <p:nvPr/>
          </p:nvCxnSpPr>
          <p:spPr>
            <a:xfrm>
              <a:off x="4087016" y="4065866"/>
              <a:ext cx="543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1" name="Shape 281"/>
            <p:cNvCxnSpPr>
              <a:stCxn id="263" idx="3"/>
              <a:endCxn id="271" idx="0"/>
            </p:cNvCxnSpPr>
            <p:nvPr/>
          </p:nvCxnSpPr>
          <p:spPr>
            <a:xfrm flipH="1">
              <a:off x="4527533" y="4065866"/>
              <a:ext cx="513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2" name="Shape 282"/>
            <p:cNvCxnSpPr>
              <a:stCxn id="259" idx="3"/>
              <a:endCxn id="263" idx="0"/>
            </p:cNvCxnSpPr>
            <p:nvPr/>
          </p:nvCxnSpPr>
          <p:spPr>
            <a:xfrm flipH="1">
              <a:off x="4713333" y="3465166"/>
              <a:ext cx="2559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3" name="Shape 283"/>
            <p:cNvCxnSpPr>
              <a:stCxn id="263" idx="5"/>
              <a:endCxn id="270" idx="0"/>
            </p:cNvCxnSpPr>
            <p:nvPr/>
          </p:nvCxnSpPr>
          <p:spPr>
            <a:xfrm>
              <a:off x="4847816" y="4065866"/>
              <a:ext cx="657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4" name="Shape 284"/>
            <p:cNvCxnSpPr>
              <a:stCxn id="261" idx="3"/>
              <a:endCxn id="267" idx="0"/>
            </p:cNvCxnSpPr>
            <p:nvPr/>
          </p:nvCxnSpPr>
          <p:spPr>
            <a:xfrm flipH="1">
              <a:off x="5292533" y="4065866"/>
              <a:ext cx="471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5" name="Shape 285"/>
            <p:cNvCxnSpPr>
              <a:stCxn id="261" idx="5"/>
              <a:endCxn id="266" idx="0"/>
            </p:cNvCxnSpPr>
            <p:nvPr/>
          </p:nvCxnSpPr>
          <p:spPr>
            <a:xfrm>
              <a:off x="5608616" y="4065866"/>
              <a:ext cx="702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aphicFrame>
        <p:nvGraphicFramePr>
          <p:cNvPr id="286" name="Shape 286"/>
          <p:cNvGraphicFramePr/>
          <p:nvPr/>
        </p:nvGraphicFramePr>
        <p:xfrm>
          <a:off x="507250" y="2261050"/>
          <a:ext cx="1833300" cy="3565890"/>
        </p:xfrm>
        <a:graphic>
          <a:graphicData uri="http://schemas.openxmlformats.org/drawingml/2006/table">
            <a:tbl>
              <a:tblPr>
                <a:noFill/>
                <a:tableStyleId>{FC053F84-C91C-4E51-B88C-F0A7544687F7}</a:tableStyleId>
              </a:tblPr>
              <a:tblGrid>
                <a:gridCol w="458325"/>
                <a:gridCol w="458325"/>
                <a:gridCol w="458325"/>
                <a:gridCol w="458325"/>
              </a:tblGrid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328062" y="2419475"/>
            <a:ext cx="2282400" cy="2496300"/>
            <a:chOff x="6328062" y="2419475"/>
            <a:chExt cx="2282400" cy="2496300"/>
          </a:xfrm>
        </p:grpSpPr>
        <p:sp>
          <p:nvSpPr>
            <p:cNvPr id="287" name="Shape 287"/>
            <p:cNvSpPr/>
            <p:nvPr/>
          </p:nvSpPr>
          <p:spPr>
            <a:xfrm>
              <a:off x="7088862" y="241947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859662" y="295202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8230062" y="355272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6328062" y="3552725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7933987" y="45353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6402400" y="4535375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cxnSp>
          <p:nvCxnSpPr>
            <p:cNvPr id="293" name="Shape 293"/>
            <p:cNvCxnSpPr>
              <a:stCxn id="287" idx="3"/>
              <a:endCxn id="290" idx="0"/>
            </p:cNvCxnSpPr>
            <p:nvPr/>
          </p:nvCxnSpPr>
          <p:spPr>
            <a:xfrm flipH="1">
              <a:off x="6518170" y="2744166"/>
              <a:ext cx="626400" cy="80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4" name="Shape 294"/>
            <p:cNvCxnSpPr>
              <a:stCxn id="287" idx="5"/>
              <a:endCxn id="288" idx="1"/>
            </p:cNvCxnSpPr>
            <p:nvPr/>
          </p:nvCxnSpPr>
          <p:spPr>
            <a:xfrm>
              <a:off x="7413554" y="2744166"/>
              <a:ext cx="501900" cy="2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5" name="Shape 295"/>
            <p:cNvCxnSpPr>
              <a:stCxn id="288" idx="5"/>
              <a:endCxn id="289" idx="0"/>
            </p:cNvCxnSpPr>
            <p:nvPr/>
          </p:nvCxnSpPr>
          <p:spPr>
            <a:xfrm>
              <a:off x="8184354" y="3276716"/>
              <a:ext cx="235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6" name="Shape 296"/>
            <p:cNvCxnSpPr>
              <a:stCxn id="290" idx="4"/>
              <a:endCxn id="292" idx="0"/>
            </p:cNvCxnSpPr>
            <p:nvPr/>
          </p:nvCxnSpPr>
          <p:spPr>
            <a:xfrm>
              <a:off x="6518262" y="3933125"/>
              <a:ext cx="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7" name="Shape 297"/>
            <p:cNvCxnSpPr>
              <a:stCxn id="290" idx="5"/>
              <a:endCxn id="291" idx="0"/>
            </p:cNvCxnSpPr>
            <p:nvPr/>
          </p:nvCxnSpPr>
          <p:spPr>
            <a:xfrm>
              <a:off x="6652754" y="3877416"/>
              <a:ext cx="1397100" cy="6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8" name="Shape 298"/>
            <p:cNvCxnSpPr>
              <a:stCxn id="288" idx="3"/>
              <a:endCxn id="290" idx="6"/>
            </p:cNvCxnSpPr>
            <p:nvPr/>
          </p:nvCxnSpPr>
          <p:spPr>
            <a:xfrm flipH="1">
              <a:off x="6708470" y="3276716"/>
              <a:ext cx="1206900" cy="46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9" name="Shape 299"/>
            <p:cNvCxnSpPr>
              <a:stCxn id="289" idx="4"/>
              <a:endCxn id="291" idx="0"/>
            </p:cNvCxnSpPr>
            <p:nvPr/>
          </p:nvCxnSpPr>
          <p:spPr>
            <a:xfrm flipH="1">
              <a:off x="8049762" y="3933125"/>
              <a:ext cx="3705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00" name="Shape 300"/>
            <p:cNvCxnSpPr>
              <a:stCxn id="289" idx="3"/>
              <a:endCxn id="292" idx="0"/>
            </p:cNvCxnSpPr>
            <p:nvPr/>
          </p:nvCxnSpPr>
          <p:spPr>
            <a:xfrm flipH="1">
              <a:off x="6518170" y="3877416"/>
              <a:ext cx="1767600" cy="6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01" name="Shape 301"/>
          <p:cNvSpPr txBox="1"/>
          <p:nvPr/>
        </p:nvSpPr>
        <p:spPr>
          <a:xfrm>
            <a:off x="2598637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=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808600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4832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Representing </a:t>
            </a:r>
            <a:r>
              <a:rPr lang="en-US" dirty="0" err="1"/>
              <a:t>boolean</a:t>
            </a:r>
            <a:r>
              <a:rPr lang="en-US" dirty="0"/>
              <a:t> functions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Truth tables actually spend a lot of memory.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*(n+1) bits of memory are needed for n variables.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We need to visit each entry of the truth table to perform operations.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 smtClean="0"/>
              <a:t>Model Checking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Binary Decision Diagrams (BDDs)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106451"/>
            <a:ext cx="8229600" cy="1343400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First considered in a simpler form called Binary Decision Trees.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BDDs are another way of representing </a:t>
            </a:r>
            <a:r>
              <a:rPr lang="en-US" dirty="0" err="1"/>
              <a:t>boolean</a:t>
            </a:r>
            <a:r>
              <a:rPr lang="en-US" dirty="0"/>
              <a:t> functions.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Shape 74"/>
          <p:cNvSpPr/>
          <p:nvPr/>
        </p:nvSpPr>
        <p:spPr>
          <a:xfrm rot="10800000">
            <a:off x="4136853" y="2932429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369279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6" name="Shape 76"/>
          <p:cNvSpPr/>
          <p:nvPr/>
        </p:nvSpPr>
        <p:spPr>
          <a:xfrm flipH="1">
            <a:off x="458248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7" name="Shape 77"/>
          <p:cNvSpPr/>
          <p:nvPr/>
        </p:nvSpPr>
        <p:spPr>
          <a:xfrm>
            <a:off x="3887217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78" name="Shape 78"/>
          <p:cNvSpPr/>
          <p:nvPr/>
        </p:nvSpPr>
        <p:spPr>
          <a:xfrm>
            <a:off x="3359562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4400770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80" name="Shape 80"/>
          <p:cNvSpPr/>
          <p:nvPr/>
        </p:nvSpPr>
        <p:spPr>
          <a:xfrm>
            <a:off x="4914350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81" name="Shape 81"/>
          <p:cNvCxnSpPr>
            <a:stCxn id="74" idx="1"/>
            <a:endCxn id="76" idx="7"/>
          </p:cNvCxnSpPr>
          <p:nvPr/>
        </p:nvCxnSpPr>
        <p:spPr>
          <a:xfrm>
            <a:off x="4468715" y="3277094"/>
            <a:ext cx="1707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>
            <a:stCxn id="74" idx="7"/>
            <a:endCxn id="75" idx="1"/>
          </p:cNvCxnSpPr>
          <p:nvPr/>
        </p:nvCxnSpPr>
        <p:spPr>
          <a:xfrm flipH="1">
            <a:off x="4024592" y="3277094"/>
            <a:ext cx="1692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75" idx="5"/>
            <a:endCxn id="78" idx="0"/>
          </p:cNvCxnSpPr>
          <p:nvPr/>
        </p:nvCxnSpPr>
        <p:spPr>
          <a:xfrm flipH="1">
            <a:off x="3553832" y="3838963"/>
            <a:ext cx="1959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4" name="Shape 84"/>
          <p:cNvCxnSpPr>
            <a:stCxn id="76" idx="5"/>
            <a:endCxn id="79" idx="0"/>
          </p:cNvCxnSpPr>
          <p:nvPr/>
        </p:nvCxnSpPr>
        <p:spPr>
          <a:xfrm flipH="1">
            <a:off x="4595022" y="3838963"/>
            <a:ext cx="444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>
            <a:stCxn id="75" idx="3"/>
            <a:endCxn id="77" idx="0"/>
          </p:cNvCxnSpPr>
          <p:nvPr/>
        </p:nvCxnSpPr>
        <p:spPr>
          <a:xfrm>
            <a:off x="4024655" y="3838963"/>
            <a:ext cx="570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>
            <a:stCxn id="76" idx="3"/>
            <a:endCxn id="80" idx="0"/>
          </p:cNvCxnSpPr>
          <p:nvPr/>
        </p:nvCxnSpPr>
        <p:spPr>
          <a:xfrm>
            <a:off x="4914345" y="3838963"/>
            <a:ext cx="1944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3405725" y="4859630"/>
            <a:ext cx="23787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US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Binary Decision 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Definitions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1000" y="1106475"/>
            <a:ext cx="8229600" cy="267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A BDD is a finite, directed, acyclic, graph with an unique initial node, where all terminal nodes are labelled as 0 or 1 and all non-terminal nodes are labelled with a boolean variable.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Each non-terminal node has exactly two edges from that node to others: one labelled 1 and one labelled 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i="1" dirty="0"/>
              <a:t>reduce</a:t>
            </a:r>
            <a:r>
              <a:rPr lang="en-US" dirty="0"/>
              <a:t> algorithm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1106455"/>
            <a:ext cx="8229600" cy="564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There are three different ways of reducing a BDD to a more compact form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C1 - Removal of duplicate terminals.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endParaRPr sz="1800" dirty="0"/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C2 - Removal of redundant tests</a:t>
            </a:r>
            <a:r>
              <a:rPr lang="en-US" dirty="0" smtClean="0"/>
              <a:t>.</a:t>
            </a:r>
          </a:p>
          <a:p>
            <a:pPr marL="3810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1800" dirty="0" smtClean="0"/>
              <a:t> </a:t>
            </a:r>
            <a:endParaRPr sz="1800" dirty="0"/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C3 - Removal of duplicate non-terminals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Example</a:t>
            </a:r>
            <a:endParaRPr lang="pt-BR" dirty="0"/>
          </a:p>
        </p:txBody>
      </p:sp>
      <p:sp>
        <p:nvSpPr>
          <p:cNvPr id="3" name="Shape 105"/>
          <p:cNvSpPr/>
          <p:nvPr/>
        </p:nvSpPr>
        <p:spPr>
          <a:xfrm>
            <a:off x="1762303" y="250554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4" name="Shape 106"/>
          <p:cNvSpPr/>
          <p:nvPr/>
        </p:nvSpPr>
        <p:spPr>
          <a:xfrm>
            <a:off x="621103" y="36387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5" name="Shape 107"/>
          <p:cNvSpPr/>
          <p:nvPr/>
        </p:nvSpPr>
        <p:spPr>
          <a:xfrm>
            <a:off x="2533103" y="30380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6" name="Shape 108"/>
          <p:cNvSpPr/>
          <p:nvPr/>
        </p:nvSpPr>
        <p:spPr>
          <a:xfrm>
            <a:off x="1001503" y="30380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" name="Shape 109"/>
          <p:cNvSpPr/>
          <p:nvPr/>
        </p:nvSpPr>
        <p:spPr>
          <a:xfrm>
            <a:off x="2903503" y="36387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8" name="Shape 110"/>
          <p:cNvSpPr/>
          <p:nvPr/>
        </p:nvSpPr>
        <p:spPr>
          <a:xfrm>
            <a:off x="1381903" y="36387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9" name="Shape 111"/>
          <p:cNvSpPr/>
          <p:nvPr/>
        </p:nvSpPr>
        <p:spPr>
          <a:xfrm>
            <a:off x="2142703" y="3638791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0" name="Shape 112"/>
          <p:cNvSpPr/>
          <p:nvPr/>
        </p:nvSpPr>
        <p:spPr>
          <a:xfrm>
            <a:off x="879841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" name="Shape 113"/>
          <p:cNvSpPr/>
          <p:nvPr/>
        </p:nvSpPr>
        <p:spPr>
          <a:xfrm>
            <a:off x="493653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2" name="Shape 114"/>
          <p:cNvSpPr/>
          <p:nvPr/>
        </p:nvSpPr>
        <p:spPr>
          <a:xfrm>
            <a:off x="3182491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3" name="Shape 115"/>
          <p:cNvSpPr/>
          <p:nvPr/>
        </p:nvSpPr>
        <p:spPr>
          <a:xfrm>
            <a:off x="2796303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4" name="Shape 116"/>
          <p:cNvSpPr/>
          <p:nvPr/>
        </p:nvSpPr>
        <p:spPr>
          <a:xfrm>
            <a:off x="1644978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5" name="Shape 117"/>
          <p:cNvSpPr/>
          <p:nvPr/>
        </p:nvSpPr>
        <p:spPr>
          <a:xfrm>
            <a:off x="1258791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6" name="Shape 118"/>
          <p:cNvSpPr/>
          <p:nvPr/>
        </p:nvSpPr>
        <p:spPr>
          <a:xfrm>
            <a:off x="2417341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7" name="Shape 119"/>
          <p:cNvSpPr/>
          <p:nvPr/>
        </p:nvSpPr>
        <p:spPr>
          <a:xfrm>
            <a:off x="2031153" y="4239491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8" name="Shape 120"/>
          <p:cNvCxnSpPr>
            <a:stCxn id="3" idx="3"/>
            <a:endCxn id="6" idx="7"/>
          </p:cNvCxnSpPr>
          <p:nvPr/>
        </p:nvCxnSpPr>
        <p:spPr>
          <a:xfrm flipH="1">
            <a:off x="1326311" y="2830232"/>
            <a:ext cx="4917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" name="Shape 121"/>
          <p:cNvCxnSpPr>
            <a:stCxn id="6" idx="3"/>
            <a:endCxn id="4" idx="0"/>
          </p:cNvCxnSpPr>
          <p:nvPr/>
        </p:nvCxnSpPr>
        <p:spPr>
          <a:xfrm flipH="1">
            <a:off x="811211" y="3362782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" name="Shape 122"/>
          <p:cNvCxnSpPr>
            <a:stCxn id="4" idx="3"/>
            <a:endCxn id="11" idx="0"/>
          </p:cNvCxnSpPr>
          <p:nvPr/>
        </p:nvCxnSpPr>
        <p:spPr>
          <a:xfrm flipH="1">
            <a:off x="609611" y="3963482"/>
            <a:ext cx="67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1" name="Shape 123"/>
          <p:cNvCxnSpPr>
            <a:stCxn id="3" idx="5"/>
            <a:endCxn id="5" idx="1"/>
          </p:cNvCxnSpPr>
          <p:nvPr/>
        </p:nvCxnSpPr>
        <p:spPr>
          <a:xfrm>
            <a:off x="2086995" y="2830232"/>
            <a:ext cx="5019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124"/>
          <p:cNvCxnSpPr>
            <a:stCxn id="5" idx="5"/>
            <a:endCxn id="7" idx="0"/>
          </p:cNvCxnSpPr>
          <p:nvPr/>
        </p:nvCxnSpPr>
        <p:spPr>
          <a:xfrm>
            <a:off x="2857795" y="3362782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125"/>
          <p:cNvCxnSpPr>
            <a:stCxn id="6" idx="5"/>
            <a:endCxn id="8" idx="0"/>
          </p:cNvCxnSpPr>
          <p:nvPr/>
        </p:nvCxnSpPr>
        <p:spPr>
          <a:xfrm>
            <a:off x="1326195" y="3362782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126"/>
          <p:cNvCxnSpPr>
            <a:stCxn id="4" idx="5"/>
            <a:endCxn id="10" idx="0"/>
          </p:cNvCxnSpPr>
          <p:nvPr/>
        </p:nvCxnSpPr>
        <p:spPr>
          <a:xfrm>
            <a:off x="945795" y="3963482"/>
            <a:ext cx="49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127"/>
          <p:cNvCxnSpPr>
            <a:stCxn id="8" idx="3"/>
            <a:endCxn id="15" idx="0"/>
          </p:cNvCxnSpPr>
          <p:nvPr/>
        </p:nvCxnSpPr>
        <p:spPr>
          <a:xfrm flipH="1">
            <a:off x="1374611" y="3963482"/>
            <a:ext cx="63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6" name="Shape 128"/>
          <p:cNvCxnSpPr>
            <a:stCxn id="8" idx="5"/>
            <a:endCxn id="14" idx="0"/>
          </p:cNvCxnSpPr>
          <p:nvPr/>
        </p:nvCxnSpPr>
        <p:spPr>
          <a:xfrm>
            <a:off x="1706595" y="3963482"/>
            <a:ext cx="54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29"/>
          <p:cNvCxnSpPr>
            <a:stCxn id="9" idx="3"/>
            <a:endCxn id="17" idx="0"/>
          </p:cNvCxnSpPr>
          <p:nvPr/>
        </p:nvCxnSpPr>
        <p:spPr>
          <a:xfrm flipH="1">
            <a:off x="2147111" y="3963482"/>
            <a:ext cx="51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" name="Shape 130"/>
          <p:cNvCxnSpPr>
            <a:stCxn id="5" idx="3"/>
            <a:endCxn id="9" idx="0"/>
          </p:cNvCxnSpPr>
          <p:nvPr/>
        </p:nvCxnSpPr>
        <p:spPr>
          <a:xfrm flipH="1">
            <a:off x="2332911" y="3362782"/>
            <a:ext cx="2559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" name="Shape 131"/>
          <p:cNvCxnSpPr>
            <a:stCxn id="9" idx="5"/>
            <a:endCxn id="16" idx="0"/>
          </p:cNvCxnSpPr>
          <p:nvPr/>
        </p:nvCxnSpPr>
        <p:spPr>
          <a:xfrm>
            <a:off x="2467395" y="3963482"/>
            <a:ext cx="657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32"/>
          <p:cNvCxnSpPr>
            <a:stCxn id="7" idx="3"/>
            <a:endCxn id="13" idx="0"/>
          </p:cNvCxnSpPr>
          <p:nvPr/>
        </p:nvCxnSpPr>
        <p:spPr>
          <a:xfrm flipH="1">
            <a:off x="2912111" y="3963482"/>
            <a:ext cx="471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1" name="Shape 133"/>
          <p:cNvCxnSpPr>
            <a:stCxn id="7" idx="5"/>
            <a:endCxn id="12" idx="0"/>
          </p:cNvCxnSpPr>
          <p:nvPr/>
        </p:nvCxnSpPr>
        <p:spPr>
          <a:xfrm>
            <a:off x="3228195" y="3963482"/>
            <a:ext cx="70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230"/>
          <p:cNvSpPr/>
          <p:nvPr/>
        </p:nvSpPr>
        <p:spPr>
          <a:xfrm>
            <a:off x="6775262" y="21808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33" name="Shape 231"/>
          <p:cNvSpPr/>
          <p:nvPr/>
        </p:nvSpPr>
        <p:spPr>
          <a:xfrm>
            <a:off x="754606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34" name="Shape 232"/>
          <p:cNvSpPr/>
          <p:nvPr/>
        </p:nvSpPr>
        <p:spPr>
          <a:xfrm>
            <a:off x="7916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35" name="Shape 233"/>
          <p:cNvSpPr/>
          <p:nvPr/>
        </p:nvSpPr>
        <p:spPr>
          <a:xfrm>
            <a:off x="6014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36" name="Shape 234"/>
          <p:cNvSpPr/>
          <p:nvPr/>
        </p:nvSpPr>
        <p:spPr>
          <a:xfrm>
            <a:off x="7620387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" name="Shape 235"/>
          <p:cNvSpPr/>
          <p:nvPr/>
        </p:nvSpPr>
        <p:spPr>
          <a:xfrm>
            <a:off x="6088800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38" name="Shape 236"/>
          <p:cNvCxnSpPr>
            <a:stCxn id="32" idx="3"/>
            <a:endCxn id="35" idx="0"/>
          </p:cNvCxnSpPr>
          <p:nvPr/>
        </p:nvCxnSpPr>
        <p:spPr>
          <a:xfrm flipH="1">
            <a:off x="6204570" y="2505541"/>
            <a:ext cx="626400" cy="8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" name="Shape 237"/>
          <p:cNvCxnSpPr>
            <a:stCxn id="32" idx="5"/>
            <a:endCxn id="33" idx="1"/>
          </p:cNvCxnSpPr>
          <p:nvPr/>
        </p:nvCxnSpPr>
        <p:spPr>
          <a:xfrm>
            <a:off x="7099954" y="2505541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238"/>
          <p:cNvCxnSpPr>
            <a:stCxn id="33" idx="5"/>
            <a:endCxn id="34" idx="0"/>
          </p:cNvCxnSpPr>
          <p:nvPr/>
        </p:nvCxnSpPr>
        <p:spPr>
          <a:xfrm>
            <a:off x="7870754" y="303809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239"/>
          <p:cNvCxnSpPr>
            <a:stCxn id="35" idx="4"/>
            <a:endCxn id="37" idx="0"/>
          </p:cNvCxnSpPr>
          <p:nvPr/>
        </p:nvCxnSpPr>
        <p:spPr>
          <a:xfrm>
            <a:off x="6204662" y="3694500"/>
            <a:ext cx="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42" name="Shape 240"/>
          <p:cNvCxnSpPr>
            <a:stCxn id="35" idx="5"/>
            <a:endCxn id="36" idx="0"/>
          </p:cNvCxnSpPr>
          <p:nvPr/>
        </p:nvCxnSpPr>
        <p:spPr>
          <a:xfrm>
            <a:off x="6339154" y="3638791"/>
            <a:ext cx="1397099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241"/>
          <p:cNvCxnSpPr>
            <a:stCxn id="33" idx="3"/>
            <a:endCxn id="35" idx="6"/>
          </p:cNvCxnSpPr>
          <p:nvPr/>
        </p:nvCxnSpPr>
        <p:spPr>
          <a:xfrm flipH="1">
            <a:off x="6394870" y="3038091"/>
            <a:ext cx="1206900" cy="4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44" name="Shape 242"/>
          <p:cNvCxnSpPr>
            <a:stCxn id="34" idx="4"/>
            <a:endCxn id="36" idx="0"/>
          </p:cNvCxnSpPr>
          <p:nvPr/>
        </p:nvCxnSpPr>
        <p:spPr>
          <a:xfrm flipH="1">
            <a:off x="7736162" y="369450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45" name="Shape 243"/>
          <p:cNvCxnSpPr>
            <a:stCxn id="34" idx="3"/>
            <a:endCxn id="37" idx="0"/>
          </p:cNvCxnSpPr>
          <p:nvPr/>
        </p:nvCxnSpPr>
        <p:spPr>
          <a:xfrm flipH="1">
            <a:off x="6204570" y="3638791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135"/>
          <p:cNvSpPr txBox="1"/>
          <p:nvPr/>
        </p:nvSpPr>
        <p:spPr>
          <a:xfrm>
            <a:off x="3927266" y="2966479"/>
            <a:ext cx="1136288" cy="534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Applying reductions</a:t>
            </a:r>
            <a:endParaRPr lang="en-US" b="1" dirty="0"/>
          </a:p>
        </p:txBody>
      </p:sp>
      <p:cxnSp>
        <p:nvCxnSpPr>
          <p:cNvPr id="51" name="Conector de seta reta 50"/>
          <p:cNvCxnSpPr/>
          <p:nvPr/>
        </p:nvCxnSpPr>
        <p:spPr>
          <a:xfrm>
            <a:off x="3821488" y="3526416"/>
            <a:ext cx="1337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7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14681" y="1992573"/>
            <a:ext cx="8733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 smtClean="0">
                <a:latin typeface="Calibri" panose="020F0502020204030204" pitchFamily="34" charset="0"/>
              </a:rPr>
              <a:t>But</a:t>
            </a:r>
            <a:r>
              <a:rPr lang="pt-BR" sz="9600" dirty="0" smtClean="0">
                <a:latin typeface="Calibri" panose="020F0502020204030204" pitchFamily="34" charset="0"/>
              </a:rPr>
              <a:t>, </a:t>
            </a:r>
            <a:r>
              <a:rPr lang="pt-BR" sz="9600" dirty="0" err="1" smtClean="0">
                <a:latin typeface="Calibri" panose="020F0502020204030204" pitchFamily="34" charset="0"/>
              </a:rPr>
              <a:t>how</a:t>
            </a:r>
            <a:r>
              <a:rPr lang="pt-BR" sz="9600" dirty="0" smtClean="0">
                <a:latin typeface="Calibri" panose="020F0502020204030204" pitchFamily="34" charset="0"/>
              </a:rPr>
              <a:t> does it </a:t>
            </a:r>
            <a:r>
              <a:rPr lang="pt-BR" sz="9600" dirty="0" err="1" smtClean="0">
                <a:latin typeface="Calibri" panose="020F0502020204030204" pitchFamily="34" charset="0"/>
              </a:rPr>
              <a:t>actually</a:t>
            </a:r>
            <a:r>
              <a:rPr lang="pt-BR" sz="9600" dirty="0" smtClean="0">
                <a:latin typeface="Calibri" panose="020F0502020204030204" pitchFamily="34" charset="0"/>
              </a:rPr>
              <a:t> </a:t>
            </a:r>
            <a:r>
              <a:rPr lang="pt-BR" sz="9600" dirty="0" err="1" smtClean="0">
                <a:latin typeface="Calibri" panose="020F0502020204030204" pitchFamily="34" charset="0"/>
              </a:rPr>
              <a:t>works</a:t>
            </a:r>
            <a:r>
              <a:rPr lang="pt-BR" sz="9600" dirty="0" smtClean="0">
                <a:latin typeface="Calibri" panose="020F0502020204030204" pitchFamily="34" charset="0"/>
              </a:rPr>
              <a:t>?!</a:t>
            </a:r>
            <a:endParaRPr lang="pt-BR" sz="9600" dirty="0">
              <a:latin typeface="Calibri" panose="020F0502020204030204" pitchFamily="34" charset="0"/>
            </a:endParaRPr>
          </a:p>
        </p:txBody>
      </p:sp>
      <p:sp>
        <p:nvSpPr>
          <p:cNvPr id="4" name="Shape 98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i="1" dirty="0"/>
              <a:t>reduce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9690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81812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i="1" dirty="0"/>
              <a:t>reduce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504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-US" dirty="0"/>
              <a:t>Given an OBDD, it proceeds bottom-up assigning an integer label id(n) to each node.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  <a:p>
            <a:pPr lvl="0" algn="l" rtl="0">
              <a:spcBef>
                <a:spcPts val="0"/>
              </a:spcBef>
            </a:pPr>
            <a:r>
              <a:rPr lang="en-US" dirty="0"/>
              <a:t>Assign label 0 to all 0-terminals and label 1 to all 1-terminals.</a:t>
            </a:r>
          </a:p>
          <a:p>
            <a:pPr lvl="0" algn="l" rtl="0">
              <a:spcBef>
                <a:spcPts val="0"/>
              </a:spcBef>
            </a:pPr>
            <a:r>
              <a:rPr lang="en-US" dirty="0"/>
              <a:t>Given now a non-terminal node for x</a:t>
            </a:r>
            <a:r>
              <a:rPr lang="en-US" baseline="-25000" dirty="0"/>
              <a:t>i</a:t>
            </a:r>
            <a:r>
              <a:rPr lang="en-US" dirty="0"/>
              <a:t>, say n, if id(lo(n)) = id(hi(n)), then, id(n) = id(lo(n)).</a:t>
            </a:r>
          </a:p>
          <a:p>
            <a:pPr lvl="0" algn="l" rtl="0">
              <a:spcBef>
                <a:spcPts val="0"/>
              </a:spcBef>
            </a:pPr>
            <a:r>
              <a:rPr lang="en-US" dirty="0"/>
              <a:t>If there’s another node for x</a:t>
            </a:r>
            <a:r>
              <a:rPr lang="en-US" baseline="-25000" dirty="0"/>
              <a:t>i</a:t>
            </a:r>
            <a:r>
              <a:rPr lang="en-US" dirty="0"/>
              <a:t>, say m, such that id(lo(n)) = id(lo(m)) and id(hi(n)) = id(hi(m)), then id(n) = id(m).</a:t>
            </a:r>
          </a:p>
          <a:p>
            <a:pPr lvl="0" algn="l" rtl="0">
              <a:spcBef>
                <a:spcPts val="0"/>
              </a:spcBef>
            </a:pPr>
            <a:r>
              <a:rPr lang="en-US" dirty="0"/>
              <a:t>Otherwise, we set id(n) to the next unused integer.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  <a:p>
            <a:pPr lvl="0" algn="l" rtl="0">
              <a:spcBef>
                <a:spcPts val="0"/>
              </a:spcBef>
            </a:pPr>
            <a:r>
              <a:rPr lang="en-US" dirty="0"/>
              <a:t>Final step: collapsing nodes with the same label and redirecting edges accordingly with the node collapsing.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49162" y="1140191"/>
            <a:ext cx="2920588" cy="2097059"/>
            <a:chOff x="1049162" y="1140191"/>
            <a:chExt cx="2920588" cy="2097059"/>
          </a:xfrm>
        </p:grpSpPr>
        <p:sp>
          <p:nvSpPr>
            <p:cNvPr id="105" name="Shape 105"/>
            <p:cNvSpPr/>
            <p:nvPr/>
          </p:nvSpPr>
          <p:spPr>
            <a:xfrm>
              <a:off x="2317812" y="1140191"/>
              <a:ext cx="380400" cy="345818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dirty="0"/>
                <a:t>x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7661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3088612" y="16554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557012" y="16554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45901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93741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269821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dirty="0"/>
                <a:t>z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1435350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49162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3738000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51812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200487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814300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972850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586662" y="285685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cxnSp>
          <p:nvCxnSpPr>
            <p:cNvPr id="120" name="Shape 120"/>
            <p:cNvCxnSpPr>
              <a:stCxn id="105" idx="3"/>
              <a:endCxn id="108" idx="7"/>
            </p:cNvCxnSpPr>
            <p:nvPr/>
          </p:nvCxnSpPr>
          <p:spPr>
            <a:xfrm flipH="1">
              <a:off x="1857113" y="1435365"/>
              <a:ext cx="540998" cy="2757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1" name="Shape 121"/>
            <p:cNvCxnSpPr>
              <a:stCxn id="108" idx="3"/>
              <a:endCxn id="106" idx="0"/>
            </p:cNvCxnSpPr>
            <p:nvPr/>
          </p:nvCxnSpPr>
          <p:spPr>
            <a:xfrm flipH="1">
              <a:off x="1366720" y="1980141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2" name="Shape 122"/>
            <p:cNvCxnSpPr>
              <a:stCxn id="106" idx="3"/>
              <a:endCxn id="113" idx="0"/>
            </p:cNvCxnSpPr>
            <p:nvPr/>
          </p:nvCxnSpPr>
          <p:spPr>
            <a:xfrm flipH="1">
              <a:off x="1165120" y="2580841"/>
              <a:ext cx="672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3" name="Shape 123"/>
            <p:cNvCxnSpPr>
              <a:stCxn id="105" idx="5"/>
              <a:endCxn id="107" idx="1"/>
            </p:cNvCxnSpPr>
            <p:nvPr/>
          </p:nvCxnSpPr>
          <p:spPr>
            <a:xfrm>
              <a:off x="2642504" y="1435365"/>
              <a:ext cx="501816" cy="2757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>
              <a:stCxn id="107" idx="5"/>
              <a:endCxn id="109" idx="0"/>
            </p:cNvCxnSpPr>
            <p:nvPr/>
          </p:nvCxnSpPr>
          <p:spPr>
            <a:xfrm>
              <a:off x="3413304" y="1980141"/>
              <a:ext cx="235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5" name="Shape 125"/>
            <p:cNvCxnSpPr>
              <a:stCxn id="108" idx="5"/>
              <a:endCxn id="110" idx="0"/>
            </p:cNvCxnSpPr>
            <p:nvPr/>
          </p:nvCxnSpPr>
          <p:spPr>
            <a:xfrm>
              <a:off x="1881704" y="1980141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6" name="Shape 126"/>
            <p:cNvCxnSpPr>
              <a:stCxn id="106" idx="5"/>
              <a:endCxn id="112" idx="0"/>
            </p:cNvCxnSpPr>
            <p:nvPr/>
          </p:nvCxnSpPr>
          <p:spPr>
            <a:xfrm>
              <a:off x="1501304" y="2580841"/>
              <a:ext cx="49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>
              <a:stCxn id="110" idx="3"/>
              <a:endCxn id="117" idx="0"/>
            </p:cNvCxnSpPr>
            <p:nvPr/>
          </p:nvCxnSpPr>
          <p:spPr>
            <a:xfrm flipH="1">
              <a:off x="1930120" y="2580841"/>
              <a:ext cx="63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8" name="Shape 128"/>
            <p:cNvCxnSpPr>
              <a:stCxn id="110" idx="5"/>
              <a:endCxn id="116" idx="0"/>
            </p:cNvCxnSpPr>
            <p:nvPr/>
          </p:nvCxnSpPr>
          <p:spPr>
            <a:xfrm>
              <a:off x="2262104" y="2580841"/>
              <a:ext cx="543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9" name="Shape 129"/>
            <p:cNvCxnSpPr>
              <a:stCxn id="111" idx="3"/>
              <a:endCxn id="119" idx="0"/>
            </p:cNvCxnSpPr>
            <p:nvPr/>
          </p:nvCxnSpPr>
          <p:spPr>
            <a:xfrm flipH="1">
              <a:off x="2702620" y="2580841"/>
              <a:ext cx="513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0" name="Shape 130"/>
            <p:cNvCxnSpPr>
              <a:stCxn id="107" idx="3"/>
              <a:endCxn id="111" idx="0"/>
            </p:cNvCxnSpPr>
            <p:nvPr/>
          </p:nvCxnSpPr>
          <p:spPr>
            <a:xfrm flipH="1">
              <a:off x="2888420" y="1980141"/>
              <a:ext cx="2559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1" name="Shape 131"/>
            <p:cNvCxnSpPr>
              <a:stCxn id="111" idx="5"/>
              <a:endCxn id="118" idx="0"/>
            </p:cNvCxnSpPr>
            <p:nvPr/>
          </p:nvCxnSpPr>
          <p:spPr>
            <a:xfrm>
              <a:off x="3022904" y="2580841"/>
              <a:ext cx="657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2" name="Shape 132"/>
            <p:cNvCxnSpPr>
              <a:stCxn id="109" idx="3"/>
              <a:endCxn id="115" idx="0"/>
            </p:cNvCxnSpPr>
            <p:nvPr/>
          </p:nvCxnSpPr>
          <p:spPr>
            <a:xfrm flipH="1">
              <a:off x="3467620" y="2580841"/>
              <a:ext cx="471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3" name="Shape 133"/>
            <p:cNvCxnSpPr>
              <a:stCxn id="109" idx="5"/>
              <a:endCxn id="114" idx="0"/>
            </p:cNvCxnSpPr>
            <p:nvPr/>
          </p:nvCxnSpPr>
          <p:spPr>
            <a:xfrm>
              <a:off x="3783704" y="2580841"/>
              <a:ext cx="702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134" name="Shape 134"/>
          <p:cNvCxnSpPr/>
          <p:nvPr/>
        </p:nvCxnSpPr>
        <p:spPr>
          <a:xfrm>
            <a:off x="4090312" y="18456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4234162" y="14801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C1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252462" y="1122900"/>
            <a:ext cx="2662800" cy="2496300"/>
            <a:chOff x="5252462" y="1122900"/>
            <a:chExt cx="2662800" cy="2496300"/>
          </a:xfrm>
        </p:grpSpPr>
        <p:sp>
          <p:nvSpPr>
            <p:cNvPr id="136" name="Shape 136"/>
            <p:cNvSpPr/>
            <p:nvPr/>
          </p:nvSpPr>
          <p:spPr>
            <a:xfrm>
              <a:off x="6393662" y="112290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x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525246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7164462" y="16554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632862" y="16554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y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753486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/>
                <a:t>z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601326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74062" y="225615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/>
                <a:t>z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7238787" y="323880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707200" y="3238800"/>
              <a:ext cx="231750" cy="380400"/>
            </a:xfrm>
            <a:prstGeom prst="flowChartProcess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cxnSp>
          <p:nvCxnSpPr>
            <p:cNvPr id="145" name="Shape 145"/>
            <p:cNvCxnSpPr>
              <a:stCxn id="136" idx="3"/>
              <a:endCxn id="139" idx="7"/>
            </p:cNvCxnSpPr>
            <p:nvPr/>
          </p:nvCxnSpPr>
          <p:spPr>
            <a:xfrm flipH="1">
              <a:off x="5957670" y="1447591"/>
              <a:ext cx="491700" cy="2636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6" name="Shape 146"/>
            <p:cNvCxnSpPr>
              <a:stCxn id="139" idx="3"/>
              <a:endCxn id="137" idx="0"/>
            </p:cNvCxnSpPr>
            <p:nvPr/>
          </p:nvCxnSpPr>
          <p:spPr>
            <a:xfrm flipH="1">
              <a:off x="5442570" y="1980141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7" name="Shape 147"/>
            <p:cNvCxnSpPr>
              <a:stCxn id="137" idx="4"/>
              <a:endCxn id="144" idx="0"/>
            </p:cNvCxnSpPr>
            <p:nvPr/>
          </p:nvCxnSpPr>
          <p:spPr>
            <a:xfrm>
              <a:off x="5442662" y="2636550"/>
              <a:ext cx="3804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8" name="Shape 148"/>
            <p:cNvCxnSpPr>
              <a:stCxn id="136" idx="5"/>
              <a:endCxn id="138" idx="1"/>
            </p:cNvCxnSpPr>
            <p:nvPr/>
          </p:nvCxnSpPr>
          <p:spPr>
            <a:xfrm>
              <a:off x="6718354" y="1447591"/>
              <a:ext cx="501900" cy="2636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9" name="Shape 149"/>
            <p:cNvCxnSpPr>
              <a:stCxn id="138" idx="5"/>
              <a:endCxn id="140" idx="0"/>
            </p:cNvCxnSpPr>
            <p:nvPr/>
          </p:nvCxnSpPr>
          <p:spPr>
            <a:xfrm>
              <a:off x="7489154" y="1980141"/>
              <a:ext cx="2358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>
              <a:stCxn id="139" idx="5"/>
              <a:endCxn id="141" idx="0"/>
            </p:cNvCxnSpPr>
            <p:nvPr/>
          </p:nvCxnSpPr>
          <p:spPr>
            <a:xfrm>
              <a:off x="5957554" y="1980141"/>
              <a:ext cx="2460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1" name="Shape 151"/>
            <p:cNvCxnSpPr>
              <a:stCxn id="137" idx="5"/>
              <a:endCxn id="143" idx="0"/>
            </p:cNvCxnSpPr>
            <p:nvPr/>
          </p:nvCxnSpPr>
          <p:spPr>
            <a:xfrm>
              <a:off x="5577154" y="2580841"/>
              <a:ext cx="1777499" cy="6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>
              <a:stCxn id="141" idx="4"/>
              <a:endCxn id="144" idx="0"/>
            </p:cNvCxnSpPr>
            <p:nvPr/>
          </p:nvCxnSpPr>
          <p:spPr>
            <a:xfrm flipH="1">
              <a:off x="5823062" y="2636550"/>
              <a:ext cx="3804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53" name="Shape 153"/>
            <p:cNvCxnSpPr>
              <a:stCxn id="141" idx="4"/>
              <a:endCxn id="143" idx="0"/>
            </p:cNvCxnSpPr>
            <p:nvPr/>
          </p:nvCxnSpPr>
          <p:spPr>
            <a:xfrm>
              <a:off x="6203462" y="2636550"/>
              <a:ext cx="11511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4" name="Shape 154"/>
            <p:cNvCxnSpPr>
              <a:stCxn id="142" idx="4"/>
              <a:endCxn id="144" idx="0"/>
            </p:cNvCxnSpPr>
            <p:nvPr/>
          </p:nvCxnSpPr>
          <p:spPr>
            <a:xfrm flipH="1">
              <a:off x="5823062" y="2636550"/>
              <a:ext cx="11412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55" name="Shape 155"/>
            <p:cNvCxnSpPr>
              <a:stCxn id="138" idx="3"/>
              <a:endCxn id="142" idx="0"/>
            </p:cNvCxnSpPr>
            <p:nvPr/>
          </p:nvCxnSpPr>
          <p:spPr>
            <a:xfrm flipH="1">
              <a:off x="6964270" y="1980141"/>
              <a:ext cx="2559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56" name="Shape 156"/>
            <p:cNvCxnSpPr>
              <a:stCxn id="142" idx="4"/>
              <a:endCxn id="143" idx="0"/>
            </p:cNvCxnSpPr>
            <p:nvPr/>
          </p:nvCxnSpPr>
          <p:spPr>
            <a:xfrm>
              <a:off x="6964262" y="2636550"/>
              <a:ext cx="3903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7" name="Shape 157"/>
            <p:cNvCxnSpPr>
              <a:stCxn id="140" idx="4"/>
              <a:endCxn id="143" idx="0"/>
            </p:cNvCxnSpPr>
            <p:nvPr/>
          </p:nvCxnSpPr>
          <p:spPr>
            <a:xfrm flipH="1">
              <a:off x="7354562" y="2636550"/>
              <a:ext cx="370500" cy="60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58" name="Shape 158"/>
            <p:cNvCxnSpPr>
              <a:stCxn id="140" idx="3"/>
              <a:endCxn id="144" idx="0"/>
            </p:cNvCxnSpPr>
            <p:nvPr/>
          </p:nvCxnSpPr>
          <p:spPr>
            <a:xfrm flipH="1">
              <a:off x="5822970" y="2580841"/>
              <a:ext cx="1767600" cy="6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" name="Grupo 5"/>
          <p:cNvGrpSpPr/>
          <p:nvPr/>
        </p:nvGrpSpPr>
        <p:grpSpPr>
          <a:xfrm>
            <a:off x="1186512" y="3837950"/>
            <a:ext cx="2652900" cy="2496300"/>
            <a:chOff x="1186512" y="3837950"/>
            <a:chExt cx="2652900" cy="2496300"/>
          </a:xfrm>
        </p:grpSpPr>
        <p:cxnSp>
          <p:nvCxnSpPr>
            <p:cNvPr id="175" name="Shape 175"/>
            <p:cNvCxnSpPr>
              <a:stCxn id="164" idx="4"/>
              <a:endCxn id="165" idx="0"/>
            </p:cNvCxnSpPr>
            <p:nvPr/>
          </p:nvCxnSpPr>
          <p:spPr>
            <a:xfrm>
              <a:off x="2512962" y="5407275"/>
              <a:ext cx="765900" cy="54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" name="Grupo 4"/>
            <p:cNvGrpSpPr/>
            <p:nvPr/>
          </p:nvGrpSpPr>
          <p:grpSpPr>
            <a:xfrm>
              <a:off x="1186512" y="3837950"/>
              <a:ext cx="2652900" cy="2496300"/>
              <a:chOff x="1186512" y="3837950"/>
              <a:chExt cx="2652900" cy="2496300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2317812" y="383795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x</a:t>
                </a: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186512" y="5026875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z</a:t>
                </a: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3088612" y="43705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y</a:t>
                </a: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557012" y="43705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y</a:t>
                </a: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459012" y="49712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/>
                  <a:t>z</a:t>
                </a: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2322762" y="5026875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z</a:t>
                </a: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162937" y="59538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631350" y="59538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0</a:t>
                </a:r>
              </a:p>
            </p:txBody>
          </p:sp>
          <p:cxnSp>
            <p:nvCxnSpPr>
              <p:cNvPr id="167" name="Shape 167"/>
              <p:cNvCxnSpPr>
                <a:stCxn id="159" idx="3"/>
                <a:endCxn id="162" idx="7"/>
              </p:cNvCxnSpPr>
              <p:nvPr/>
            </p:nvCxnSpPr>
            <p:spPr>
              <a:xfrm flipH="1">
                <a:off x="1881820" y="4162641"/>
                <a:ext cx="491700" cy="26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8" name="Shape 168"/>
              <p:cNvCxnSpPr>
                <a:stCxn id="162" idx="3"/>
                <a:endCxn id="160" idx="0"/>
              </p:cNvCxnSpPr>
              <p:nvPr/>
            </p:nvCxnSpPr>
            <p:spPr>
              <a:xfrm flipH="1">
                <a:off x="1376620" y="4695191"/>
                <a:ext cx="236100" cy="3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9" name="Shape 169"/>
              <p:cNvCxnSpPr>
                <a:stCxn id="160" idx="4"/>
                <a:endCxn id="166" idx="0"/>
              </p:cNvCxnSpPr>
              <p:nvPr/>
            </p:nvCxnSpPr>
            <p:spPr>
              <a:xfrm>
                <a:off x="1376712" y="5407275"/>
                <a:ext cx="370500" cy="54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0" name="Shape 170"/>
              <p:cNvCxnSpPr>
                <a:stCxn id="159" idx="5"/>
                <a:endCxn id="161" idx="1"/>
              </p:cNvCxnSpPr>
              <p:nvPr/>
            </p:nvCxnSpPr>
            <p:spPr>
              <a:xfrm>
                <a:off x="2642504" y="4162641"/>
                <a:ext cx="501900" cy="26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1" name="Shape 171"/>
              <p:cNvCxnSpPr>
                <a:stCxn id="161" idx="5"/>
                <a:endCxn id="163" idx="0"/>
              </p:cNvCxnSpPr>
              <p:nvPr/>
            </p:nvCxnSpPr>
            <p:spPr>
              <a:xfrm>
                <a:off x="3413304" y="4695191"/>
                <a:ext cx="235800" cy="27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2" name="Shape 172"/>
              <p:cNvCxnSpPr>
                <a:stCxn id="162" idx="5"/>
                <a:endCxn id="164" idx="0"/>
              </p:cNvCxnSpPr>
              <p:nvPr/>
            </p:nvCxnSpPr>
            <p:spPr>
              <a:xfrm>
                <a:off x="1881704" y="4695191"/>
                <a:ext cx="631200" cy="3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3" name="Shape 173"/>
              <p:cNvCxnSpPr>
                <a:stCxn id="160" idx="5"/>
                <a:endCxn id="165" idx="0"/>
              </p:cNvCxnSpPr>
              <p:nvPr/>
            </p:nvCxnSpPr>
            <p:spPr>
              <a:xfrm>
                <a:off x="1511204" y="5351566"/>
                <a:ext cx="1767600" cy="60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4" name="Shape 174"/>
              <p:cNvCxnSpPr>
                <a:stCxn id="164" idx="4"/>
                <a:endCxn id="166" idx="0"/>
              </p:cNvCxnSpPr>
              <p:nvPr/>
            </p:nvCxnSpPr>
            <p:spPr>
              <a:xfrm flipH="1">
                <a:off x="1747362" y="5407275"/>
                <a:ext cx="765600" cy="54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6" name="Shape 176"/>
              <p:cNvCxnSpPr>
                <a:stCxn id="161" idx="3"/>
                <a:endCxn id="164" idx="0"/>
              </p:cNvCxnSpPr>
              <p:nvPr/>
            </p:nvCxnSpPr>
            <p:spPr>
              <a:xfrm flipH="1">
                <a:off x="2512820" y="4695191"/>
                <a:ext cx="631500" cy="3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7" name="Shape 177"/>
              <p:cNvCxnSpPr>
                <a:stCxn id="163" idx="4"/>
                <a:endCxn id="165" idx="0"/>
              </p:cNvCxnSpPr>
              <p:nvPr/>
            </p:nvCxnSpPr>
            <p:spPr>
              <a:xfrm flipH="1">
                <a:off x="3278712" y="5351600"/>
                <a:ext cx="370500" cy="60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8" name="Shape 178"/>
              <p:cNvCxnSpPr>
                <a:stCxn id="163" idx="3"/>
                <a:endCxn id="166" idx="0"/>
              </p:cNvCxnSpPr>
              <p:nvPr/>
            </p:nvCxnSpPr>
            <p:spPr>
              <a:xfrm flipH="1">
                <a:off x="1747120" y="5295891"/>
                <a:ext cx="1767600" cy="6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cxnSp>
        <p:nvCxnSpPr>
          <p:cNvPr id="179" name="Shape 179"/>
          <p:cNvCxnSpPr/>
          <p:nvPr/>
        </p:nvCxnSpPr>
        <p:spPr>
          <a:xfrm flipH="1">
            <a:off x="4264248" y="3644750"/>
            <a:ext cx="62190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 txBox="1"/>
          <p:nvPr/>
        </p:nvSpPr>
        <p:spPr>
          <a:xfrm rot="-2021404">
            <a:off x="4324252" y="3495760"/>
            <a:ext cx="501892" cy="436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C3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4123175" y="56284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267025" y="52629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C3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691337" y="3913250"/>
            <a:ext cx="2282400" cy="2496300"/>
            <a:chOff x="5691337" y="3913250"/>
            <a:chExt cx="2282400" cy="2496300"/>
          </a:xfrm>
        </p:grpSpPr>
        <p:sp>
          <p:nvSpPr>
            <p:cNvPr id="186" name="Shape 186"/>
            <p:cNvSpPr/>
            <p:nvPr/>
          </p:nvSpPr>
          <p:spPr>
            <a:xfrm>
              <a:off x="7593337" y="5046500"/>
              <a:ext cx="380400" cy="380400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z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5691337" y="3913250"/>
              <a:ext cx="2092200" cy="2496300"/>
              <a:chOff x="5691337" y="3913250"/>
              <a:chExt cx="2092200" cy="2496300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6452137" y="391325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x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222937" y="44458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/>
                  <a:t>y</a:t>
                </a: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5691337" y="4445800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y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457087" y="5102175"/>
                <a:ext cx="380400" cy="380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z</a:t>
                </a: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297262" y="60291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5765675" y="6029150"/>
                <a:ext cx="231750" cy="380400"/>
              </a:xfrm>
              <a:prstGeom prst="flowChartProcess">
                <a:avLst/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0</a:t>
                </a:r>
              </a:p>
            </p:txBody>
          </p:sp>
          <p:cxnSp>
            <p:nvCxnSpPr>
              <p:cNvPr id="190" name="Shape 190"/>
              <p:cNvCxnSpPr>
                <a:stCxn id="183" idx="3"/>
                <a:endCxn id="185" idx="7"/>
              </p:cNvCxnSpPr>
              <p:nvPr/>
            </p:nvCxnSpPr>
            <p:spPr>
              <a:xfrm flipH="1">
                <a:off x="6016145" y="4237941"/>
                <a:ext cx="491700" cy="26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1" name="Shape 191"/>
              <p:cNvCxnSpPr>
                <a:stCxn id="185" idx="3"/>
                <a:endCxn id="187" idx="2"/>
              </p:cNvCxnSpPr>
              <p:nvPr/>
            </p:nvCxnSpPr>
            <p:spPr>
              <a:xfrm>
                <a:off x="5747045" y="4770491"/>
                <a:ext cx="710100" cy="52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2" name="Shape 192"/>
              <p:cNvCxnSpPr>
                <a:stCxn id="183" idx="5"/>
                <a:endCxn id="184" idx="1"/>
              </p:cNvCxnSpPr>
              <p:nvPr/>
            </p:nvCxnSpPr>
            <p:spPr>
              <a:xfrm>
                <a:off x="6776829" y="4237941"/>
                <a:ext cx="501900" cy="26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3" name="Shape 193"/>
              <p:cNvCxnSpPr>
                <a:stCxn id="184" idx="5"/>
                <a:endCxn id="186" idx="0"/>
              </p:cNvCxnSpPr>
              <p:nvPr/>
            </p:nvCxnSpPr>
            <p:spPr>
              <a:xfrm>
                <a:off x="7547629" y="4770491"/>
                <a:ext cx="235800" cy="27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4" name="Shape 194"/>
              <p:cNvCxnSpPr>
                <a:stCxn id="185" idx="5"/>
                <a:endCxn id="187" idx="0"/>
              </p:cNvCxnSpPr>
              <p:nvPr/>
            </p:nvCxnSpPr>
            <p:spPr>
              <a:xfrm>
                <a:off x="6016029" y="4770491"/>
                <a:ext cx="631199" cy="3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5" name="Shape 195"/>
              <p:cNvCxnSpPr>
                <a:stCxn id="187" idx="4"/>
                <a:endCxn id="189" idx="0"/>
              </p:cNvCxnSpPr>
              <p:nvPr/>
            </p:nvCxnSpPr>
            <p:spPr>
              <a:xfrm flipH="1">
                <a:off x="5881687" y="5482575"/>
                <a:ext cx="765600" cy="54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6" name="Shape 196"/>
              <p:cNvCxnSpPr>
                <a:stCxn id="187" idx="4"/>
                <a:endCxn id="188" idx="0"/>
              </p:cNvCxnSpPr>
              <p:nvPr/>
            </p:nvCxnSpPr>
            <p:spPr>
              <a:xfrm>
                <a:off x="6647287" y="5482575"/>
                <a:ext cx="765900" cy="54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7" name="Shape 197"/>
              <p:cNvCxnSpPr>
                <a:stCxn id="184" idx="3"/>
                <a:endCxn id="187" idx="0"/>
              </p:cNvCxnSpPr>
              <p:nvPr/>
            </p:nvCxnSpPr>
            <p:spPr>
              <a:xfrm flipH="1">
                <a:off x="6647145" y="4770491"/>
                <a:ext cx="631500" cy="3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8" name="Shape 198"/>
              <p:cNvCxnSpPr>
                <a:stCxn id="186" idx="4"/>
                <a:endCxn id="188" idx="0"/>
              </p:cNvCxnSpPr>
              <p:nvPr/>
            </p:nvCxnSpPr>
            <p:spPr>
              <a:xfrm flipH="1">
                <a:off x="7413037" y="5426900"/>
                <a:ext cx="370500" cy="60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9" name="Shape 199"/>
              <p:cNvCxnSpPr>
                <a:stCxn id="186" idx="3"/>
                <a:endCxn id="189" idx="0"/>
              </p:cNvCxnSpPr>
              <p:nvPr/>
            </p:nvCxnSpPr>
            <p:spPr>
              <a:xfrm flipH="1">
                <a:off x="5881445" y="5371191"/>
                <a:ext cx="1767600" cy="6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2" name="CaixaDeTexto 1"/>
          <p:cNvSpPr txBox="1"/>
          <p:nvPr/>
        </p:nvSpPr>
        <p:spPr>
          <a:xfrm>
            <a:off x="1358272" y="322134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06" name="CaixaDeTexto 205"/>
          <p:cNvSpPr txBox="1"/>
          <p:nvPr/>
        </p:nvSpPr>
        <p:spPr>
          <a:xfrm>
            <a:off x="965133" y="321180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</a:p>
        </p:txBody>
      </p:sp>
      <p:sp>
        <p:nvSpPr>
          <p:cNvPr id="207" name="CaixaDeTexto 206"/>
          <p:cNvSpPr txBox="1"/>
          <p:nvPr/>
        </p:nvSpPr>
        <p:spPr>
          <a:xfrm>
            <a:off x="1731171" y="3222622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08" name="CaixaDeTexto 207"/>
          <p:cNvSpPr txBox="1"/>
          <p:nvPr/>
        </p:nvSpPr>
        <p:spPr>
          <a:xfrm>
            <a:off x="3299368" y="322008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09" name="CaixaDeTexto 208"/>
          <p:cNvSpPr txBox="1"/>
          <p:nvPr/>
        </p:nvSpPr>
        <p:spPr>
          <a:xfrm>
            <a:off x="2905242" y="322134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0" name="CaixaDeTexto 209"/>
          <p:cNvSpPr txBox="1"/>
          <p:nvPr/>
        </p:nvSpPr>
        <p:spPr>
          <a:xfrm>
            <a:off x="2133125" y="321518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1" name="CaixaDeTexto 210"/>
          <p:cNvSpPr txBox="1"/>
          <p:nvPr/>
        </p:nvSpPr>
        <p:spPr>
          <a:xfrm>
            <a:off x="3686880" y="3211803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2" name="CaixaDeTexto 211"/>
          <p:cNvSpPr txBox="1"/>
          <p:nvPr/>
        </p:nvSpPr>
        <p:spPr>
          <a:xfrm>
            <a:off x="2525591" y="3213935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3" name="CaixaDeTexto 212"/>
          <p:cNvSpPr txBox="1"/>
          <p:nvPr/>
        </p:nvSpPr>
        <p:spPr>
          <a:xfrm>
            <a:off x="1884028" y="158685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4" name="CaixaDeTexto 213"/>
          <p:cNvSpPr txBox="1"/>
          <p:nvPr/>
        </p:nvSpPr>
        <p:spPr>
          <a:xfrm>
            <a:off x="2159842" y="2068375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436982" y="207071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6" name="CaixaDeTexto 215"/>
          <p:cNvSpPr txBox="1"/>
          <p:nvPr/>
        </p:nvSpPr>
        <p:spPr>
          <a:xfrm>
            <a:off x="2934678" y="206352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7" name="CaixaDeTexto 216"/>
          <p:cNvSpPr txBox="1"/>
          <p:nvPr/>
        </p:nvSpPr>
        <p:spPr>
          <a:xfrm>
            <a:off x="3726198" y="206352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</a:p>
        </p:txBody>
      </p:sp>
      <p:sp>
        <p:nvSpPr>
          <p:cNvPr id="218" name="CaixaDeTexto 217"/>
          <p:cNvSpPr txBox="1"/>
          <p:nvPr/>
        </p:nvSpPr>
        <p:spPr>
          <a:xfrm>
            <a:off x="3412470" y="158685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2567016" y="94569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0" name="CaixaDeTexto 219"/>
          <p:cNvSpPr txBox="1"/>
          <p:nvPr/>
        </p:nvSpPr>
        <p:spPr>
          <a:xfrm>
            <a:off x="5618426" y="3580273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1" name="CaixaDeTexto 220"/>
          <p:cNvSpPr txBox="1"/>
          <p:nvPr/>
        </p:nvSpPr>
        <p:spPr>
          <a:xfrm>
            <a:off x="7178493" y="3580273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2" name="CaixaDeTexto 221"/>
          <p:cNvSpPr txBox="1"/>
          <p:nvPr/>
        </p:nvSpPr>
        <p:spPr>
          <a:xfrm>
            <a:off x="5960712" y="1589175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3" name="CaixaDeTexto 222"/>
          <p:cNvSpPr txBox="1"/>
          <p:nvPr/>
        </p:nvSpPr>
        <p:spPr>
          <a:xfrm>
            <a:off x="6236526" y="207069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5513666" y="2073043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7011362" y="206584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7802882" y="206584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</a:p>
        </p:txBody>
      </p:sp>
      <p:sp>
        <p:nvSpPr>
          <p:cNvPr id="227" name="CaixaDeTexto 226"/>
          <p:cNvSpPr txBox="1"/>
          <p:nvPr/>
        </p:nvSpPr>
        <p:spPr>
          <a:xfrm>
            <a:off x="7489154" y="1589175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8" name="CaixaDeTexto 227"/>
          <p:cNvSpPr txBox="1"/>
          <p:nvPr/>
        </p:nvSpPr>
        <p:spPr>
          <a:xfrm>
            <a:off x="6643700" y="948020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29" name="CaixaDeTexto 228"/>
          <p:cNvSpPr txBox="1"/>
          <p:nvPr/>
        </p:nvSpPr>
        <p:spPr>
          <a:xfrm>
            <a:off x="1578649" y="631552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0" name="CaixaDeTexto 229"/>
          <p:cNvSpPr txBox="1"/>
          <p:nvPr/>
        </p:nvSpPr>
        <p:spPr>
          <a:xfrm>
            <a:off x="3110874" y="631643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1" name="CaixaDeTexto 230"/>
          <p:cNvSpPr txBox="1"/>
          <p:nvPr/>
        </p:nvSpPr>
        <p:spPr>
          <a:xfrm>
            <a:off x="5688570" y="639327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#0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2" name="CaixaDeTexto 231"/>
          <p:cNvSpPr txBox="1"/>
          <p:nvPr/>
        </p:nvSpPr>
        <p:spPr>
          <a:xfrm>
            <a:off x="7248637" y="6393276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#1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3" name="CaixaDeTexto 232"/>
          <p:cNvSpPr txBox="1"/>
          <p:nvPr/>
        </p:nvSpPr>
        <p:spPr>
          <a:xfrm>
            <a:off x="1871792" y="430653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4" name="CaixaDeTexto 233"/>
          <p:cNvSpPr txBox="1"/>
          <p:nvPr/>
        </p:nvSpPr>
        <p:spPr>
          <a:xfrm>
            <a:off x="3400234" y="430653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5" name="CaixaDeTexto 234"/>
          <p:cNvSpPr txBox="1"/>
          <p:nvPr/>
        </p:nvSpPr>
        <p:spPr>
          <a:xfrm>
            <a:off x="2554780" y="366537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6" name="CaixaDeTexto 235"/>
          <p:cNvSpPr txBox="1"/>
          <p:nvPr/>
        </p:nvSpPr>
        <p:spPr>
          <a:xfrm>
            <a:off x="6000570" y="437439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7" name="CaixaDeTexto 236"/>
          <p:cNvSpPr txBox="1"/>
          <p:nvPr/>
        </p:nvSpPr>
        <p:spPr>
          <a:xfrm>
            <a:off x="7529012" y="437439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#4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8" name="CaixaDeTexto 237"/>
          <p:cNvSpPr txBox="1"/>
          <p:nvPr/>
        </p:nvSpPr>
        <p:spPr>
          <a:xfrm>
            <a:off x="6683558" y="3733239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#5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39" name="CaixaDeTexto 238"/>
          <p:cNvSpPr txBox="1"/>
          <p:nvPr/>
        </p:nvSpPr>
        <p:spPr>
          <a:xfrm>
            <a:off x="2597441" y="4853664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40" name="CaixaDeTexto 239"/>
          <p:cNvSpPr txBox="1"/>
          <p:nvPr/>
        </p:nvSpPr>
        <p:spPr>
          <a:xfrm>
            <a:off x="1439566" y="484086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41" name="CaixaDeTexto 240"/>
          <p:cNvSpPr txBox="1"/>
          <p:nvPr/>
        </p:nvSpPr>
        <p:spPr>
          <a:xfrm>
            <a:off x="6718904" y="4948161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#2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42" name="CaixaDeTexto 241"/>
          <p:cNvSpPr txBox="1"/>
          <p:nvPr/>
        </p:nvSpPr>
        <p:spPr>
          <a:xfrm>
            <a:off x="3731681" y="4836158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243" name="CaixaDeTexto 242"/>
          <p:cNvSpPr txBox="1"/>
          <p:nvPr/>
        </p:nvSpPr>
        <p:spPr>
          <a:xfrm>
            <a:off x="7915262" y="4927747"/>
            <a:ext cx="4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#3</a:t>
            </a:r>
            <a:endParaRPr lang="pt-B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80" grpId="0"/>
      <p:bldP spid="182" grpId="0"/>
      <p:bldP spid="2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</p:bldLst>
  </p:timing>
</p:sld>
</file>

<file path=ppt/theme/theme1.xml><?xml version="1.0" encoding="utf-8"?>
<a:theme xmlns:a="http://schemas.openxmlformats.org/drawingml/2006/main" name="19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588</Words>
  <Application>Microsoft Office PowerPoint</Application>
  <PresentationFormat>Apresentação na tela (4:3)</PresentationFormat>
  <Paragraphs>239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Trebuchet MS</vt:lpstr>
      <vt:lpstr>Arial</vt:lpstr>
      <vt:lpstr>Noto Sans Symbols</vt:lpstr>
      <vt:lpstr>Arial Narrow</vt:lpstr>
      <vt:lpstr>Calibri</vt:lpstr>
      <vt:lpstr>19_Personalizar design</vt:lpstr>
      <vt:lpstr>18_Personalizar design</vt:lpstr>
      <vt:lpstr>Apresentação do PowerPoint</vt:lpstr>
      <vt:lpstr>Model Checking</vt:lpstr>
      <vt:lpstr>Binary Decision Diagrams (BDDs)</vt:lpstr>
      <vt:lpstr>Definitions</vt:lpstr>
      <vt:lpstr>reduce algorithm</vt:lpstr>
      <vt:lpstr>Example</vt:lpstr>
      <vt:lpstr>reduce algorithm</vt:lpstr>
      <vt:lpstr>reduce algorithm</vt:lpstr>
      <vt:lpstr>Example</vt:lpstr>
      <vt:lpstr>Example</vt:lpstr>
      <vt:lpstr>Back to motivation!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Igor Theotônio</cp:lastModifiedBy>
  <cp:revision>10</cp:revision>
  <dcterms:modified xsi:type="dcterms:W3CDTF">2016-05-02T13:08:05Z</dcterms:modified>
</cp:coreProperties>
</file>