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053F84-C91C-4E51-B88C-F0A7544687F7}">
  <a:tblStyle styleId="{FC053F84-C91C-4E51-B88C-F0A7544687F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1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1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1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1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1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0488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just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281487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just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20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1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just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23862" y="241300"/>
            <a:ext cx="8180387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 rot="5400000">
            <a:off x="6358730" y="359569"/>
            <a:ext cx="2363788" cy="2127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2025650" y="-1693861"/>
            <a:ext cx="2363788" cy="6234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just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x="3563143" y="-2075657"/>
            <a:ext cx="18653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just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3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2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2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just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1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1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9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3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just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just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just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b="1" i="0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just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b="1" i="0" sz="1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just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1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just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b="0" i="0" sz="9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just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9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just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655050" y="6353175"/>
            <a:ext cx="641350" cy="3047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22262" y="-228600"/>
            <a:ext cx="8489949" cy="1143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b="1" i="0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just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b="1" i="0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just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just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8305800" y="6337300"/>
            <a:ext cx="75564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6172200"/>
            <a:ext cx="273049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100000">
              <a:srgbClr val="FFDBB7"/>
            </a:gs>
          </a:gsLst>
          <a:lin ang="54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66686" y="3657600"/>
            <a:ext cx="8797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b="1" lang="en-US" sz="3200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Decision Diagrams (BDDs)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500" y="5078412"/>
            <a:ext cx="8972549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2"/>
              </a:buClr>
              <a:buSzPct val="25000"/>
              <a:buFont typeface="Arial Narrow"/>
              <a:buNone/>
            </a:pPr>
            <a:r>
              <a:rPr b="1" lang="en-US" sz="2600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Em busca dos 100 milhões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b="1" lang="en-US" sz="2600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Igor Theotônio, Lucas Peixoto, Vinícius Costa e Gabriel Paulino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838200"/>
            <a:ext cx="13239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81000" y="1106487"/>
            <a:ext cx="82296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Representing boolean functions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Truth tables actually spend a lot of memory.</a:t>
            </a:r>
          </a:p>
          <a:p>
            <a:pPr indent="-3429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2</a:t>
            </a:r>
            <a:r>
              <a:rPr baseline="30000" lang="en-US"/>
              <a:t>n</a:t>
            </a:r>
            <a:r>
              <a:rPr lang="en-US"/>
              <a:t>*(n+1) bits of memory are needed for n variables.</a:t>
            </a:r>
          </a:p>
          <a:p>
            <a:pPr indent="-3429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We need to visit each entry of the truth table to perform operations.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Boolean functions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Binary Decision Diagrams (BDDs)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106451"/>
            <a:ext cx="8229600" cy="13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First considered in a simpler form called Binary Decision Trees.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BDDs are another way of representing boolean functions.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4136853" y="2932429"/>
            <a:ext cx="388800" cy="4038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369279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6" name="Shape 76"/>
          <p:cNvSpPr/>
          <p:nvPr/>
        </p:nvSpPr>
        <p:spPr>
          <a:xfrm flipH="1">
            <a:off x="458248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7" name="Shape 77"/>
          <p:cNvSpPr/>
          <p:nvPr/>
        </p:nvSpPr>
        <p:spPr>
          <a:xfrm>
            <a:off x="3887217" y="4177006"/>
            <a:ext cx="388697" cy="403596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78" name="Shape 78"/>
          <p:cNvSpPr/>
          <p:nvPr/>
        </p:nvSpPr>
        <p:spPr>
          <a:xfrm>
            <a:off x="3359562" y="4177006"/>
            <a:ext cx="388697" cy="403596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4400770" y="4177006"/>
            <a:ext cx="388697" cy="403596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80" name="Shape 80"/>
          <p:cNvSpPr/>
          <p:nvPr/>
        </p:nvSpPr>
        <p:spPr>
          <a:xfrm>
            <a:off x="4914350" y="4177006"/>
            <a:ext cx="388697" cy="403596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81" name="Shape 81"/>
          <p:cNvCxnSpPr>
            <a:stCxn id="74" idx="1"/>
            <a:endCxn id="76" idx="7"/>
          </p:cNvCxnSpPr>
          <p:nvPr/>
        </p:nvCxnSpPr>
        <p:spPr>
          <a:xfrm>
            <a:off x="4468715" y="3277094"/>
            <a:ext cx="1707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stCxn id="74" idx="7"/>
            <a:endCxn id="75" idx="1"/>
          </p:cNvCxnSpPr>
          <p:nvPr/>
        </p:nvCxnSpPr>
        <p:spPr>
          <a:xfrm flipH="1">
            <a:off x="4024592" y="3277094"/>
            <a:ext cx="1692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75" idx="5"/>
            <a:endCxn id="78" idx="0"/>
          </p:cNvCxnSpPr>
          <p:nvPr/>
        </p:nvCxnSpPr>
        <p:spPr>
          <a:xfrm flipH="1">
            <a:off x="3553832" y="3838963"/>
            <a:ext cx="1959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76" idx="5"/>
            <a:endCxn id="79" idx="0"/>
          </p:cNvCxnSpPr>
          <p:nvPr/>
        </p:nvCxnSpPr>
        <p:spPr>
          <a:xfrm flipH="1">
            <a:off x="4595022" y="3838963"/>
            <a:ext cx="444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75" idx="3"/>
            <a:endCxn id="77" idx="0"/>
          </p:cNvCxnSpPr>
          <p:nvPr/>
        </p:nvCxnSpPr>
        <p:spPr>
          <a:xfrm>
            <a:off x="4024655" y="3838963"/>
            <a:ext cx="5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76" idx="3"/>
            <a:endCxn id="80" idx="0"/>
          </p:cNvCxnSpPr>
          <p:nvPr/>
        </p:nvCxnSpPr>
        <p:spPr>
          <a:xfrm>
            <a:off x="4914345" y="3838963"/>
            <a:ext cx="1944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3405725" y="4859630"/>
            <a:ext cx="2378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US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Binary Decision Tree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Definitions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1000" y="1106475"/>
            <a:ext cx="82296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A BDD is a finite, directed, acyclic, graph with an unique initial node, where all terminal nodes are labelled as 0 or 1 and all non-terminal nodes are labelled with a boolean variable.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Each non-terminal node has exactly two edges from that node to others: one labelled 1 and one labelled 0.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i="1" lang="en-US"/>
              <a:t>reduce</a:t>
            </a:r>
            <a:r>
              <a:rPr lang="en-US"/>
              <a:t> algorithm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1000" y="1106455"/>
            <a:ext cx="8229600" cy="564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There are three different ways of reducing a BDD to a more compact form</a:t>
            </a:r>
          </a:p>
          <a:p>
            <a:pPr indent="-3429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C1 - Removal of duplicate terminals.</a:t>
            </a:r>
            <a:r>
              <a:rPr lang="en-US" sz="1800"/>
              <a:t> If a BDD contains more than one terminal 0-node, then we redirect all edges which point to such a 0-node to just one of them. We proceed in the same way with terminal nodes labelled with 1.</a:t>
            </a:r>
          </a:p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C2 - Removal of redundant tests.</a:t>
            </a:r>
            <a:r>
              <a:rPr lang="en-US" sz="1800"/>
              <a:t> If both outgoing edges of a node n point to the same node m, then we eliminate that node n, sending all its incoming edges to m.</a:t>
            </a:r>
          </a:p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C3 - Removal of duplicate non-terminals.</a:t>
            </a:r>
            <a:r>
              <a:rPr lang="en-US" sz="1800"/>
              <a:t> If two distinct nodes n and m in the BDD are the roots of structurally identical subBDDs, then we eliminate one of them, and redirect all its incoming edges to the other one.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sp>
        <p:nvSpPr>
          <p:cNvPr id="105" name="Shape 105"/>
          <p:cNvSpPr/>
          <p:nvPr/>
        </p:nvSpPr>
        <p:spPr>
          <a:xfrm>
            <a:off x="2317812" y="11229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06" name="Shape 106"/>
          <p:cNvSpPr/>
          <p:nvPr/>
        </p:nvSpPr>
        <p:spPr>
          <a:xfrm>
            <a:off x="11766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07" name="Shape 107"/>
          <p:cNvSpPr/>
          <p:nvPr/>
        </p:nvSpPr>
        <p:spPr>
          <a:xfrm>
            <a:off x="308861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08" name="Shape 108"/>
          <p:cNvSpPr/>
          <p:nvPr/>
        </p:nvSpPr>
        <p:spPr>
          <a:xfrm>
            <a:off x="155701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09" name="Shape 109"/>
          <p:cNvSpPr/>
          <p:nvPr/>
        </p:nvSpPr>
        <p:spPr>
          <a:xfrm>
            <a:off x="34590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0" name="Shape 110"/>
          <p:cNvSpPr/>
          <p:nvPr/>
        </p:nvSpPr>
        <p:spPr>
          <a:xfrm>
            <a:off x="19374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1" name="Shape 111"/>
          <p:cNvSpPr/>
          <p:nvPr/>
        </p:nvSpPr>
        <p:spPr>
          <a:xfrm>
            <a:off x="26982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2" name="Shape 112"/>
          <p:cNvSpPr/>
          <p:nvPr/>
        </p:nvSpPr>
        <p:spPr>
          <a:xfrm>
            <a:off x="1435350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1049162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4" name="Shape 114"/>
          <p:cNvSpPr/>
          <p:nvPr/>
        </p:nvSpPr>
        <p:spPr>
          <a:xfrm>
            <a:off x="3738000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5" name="Shape 115"/>
          <p:cNvSpPr/>
          <p:nvPr/>
        </p:nvSpPr>
        <p:spPr>
          <a:xfrm>
            <a:off x="3351812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6" name="Shape 116"/>
          <p:cNvSpPr/>
          <p:nvPr/>
        </p:nvSpPr>
        <p:spPr>
          <a:xfrm>
            <a:off x="2200487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7" name="Shape 117"/>
          <p:cNvSpPr/>
          <p:nvPr/>
        </p:nvSpPr>
        <p:spPr>
          <a:xfrm>
            <a:off x="1814300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8" name="Shape 118"/>
          <p:cNvSpPr/>
          <p:nvPr/>
        </p:nvSpPr>
        <p:spPr>
          <a:xfrm>
            <a:off x="2972850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9" name="Shape 119"/>
          <p:cNvSpPr/>
          <p:nvPr/>
        </p:nvSpPr>
        <p:spPr>
          <a:xfrm>
            <a:off x="2586662" y="2856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20" name="Shape 120"/>
          <p:cNvCxnSpPr>
            <a:stCxn id="105" idx="3"/>
            <a:endCxn id="108" idx="7"/>
          </p:cNvCxnSpPr>
          <p:nvPr/>
        </p:nvCxnSpPr>
        <p:spPr>
          <a:xfrm flipH="1">
            <a:off x="1881820" y="1447591"/>
            <a:ext cx="491700" cy="263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08" idx="3"/>
            <a:endCxn id="106" idx="0"/>
          </p:cNvCxnSpPr>
          <p:nvPr/>
        </p:nvCxnSpPr>
        <p:spPr>
          <a:xfrm flipH="1">
            <a:off x="1366720" y="1980141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06" idx="3"/>
            <a:endCxn id="113" idx="0"/>
          </p:cNvCxnSpPr>
          <p:nvPr/>
        </p:nvCxnSpPr>
        <p:spPr>
          <a:xfrm flipH="1">
            <a:off x="1165120" y="2580841"/>
            <a:ext cx="672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05" idx="5"/>
            <a:endCxn id="107" idx="1"/>
          </p:cNvCxnSpPr>
          <p:nvPr/>
        </p:nvCxnSpPr>
        <p:spPr>
          <a:xfrm>
            <a:off x="2642504" y="1447591"/>
            <a:ext cx="501900" cy="263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107" idx="5"/>
            <a:endCxn id="109" idx="0"/>
          </p:cNvCxnSpPr>
          <p:nvPr/>
        </p:nvCxnSpPr>
        <p:spPr>
          <a:xfrm>
            <a:off x="3413304" y="198014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08" idx="5"/>
            <a:endCxn id="110" idx="0"/>
          </p:cNvCxnSpPr>
          <p:nvPr/>
        </p:nvCxnSpPr>
        <p:spPr>
          <a:xfrm>
            <a:off x="1881704" y="1980141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06" idx="5"/>
            <a:endCxn id="112" idx="0"/>
          </p:cNvCxnSpPr>
          <p:nvPr/>
        </p:nvCxnSpPr>
        <p:spPr>
          <a:xfrm>
            <a:off x="1501304" y="2580841"/>
            <a:ext cx="49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10" idx="3"/>
            <a:endCxn id="117" idx="0"/>
          </p:cNvCxnSpPr>
          <p:nvPr/>
        </p:nvCxnSpPr>
        <p:spPr>
          <a:xfrm flipH="1">
            <a:off x="1930120" y="2580841"/>
            <a:ext cx="63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10" idx="5"/>
            <a:endCxn id="116" idx="0"/>
          </p:cNvCxnSpPr>
          <p:nvPr/>
        </p:nvCxnSpPr>
        <p:spPr>
          <a:xfrm>
            <a:off x="2262104" y="2580841"/>
            <a:ext cx="543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>
            <a:stCxn id="111" idx="3"/>
            <a:endCxn id="119" idx="0"/>
          </p:cNvCxnSpPr>
          <p:nvPr/>
        </p:nvCxnSpPr>
        <p:spPr>
          <a:xfrm flipH="1">
            <a:off x="2702620" y="2580841"/>
            <a:ext cx="513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07" idx="3"/>
            <a:endCxn id="111" idx="0"/>
          </p:cNvCxnSpPr>
          <p:nvPr/>
        </p:nvCxnSpPr>
        <p:spPr>
          <a:xfrm flipH="1">
            <a:off x="2888420" y="1980141"/>
            <a:ext cx="2559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11" idx="5"/>
            <a:endCxn id="118" idx="0"/>
          </p:cNvCxnSpPr>
          <p:nvPr/>
        </p:nvCxnSpPr>
        <p:spPr>
          <a:xfrm>
            <a:off x="3022904" y="2580841"/>
            <a:ext cx="657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stCxn id="109" idx="3"/>
            <a:endCxn id="115" idx="0"/>
          </p:cNvCxnSpPr>
          <p:nvPr/>
        </p:nvCxnSpPr>
        <p:spPr>
          <a:xfrm flipH="1">
            <a:off x="3467620" y="2580841"/>
            <a:ext cx="471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>
            <a:stCxn id="109" idx="5"/>
            <a:endCxn id="114" idx="0"/>
          </p:cNvCxnSpPr>
          <p:nvPr/>
        </p:nvCxnSpPr>
        <p:spPr>
          <a:xfrm>
            <a:off x="3783704" y="2580841"/>
            <a:ext cx="702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4090312" y="1845650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4234162" y="14801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C1</a:t>
            </a:r>
          </a:p>
        </p:txBody>
      </p:sp>
      <p:sp>
        <p:nvSpPr>
          <p:cNvPr id="136" name="Shape 136"/>
          <p:cNvSpPr/>
          <p:nvPr/>
        </p:nvSpPr>
        <p:spPr>
          <a:xfrm>
            <a:off x="6393662" y="11229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37" name="Shape 137"/>
          <p:cNvSpPr/>
          <p:nvPr/>
        </p:nvSpPr>
        <p:spPr>
          <a:xfrm>
            <a:off x="52524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38" name="Shape 138"/>
          <p:cNvSpPr/>
          <p:nvPr/>
        </p:nvSpPr>
        <p:spPr>
          <a:xfrm>
            <a:off x="716446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39" name="Shape 139"/>
          <p:cNvSpPr/>
          <p:nvPr/>
        </p:nvSpPr>
        <p:spPr>
          <a:xfrm>
            <a:off x="563286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40" name="Shape 140"/>
          <p:cNvSpPr/>
          <p:nvPr/>
        </p:nvSpPr>
        <p:spPr>
          <a:xfrm>
            <a:off x="75348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1" name="Shape 141"/>
          <p:cNvSpPr/>
          <p:nvPr/>
        </p:nvSpPr>
        <p:spPr>
          <a:xfrm>
            <a:off x="60132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2" name="Shape 142"/>
          <p:cNvSpPr/>
          <p:nvPr/>
        </p:nvSpPr>
        <p:spPr>
          <a:xfrm>
            <a:off x="67740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3" name="Shape 143"/>
          <p:cNvSpPr/>
          <p:nvPr/>
        </p:nvSpPr>
        <p:spPr>
          <a:xfrm>
            <a:off x="7238787" y="323880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44" name="Shape 144"/>
          <p:cNvSpPr/>
          <p:nvPr/>
        </p:nvSpPr>
        <p:spPr>
          <a:xfrm>
            <a:off x="5707200" y="323880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45" name="Shape 145"/>
          <p:cNvCxnSpPr>
            <a:stCxn id="136" idx="3"/>
            <a:endCxn id="139" idx="7"/>
          </p:cNvCxnSpPr>
          <p:nvPr/>
        </p:nvCxnSpPr>
        <p:spPr>
          <a:xfrm flipH="1">
            <a:off x="5957670" y="1447591"/>
            <a:ext cx="491700" cy="263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39" idx="3"/>
            <a:endCxn id="137" idx="0"/>
          </p:cNvCxnSpPr>
          <p:nvPr/>
        </p:nvCxnSpPr>
        <p:spPr>
          <a:xfrm flipH="1">
            <a:off x="5442570" y="1980141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37" idx="4"/>
            <a:endCxn id="144" idx="0"/>
          </p:cNvCxnSpPr>
          <p:nvPr/>
        </p:nvCxnSpPr>
        <p:spPr>
          <a:xfrm>
            <a:off x="5442662" y="2636550"/>
            <a:ext cx="3804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36" idx="5"/>
            <a:endCxn id="138" idx="1"/>
          </p:cNvCxnSpPr>
          <p:nvPr/>
        </p:nvCxnSpPr>
        <p:spPr>
          <a:xfrm>
            <a:off x="6718354" y="1447591"/>
            <a:ext cx="501900" cy="263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38" idx="5"/>
            <a:endCxn id="140" idx="0"/>
          </p:cNvCxnSpPr>
          <p:nvPr/>
        </p:nvCxnSpPr>
        <p:spPr>
          <a:xfrm>
            <a:off x="7489154" y="198014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39" idx="5"/>
            <a:endCxn id="141" idx="0"/>
          </p:cNvCxnSpPr>
          <p:nvPr/>
        </p:nvCxnSpPr>
        <p:spPr>
          <a:xfrm>
            <a:off x="5957554" y="1980141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37" idx="5"/>
            <a:endCxn id="143" idx="0"/>
          </p:cNvCxnSpPr>
          <p:nvPr/>
        </p:nvCxnSpPr>
        <p:spPr>
          <a:xfrm>
            <a:off x="5577154" y="2580841"/>
            <a:ext cx="1777499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41" idx="4"/>
            <a:endCxn id="144" idx="0"/>
          </p:cNvCxnSpPr>
          <p:nvPr/>
        </p:nvCxnSpPr>
        <p:spPr>
          <a:xfrm flipH="1">
            <a:off x="5823062" y="2636550"/>
            <a:ext cx="3804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41" idx="4"/>
            <a:endCxn id="143" idx="0"/>
          </p:cNvCxnSpPr>
          <p:nvPr/>
        </p:nvCxnSpPr>
        <p:spPr>
          <a:xfrm>
            <a:off x="6203462" y="2636550"/>
            <a:ext cx="11511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42" idx="4"/>
            <a:endCxn id="144" idx="0"/>
          </p:cNvCxnSpPr>
          <p:nvPr/>
        </p:nvCxnSpPr>
        <p:spPr>
          <a:xfrm flipH="1">
            <a:off x="5823062" y="2636550"/>
            <a:ext cx="11412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38" idx="3"/>
            <a:endCxn id="142" idx="0"/>
          </p:cNvCxnSpPr>
          <p:nvPr/>
        </p:nvCxnSpPr>
        <p:spPr>
          <a:xfrm flipH="1">
            <a:off x="6964270" y="1980141"/>
            <a:ext cx="2559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42" idx="4"/>
            <a:endCxn id="143" idx="0"/>
          </p:cNvCxnSpPr>
          <p:nvPr/>
        </p:nvCxnSpPr>
        <p:spPr>
          <a:xfrm>
            <a:off x="6964262" y="2636550"/>
            <a:ext cx="3903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40" idx="4"/>
            <a:endCxn id="143" idx="0"/>
          </p:cNvCxnSpPr>
          <p:nvPr/>
        </p:nvCxnSpPr>
        <p:spPr>
          <a:xfrm flipH="1">
            <a:off x="7354562" y="2636550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40" idx="3"/>
            <a:endCxn id="144" idx="0"/>
          </p:cNvCxnSpPr>
          <p:nvPr/>
        </p:nvCxnSpPr>
        <p:spPr>
          <a:xfrm flipH="1">
            <a:off x="5822970" y="2580841"/>
            <a:ext cx="1767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/>
          <p:nvPr/>
        </p:nvSpPr>
        <p:spPr>
          <a:xfrm>
            <a:off x="2317812" y="38379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60" name="Shape 160"/>
          <p:cNvSpPr/>
          <p:nvPr/>
        </p:nvSpPr>
        <p:spPr>
          <a:xfrm>
            <a:off x="1186512" y="50268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1" name="Shape 161"/>
          <p:cNvSpPr/>
          <p:nvPr/>
        </p:nvSpPr>
        <p:spPr>
          <a:xfrm>
            <a:off x="3088612" y="43705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62" name="Shape 162"/>
          <p:cNvSpPr/>
          <p:nvPr/>
        </p:nvSpPr>
        <p:spPr>
          <a:xfrm>
            <a:off x="1557012" y="43705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63" name="Shape 163"/>
          <p:cNvSpPr/>
          <p:nvPr/>
        </p:nvSpPr>
        <p:spPr>
          <a:xfrm>
            <a:off x="3459012" y="49712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4" name="Shape 164"/>
          <p:cNvSpPr/>
          <p:nvPr/>
        </p:nvSpPr>
        <p:spPr>
          <a:xfrm>
            <a:off x="2322762" y="50268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5" name="Shape 165"/>
          <p:cNvSpPr/>
          <p:nvPr/>
        </p:nvSpPr>
        <p:spPr>
          <a:xfrm>
            <a:off x="3162937" y="5953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66" name="Shape 166"/>
          <p:cNvSpPr/>
          <p:nvPr/>
        </p:nvSpPr>
        <p:spPr>
          <a:xfrm>
            <a:off x="1631350" y="59538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67" name="Shape 167"/>
          <p:cNvCxnSpPr>
            <a:stCxn id="159" idx="3"/>
            <a:endCxn id="162" idx="7"/>
          </p:cNvCxnSpPr>
          <p:nvPr/>
        </p:nvCxnSpPr>
        <p:spPr>
          <a:xfrm flipH="1">
            <a:off x="1881820" y="4162641"/>
            <a:ext cx="4917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62" idx="3"/>
            <a:endCxn id="160" idx="0"/>
          </p:cNvCxnSpPr>
          <p:nvPr/>
        </p:nvCxnSpPr>
        <p:spPr>
          <a:xfrm flipH="1">
            <a:off x="1376620" y="4695191"/>
            <a:ext cx="2361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60" idx="4"/>
            <a:endCxn id="166" idx="0"/>
          </p:cNvCxnSpPr>
          <p:nvPr/>
        </p:nvCxnSpPr>
        <p:spPr>
          <a:xfrm>
            <a:off x="1376712" y="5407275"/>
            <a:ext cx="3705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59" idx="5"/>
            <a:endCxn id="161" idx="1"/>
          </p:cNvCxnSpPr>
          <p:nvPr/>
        </p:nvCxnSpPr>
        <p:spPr>
          <a:xfrm>
            <a:off x="2642504" y="4162641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>
            <a:stCxn id="161" idx="5"/>
            <a:endCxn id="163" idx="0"/>
          </p:cNvCxnSpPr>
          <p:nvPr/>
        </p:nvCxnSpPr>
        <p:spPr>
          <a:xfrm>
            <a:off x="3413304" y="469519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>
            <a:stCxn id="162" idx="5"/>
            <a:endCxn id="164" idx="0"/>
          </p:cNvCxnSpPr>
          <p:nvPr/>
        </p:nvCxnSpPr>
        <p:spPr>
          <a:xfrm>
            <a:off x="1881704" y="4695191"/>
            <a:ext cx="631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60" idx="5"/>
            <a:endCxn id="165" idx="0"/>
          </p:cNvCxnSpPr>
          <p:nvPr/>
        </p:nvCxnSpPr>
        <p:spPr>
          <a:xfrm>
            <a:off x="1511204" y="5351566"/>
            <a:ext cx="17676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>
            <a:stCxn id="164" idx="4"/>
            <a:endCxn id="166" idx="0"/>
          </p:cNvCxnSpPr>
          <p:nvPr/>
        </p:nvCxnSpPr>
        <p:spPr>
          <a:xfrm flipH="1">
            <a:off x="1747362" y="5407275"/>
            <a:ext cx="7656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64" idx="4"/>
            <a:endCxn id="165" idx="0"/>
          </p:cNvCxnSpPr>
          <p:nvPr/>
        </p:nvCxnSpPr>
        <p:spPr>
          <a:xfrm>
            <a:off x="2512962" y="5407275"/>
            <a:ext cx="7659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>
            <a:stCxn id="161" idx="3"/>
            <a:endCxn id="164" idx="0"/>
          </p:cNvCxnSpPr>
          <p:nvPr/>
        </p:nvCxnSpPr>
        <p:spPr>
          <a:xfrm flipH="1">
            <a:off x="2512820" y="4695191"/>
            <a:ext cx="6315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>
            <a:stCxn id="163" idx="4"/>
            <a:endCxn id="165" idx="0"/>
          </p:cNvCxnSpPr>
          <p:nvPr/>
        </p:nvCxnSpPr>
        <p:spPr>
          <a:xfrm flipH="1">
            <a:off x="3278712" y="5351600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stCxn id="163" idx="3"/>
            <a:endCxn id="166" idx="0"/>
          </p:cNvCxnSpPr>
          <p:nvPr/>
        </p:nvCxnSpPr>
        <p:spPr>
          <a:xfrm flipH="1">
            <a:off x="1747120" y="5295891"/>
            <a:ext cx="1767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4264248" y="3644750"/>
            <a:ext cx="6219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 rot="-2021404">
            <a:off x="4324252" y="3495760"/>
            <a:ext cx="501892" cy="4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C3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4123175" y="5628450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4267025" y="52629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C3</a:t>
            </a:r>
          </a:p>
        </p:txBody>
      </p:sp>
      <p:sp>
        <p:nvSpPr>
          <p:cNvPr id="183" name="Shape 183"/>
          <p:cNvSpPr/>
          <p:nvPr/>
        </p:nvSpPr>
        <p:spPr>
          <a:xfrm>
            <a:off x="6452137" y="39132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84" name="Shape 184"/>
          <p:cNvSpPr/>
          <p:nvPr/>
        </p:nvSpPr>
        <p:spPr>
          <a:xfrm>
            <a:off x="7222937" y="44458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85" name="Shape 185"/>
          <p:cNvSpPr/>
          <p:nvPr/>
        </p:nvSpPr>
        <p:spPr>
          <a:xfrm>
            <a:off x="5691337" y="44458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86" name="Shape 186"/>
          <p:cNvSpPr/>
          <p:nvPr/>
        </p:nvSpPr>
        <p:spPr>
          <a:xfrm>
            <a:off x="7593337" y="50465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87" name="Shape 187"/>
          <p:cNvSpPr/>
          <p:nvPr/>
        </p:nvSpPr>
        <p:spPr>
          <a:xfrm>
            <a:off x="6457087" y="51021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88" name="Shape 188"/>
          <p:cNvSpPr/>
          <p:nvPr/>
        </p:nvSpPr>
        <p:spPr>
          <a:xfrm>
            <a:off x="7297262" y="60291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89" name="Shape 189"/>
          <p:cNvSpPr/>
          <p:nvPr/>
        </p:nvSpPr>
        <p:spPr>
          <a:xfrm>
            <a:off x="5765675" y="60291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90" name="Shape 190"/>
          <p:cNvCxnSpPr>
            <a:stCxn id="183" idx="3"/>
            <a:endCxn id="185" idx="7"/>
          </p:cNvCxnSpPr>
          <p:nvPr/>
        </p:nvCxnSpPr>
        <p:spPr>
          <a:xfrm flipH="1">
            <a:off x="6016145" y="4237941"/>
            <a:ext cx="4917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5" idx="3"/>
            <a:endCxn id="187" idx="2"/>
          </p:cNvCxnSpPr>
          <p:nvPr/>
        </p:nvCxnSpPr>
        <p:spPr>
          <a:xfrm>
            <a:off x="5747045" y="4770491"/>
            <a:ext cx="7101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83" idx="5"/>
            <a:endCxn id="184" idx="1"/>
          </p:cNvCxnSpPr>
          <p:nvPr/>
        </p:nvCxnSpPr>
        <p:spPr>
          <a:xfrm>
            <a:off x="6776829" y="4237941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>
            <a:stCxn id="184" idx="5"/>
            <a:endCxn id="186" idx="0"/>
          </p:cNvCxnSpPr>
          <p:nvPr/>
        </p:nvCxnSpPr>
        <p:spPr>
          <a:xfrm>
            <a:off x="7547629" y="477049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>
            <a:stCxn id="185" idx="5"/>
            <a:endCxn id="187" idx="0"/>
          </p:cNvCxnSpPr>
          <p:nvPr/>
        </p:nvCxnSpPr>
        <p:spPr>
          <a:xfrm>
            <a:off x="6016029" y="4770491"/>
            <a:ext cx="631199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>
            <a:stCxn id="187" idx="4"/>
            <a:endCxn id="189" idx="0"/>
          </p:cNvCxnSpPr>
          <p:nvPr/>
        </p:nvCxnSpPr>
        <p:spPr>
          <a:xfrm flipH="1">
            <a:off x="5881687" y="5482575"/>
            <a:ext cx="7656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>
            <a:stCxn id="187" idx="4"/>
            <a:endCxn id="188" idx="0"/>
          </p:cNvCxnSpPr>
          <p:nvPr/>
        </p:nvCxnSpPr>
        <p:spPr>
          <a:xfrm>
            <a:off x="6647287" y="5482575"/>
            <a:ext cx="7659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84" idx="3"/>
            <a:endCxn id="187" idx="0"/>
          </p:cNvCxnSpPr>
          <p:nvPr/>
        </p:nvCxnSpPr>
        <p:spPr>
          <a:xfrm flipH="1">
            <a:off x="6647145" y="4770491"/>
            <a:ext cx="6315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86" idx="4"/>
            <a:endCxn id="188" idx="0"/>
          </p:cNvCxnSpPr>
          <p:nvPr/>
        </p:nvCxnSpPr>
        <p:spPr>
          <a:xfrm flipH="1">
            <a:off x="7413037" y="5426900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86" idx="3"/>
            <a:endCxn id="189" idx="0"/>
          </p:cNvCxnSpPr>
          <p:nvPr/>
        </p:nvCxnSpPr>
        <p:spPr>
          <a:xfrm flipH="1">
            <a:off x="5881445" y="5371191"/>
            <a:ext cx="1767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/>
          <p:nvPr/>
        </p:nvSpPr>
        <p:spPr>
          <a:xfrm>
            <a:off x="531325" y="2819650"/>
            <a:ext cx="3953400" cy="45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714775" y="2129712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940400" y="2129700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07625" y="4915875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243875" y="4935500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612450" y="4332850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sp>
        <p:nvSpPr>
          <p:cNvPr id="211" name="Shape 211"/>
          <p:cNvSpPr/>
          <p:nvPr/>
        </p:nvSpPr>
        <p:spPr>
          <a:xfrm>
            <a:off x="1607912" y="21808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12" name="Shape 212"/>
          <p:cNvSpPr/>
          <p:nvPr/>
        </p:nvSpPr>
        <p:spPr>
          <a:xfrm>
            <a:off x="237871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13" name="Shape 213"/>
          <p:cNvSpPr/>
          <p:nvPr/>
        </p:nvSpPr>
        <p:spPr>
          <a:xfrm>
            <a:off x="84711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14" name="Shape 214"/>
          <p:cNvSpPr/>
          <p:nvPr/>
        </p:nvSpPr>
        <p:spPr>
          <a:xfrm>
            <a:off x="274911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15" name="Shape 215"/>
          <p:cNvSpPr/>
          <p:nvPr/>
        </p:nvSpPr>
        <p:spPr>
          <a:xfrm>
            <a:off x="1612862" y="33697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16" name="Shape 216"/>
          <p:cNvSpPr/>
          <p:nvPr/>
        </p:nvSpPr>
        <p:spPr>
          <a:xfrm>
            <a:off x="2453037" y="42967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921450" y="42967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18" name="Shape 218"/>
          <p:cNvCxnSpPr>
            <a:stCxn id="211" idx="3"/>
            <a:endCxn id="213" idx="7"/>
          </p:cNvCxnSpPr>
          <p:nvPr/>
        </p:nvCxnSpPr>
        <p:spPr>
          <a:xfrm flipH="1">
            <a:off x="1171920" y="2505541"/>
            <a:ext cx="4917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13" idx="3"/>
            <a:endCxn id="215" idx="2"/>
          </p:cNvCxnSpPr>
          <p:nvPr/>
        </p:nvCxnSpPr>
        <p:spPr>
          <a:xfrm>
            <a:off x="902820" y="3038091"/>
            <a:ext cx="7101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11" idx="5"/>
            <a:endCxn id="212" idx="1"/>
          </p:cNvCxnSpPr>
          <p:nvPr/>
        </p:nvCxnSpPr>
        <p:spPr>
          <a:xfrm>
            <a:off x="1932604" y="2505541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212" idx="5"/>
            <a:endCxn id="214" idx="0"/>
          </p:cNvCxnSpPr>
          <p:nvPr/>
        </p:nvCxnSpPr>
        <p:spPr>
          <a:xfrm>
            <a:off x="2703404" y="303809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13" idx="5"/>
            <a:endCxn id="215" idx="0"/>
          </p:cNvCxnSpPr>
          <p:nvPr/>
        </p:nvCxnSpPr>
        <p:spPr>
          <a:xfrm>
            <a:off x="1171804" y="3038091"/>
            <a:ext cx="631199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>
            <a:stCxn id="215" idx="4"/>
            <a:endCxn id="217" idx="0"/>
          </p:cNvCxnSpPr>
          <p:nvPr/>
        </p:nvCxnSpPr>
        <p:spPr>
          <a:xfrm flipH="1">
            <a:off x="1037462" y="3750175"/>
            <a:ext cx="7656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>
            <a:stCxn id="215" idx="4"/>
            <a:endCxn id="216" idx="0"/>
          </p:cNvCxnSpPr>
          <p:nvPr/>
        </p:nvCxnSpPr>
        <p:spPr>
          <a:xfrm>
            <a:off x="1803062" y="3750175"/>
            <a:ext cx="7659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>
            <a:stCxn id="212" idx="3"/>
            <a:endCxn id="215" idx="0"/>
          </p:cNvCxnSpPr>
          <p:nvPr/>
        </p:nvCxnSpPr>
        <p:spPr>
          <a:xfrm flipH="1">
            <a:off x="1802920" y="3038091"/>
            <a:ext cx="6315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14" idx="4"/>
            <a:endCxn id="216" idx="0"/>
          </p:cNvCxnSpPr>
          <p:nvPr/>
        </p:nvCxnSpPr>
        <p:spPr>
          <a:xfrm flipH="1">
            <a:off x="2568812" y="3694500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>
            <a:stCxn id="214" idx="4"/>
            <a:endCxn id="217" idx="0"/>
          </p:cNvCxnSpPr>
          <p:nvPr/>
        </p:nvCxnSpPr>
        <p:spPr>
          <a:xfrm flipH="1">
            <a:off x="1037312" y="3694500"/>
            <a:ext cx="19020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4182300" y="3611750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4326150" y="32462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C2</a:t>
            </a:r>
          </a:p>
        </p:txBody>
      </p:sp>
      <p:sp>
        <p:nvSpPr>
          <p:cNvPr id="230" name="Shape 230"/>
          <p:cNvSpPr/>
          <p:nvPr/>
        </p:nvSpPr>
        <p:spPr>
          <a:xfrm>
            <a:off x="6775262" y="218085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31" name="Shape 231"/>
          <p:cNvSpPr/>
          <p:nvPr/>
        </p:nvSpPr>
        <p:spPr>
          <a:xfrm>
            <a:off x="754606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32" name="Shape 232"/>
          <p:cNvSpPr/>
          <p:nvPr/>
        </p:nvSpPr>
        <p:spPr>
          <a:xfrm>
            <a:off x="7916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33" name="Shape 233"/>
          <p:cNvSpPr/>
          <p:nvPr/>
        </p:nvSpPr>
        <p:spPr>
          <a:xfrm>
            <a:off x="6014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34" name="Shape 234"/>
          <p:cNvSpPr/>
          <p:nvPr/>
        </p:nvSpPr>
        <p:spPr>
          <a:xfrm>
            <a:off x="7620387" y="42967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35" name="Shape 235"/>
          <p:cNvSpPr/>
          <p:nvPr/>
        </p:nvSpPr>
        <p:spPr>
          <a:xfrm>
            <a:off x="6088800" y="4296750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36" name="Shape 236"/>
          <p:cNvCxnSpPr>
            <a:stCxn id="230" idx="3"/>
            <a:endCxn id="233" idx="0"/>
          </p:cNvCxnSpPr>
          <p:nvPr/>
        </p:nvCxnSpPr>
        <p:spPr>
          <a:xfrm flipH="1">
            <a:off x="6204570" y="2505541"/>
            <a:ext cx="6264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230" idx="5"/>
            <a:endCxn id="231" idx="1"/>
          </p:cNvCxnSpPr>
          <p:nvPr/>
        </p:nvCxnSpPr>
        <p:spPr>
          <a:xfrm>
            <a:off x="7099954" y="2505541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31" idx="5"/>
            <a:endCxn id="232" idx="0"/>
          </p:cNvCxnSpPr>
          <p:nvPr/>
        </p:nvCxnSpPr>
        <p:spPr>
          <a:xfrm>
            <a:off x="7870754" y="3038091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>
            <a:stCxn id="233" idx="4"/>
            <a:endCxn id="235" idx="0"/>
          </p:cNvCxnSpPr>
          <p:nvPr/>
        </p:nvCxnSpPr>
        <p:spPr>
          <a:xfrm>
            <a:off x="6204662" y="3694500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>
            <a:stCxn id="233" idx="5"/>
            <a:endCxn id="234" idx="0"/>
          </p:cNvCxnSpPr>
          <p:nvPr/>
        </p:nvCxnSpPr>
        <p:spPr>
          <a:xfrm>
            <a:off x="6339154" y="3638791"/>
            <a:ext cx="1397099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1" idx="3"/>
            <a:endCxn id="233" idx="6"/>
          </p:cNvCxnSpPr>
          <p:nvPr/>
        </p:nvCxnSpPr>
        <p:spPr>
          <a:xfrm flipH="1">
            <a:off x="6394870" y="3038091"/>
            <a:ext cx="12069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>
            <a:stCxn id="232" idx="4"/>
            <a:endCxn id="234" idx="0"/>
          </p:cNvCxnSpPr>
          <p:nvPr/>
        </p:nvCxnSpPr>
        <p:spPr>
          <a:xfrm flipH="1">
            <a:off x="7736162" y="3694500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>
            <a:stCxn id="232" idx="3"/>
            <a:endCxn id="235" idx="0"/>
          </p:cNvCxnSpPr>
          <p:nvPr/>
        </p:nvCxnSpPr>
        <p:spPr>
          <a:xfrm flipH="1">
            <a:off x="6204570" y="3638791"/>
            <a:ext cx="1767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/>
          <p:nvPr/>
        </p:nvSpPr>
        <p:spPr>
          <a:xfrm>
            <a:off x="768225" y="2608600"/>
            <a:ext cx="538200" cy="60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81812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But, how does it actually works?!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81000" y="1106487"/>
            <a:ext cx="8229600" cy="50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</a:pPr>
            <a:r>
              <a:rPr lang="en-US"/>
              <a:t>Given an OBDD, it proceeds bottom-up assigning an integer label id(n) to each node.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</a:pPr>
            <a:r>
              <a:rPr lang="en-US"/>
              <a:t>Assign label 0 to all 0-terminals and label 1 to all 1-terminals.</a:t>
            </a:r>
          </a:p>
          <a:p>
            <a:pPr lvl="0" rtl="0" algn="l">
              <a:spcBef>
                <a:spcPts val="0"/>
              </a:spcBef>
            </a:pPr>
            <a:r>
              <a:rPr lang="en-US"/>
              <a:t>Given now a non-terminal node for x</a:t>
            </a:r>
            <a:r>
              <a:rPr baseline="-25000" lang="en-US"/>
              <a:t>i</a:t>
            </a:r>
            <a:r>
              <a:rPr lang="en-US"/>
              <a:t>, say n, if id(lo(n)) = id(hi(n)), then, id(n) = id(lo(n)).</a:t>
            </a:r>
          </a:p>
          <a:p>
            <a:pPr lvl="0" rtl="0" algn="l">
              <a:spcBef>
                <a:spcPts val="0"/>
              </a:spcBef>
            </a:pPr>
            <a:r>
              <a:rPr lang="en-US"/>
              <a:t>If there’s another node for x</a:t>
            </a:r>
            <a:r>
              <a:rPr baseline="-25000" lang="en-US"/>
              <a:t>i</a:t>
            </a:r>
            <a:r>
              <a:rPr lang="en-US"/>
              <a:t>, say m, such that id(lo(n)) = id(lo(m)) and id(hi(n)) = id(hi(m)), then id(n) = id(m).</a:t>
            </a:r>
          </a:p>
          <a:p>
            <a:pPr lvl="0" rtl="0" algn="l">
              <a:spcBef>
                <a:spcPts val="0"/>
              </a:spcBef>
            </a:pPr>
            <a:r>
              <a:rPr lang="en-US"/>
              <a:t>Otherwise, we set id(n) to the next unused integer.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</a:pPr>
            <a:r>
              <a:rPr lang="en-US"/>
              <a:t>Final step: collapsing nodes with the same label and redirecting edges accordingly with the node collapsing.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Back to motivation!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81000" y="1106487"/>
            <a:ext cx="8229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Thanks to the reductions C1–C3, BDDs can often be quite compact representations of boolean functions.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142725" y="260792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58" name="Shape 258"/>
          <p:cNvSpPr/>
          <p:nvPr/>
        </p:nvSpPr>
        <p:spPr>
          <a:xfrm>
            <a:off x="30015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59" name="Shape 259"/>
          <p:cNvSpPr/>
          <p:nvPr/>
        </p:nvSpPr>
        <p:spPr>
          <a:xfrm>
            <a:off x="4913525" y="31404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60" name="Shape 260"/>
          <p:cNvSpPr/>
          <p:nvPr/>
        </p:nvSpPr>
        <p:spPr>
          <a:xfrm>
            <a:off x="3381925" y="31404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61" name="Shape 261"/>
          <p:cNvSpPr/>
          <p:nvPr/>
        </p:nvSpPr>
        <p:spPr>
          <a:xfrm>
            <a:off x="52839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2" name="Shape 262"/>
          <p:cNvSpPr/>
          <p:nvPr/>
        </p:nvSpPr>
        <p:spPr>
          <a:xfrm>
            <a:off x="37623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3" name="Shape 263"/>
          <p:cNvSpPr/>
          <p:nvPr/>
        </p:nvSpPr>
        <p:spPr>
          <a:xfrm>
            <a:off x="45231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4" name="Shape 264"/>
          <p:cNvSpPr/>
          <p:nvPr/>
        </p:nvSpPr>
        <p:spPr>
          <a:xfrm>
            <a:off x="3260262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5" name="Shape 265"/>
          <p:cNvSpPr/>
          <p:nvPr/>
        </p:nvSpPr>
        <p:spPr>
          <a:xfrm>
            <a:off x="2874075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66" name="Shape 266"/>
          <p:cNvSpPr/>
          <p:nvPr/>
        </p:nvSpPr>
        <p:spPr>
          <a:xfrm>
            <a:off x="5562912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67" name="Shape 267"/>
          <p:cNvSpPr/>
          <p:nvPr/>
        </p:nvSpPr>
        <p:spPr>
          <a:xfrm>
            <a:off x="5176725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4025400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3639212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70" name="Shape 270"/>
          <p:cNvSpPr/>
          <p:nvPr/>
        </p:nvSpPr>
        <p:spPr>
          <a:xfrm>
            <a:off x="4797762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4411575" y="43418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72" name="Shape 272"/>
          <p:cNvCxnSpPr>
            <a:stCxn id="257" idx="3"/>
            <a:endCxn id="260" idx="7"/>
          </p:cNvCxnSpPr>
          <p:nvPr/>
        </p:nvCxnSpPr>
        <p:spPr>
          <a:xfrm flipH="1">
            <a:off x="3706733" y="2932616"/>
            <a:ext cx="4917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260" idx="3"/>
            <a:endCxn id="258" idx="0"/>
          </p:cNvCxnSpPr>
          <p:nvPr/>
        </p:nvCxnSpPr>
        <p:spPr>
          <a:xfrm flipH="1">
            <a:off x="3191633" y="3465166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stCxn id="258" idx="3"/>
            <a:endCxn id="265" idx="0"/>
          </p:cNvCxnSpPr>
          <p:nvPr/>
        </p:nvCxnSpPr>
        <p:spPr>
          <a:xfrm flipH="1">
            <a:off x="2990033" y="4065866"/>
            <a:ext cx="672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>
            <a:stCxn id="257" idx="5"/>
            <a:endCxn id="259" idx="1"/>
          </p:cNvCxnSpPr>
          <p:nvPr/>
        </p:nvCxnSpPr>
        <p:spPr>
          <a:xfrm>
            <a:off x="4467416" y="2932616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259" idx="5"/>
            <a:endCxn id="261" idx="0"/>
          </p:cNvCxnSpPr>
          <p:nvPr/>
        </p:nvCxnSpPr>
        <p:spPr>
          <a:xfrm>
            <a:off x="5238216" y="3465166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>
            <a:stCxn id="260" idx="5"/>
            <a:endCxn id="262" idx="0"/>
          </p:cNvCxnSpPr>
          <p:nvPr/>
        </p:nvCxnSpPr>
        <p:spPr>
          <a:xfrm>
            <a:off x="3706616" y="3465166"/>
            <a:ext cx="24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58" idx="5"/>
            <a:endCxn id="264" idx="0"/>
          </p:cNvCxnSpPr>
          <p:nvPr/>
        </p:nvCxnSpPr>
        <p:spPr>
          <a:xfrm>
            <a:off x="3326216" y="4065866"/>
            <a:ext cx="49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>
            <a:stCxn id="262" idx="3"/>
            <a:endCxn id="269" idx="0"/>
          </p:cNvCxnSpPr>
          <p:nvPr/>
        </p:nvCxnSpPr>
        <p:spPr>
          <a:xfrm flipH="1">
            <a:off x="3755033" y="4065866"/>
            <a:ext cx="63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stCxn id="262" idx="5"/>
            <a:endCxn id="268" idx="0"/>
          </p:cNvCxnSpPr>
          <p:nvPr/>
        </p:nvCxnSpPr>
        <p:spPr>
          <a:xfrm>
            <a:off x="4087016" y="4065866"/>
            <a:ext cx="543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>
            <a:stCxn id="263" idx="3"/>
            <a:endCxn id="271" idx="0"/>
          </p:cNvCxnSpPr>
          <p:nvPr/>
        </p:nvCxnSpPr>
        <p:spPr>
          <a:xfrm flipH="1">
            <a:off x="4527533" y="4065866"/>
            <a:ext cx="513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59" idx="3"/>
            <a:endCxn id="263" idx="0"/>
          </p:cNvCxnSpPr>
          <p:nvPr/>
        </p:nvCxnSpPr>
        <p:spPr>
          <a:xfrm flipH="1">
            <a:off x="4713333" y="3465166"/>
            <a:ext cx="2559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63" idx="5"/>
            <a:endCxn id="270" idx="0"/>
          </p:cNvCxnSpPr>
          <p:nvPr/>
        </p:nvCxnSpPr>
        <p:spPr>
          <a:xfrm>
            <a:off x="4847816" y="4065866"/>
            <a:ext cx="657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>
            <a:stCxn id="261" idx="3"/>
            <a:endCxn id="267" idx="0"/>
          </p:cNvCxnSpPr>
          <p:nvPr/>
        </p:nvCxnSpPr>
        <p:spPr>
          <a:xfrm flipH="1">
            <a:off x="5292533" y="4065866"/>
            <a:ext cx="471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>
            <a:stCxn id="261" idx="5"/>
            <a:endCxn id="266" idx="0"/>
          </p:cNvCxnSpPr>
          <p:nvPr/>
        </p:nvCxnSpPr>
        <p:spPr>
          <a:xfrm>
            <a:off x="5608616" y="4065866"/>
            <a:ext cx="702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286" name="Shape 286"/>
          <p:cNvGraphicFramePr/>
          <p:nvPr/>
        </p:nvGraphicFramePr>
        <p:xfrm>
          <a:off x="507250" y="22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{FC053F84-C91C-4E51-B88C-F0A7544687F7}</a:tableStyleId>
              </a:tblPr>
              <a:tblGrid>
                <a:gridCol w="458325"/>
                <a:gridCol w="458325"/>
                <a:gridCol w="458325"/>
                <a:gridCol w="458325"/>
              </a:tblGrid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32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Shape 287"/>
          <p:cNvSpPr/>
          <p:nvPr/>
        </p:nvSpPr>
        <p:spPr>
          <a:xfrm>
            <a:off x="7088862" y="241947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88" name="Shape 288"/>
          <p:cNvSpPr/>
          <p:nvPr/>
        </p:nvSpPr>
        <p:spPr>
          <a:xfrm>
            <a:off x="7859662" y="295202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89" name="Shape 289"/>
          <p:cNvSpPr/>
          <p:nvPr/>
        </p:nvSpPr>
        <p:spPr>
          <a:xfrm>
            <a:off x="8230062" y="355272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90" name="Shape 290"/>
          <p:cNvSpPr/>
          <p:nvPr/>
        </p:nvSpPr>
        <p:spPr>
          <a:xfrm>
            <a:off x="6328062" y="3552725"/>
            <a:ext cx="380400" cy="380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91" name="Shape 291"/>
          <p:cNvSpPr/>
          <p:nvPr/>
        </p:nvSpPr>
        <p:spPr>
          <a:xfrm>
            <a:off x="7933987" y="45353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6402400" y="4535375"/>
            <a:ext cx="231750" cy="3804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93" name="Shape 293"/>
          <p:cNvCxnSpPr>
            <a:stCxn id="287" idx="3"/>
            <a:endCxn id="290" idx="0"/>
          </p:cNvCxnSpPr>
          <p:nvPr/>
        </p:nvCxnSpPr>
        <p:spPr>
          <a:xfrm flipH="1">
            <a:off x="6518170" y="2744166"/>
            <a:ext cx="6264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87" idx="5"/>
            <a:endCxn id="288" idx="1"/>
          </p:cNvCxnSpPr>
          <p:nvPr/>
        </p:nvCxnSpPr>
        <p:spPr>
          <a:xfrm>
            <a:off x="7413554" y="2744166"/>
            <a:ext cx="501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88" idx="5"/>
            <a:endCxn id="289" idx="0"/>
          </p:cNvCxnSpPr>
          <p:nvPr/>
        </p:nvCxnSpPr>
        <p:spPr>
          <a:xfrm>
            <a:off x="8184354" y="3276716"/>
            <a:ext cx="2358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90" idx="4"/>
            <a:endCxn id="292" idx="0"/>
          </p:cNvCxnSpPr>
          <p:nvPr/>
        </p:nvCxnSpPr>
        <p:spPr>
          <a:xfrm>
            <a:off x="6518262" y="3933125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90" idx="5"/>
            <a:endCxn id="291" idx="0"/>
          </p:cNvCxnSpPr>
          <p:nvPr/>
        </p:nvCxnSpPr>
        <p:spPr>
          <a:xfrm>
            <a:off x="6652754" y="3877416"/>
            <a:ext cx="13971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88" idx="3"/>
            <a:endCxn id="290" idx="6"/>
          </p:cNvCxnSpPr>
          <p:nvPr/>
        </p:nvCxnSpPr>
        <p:spPr>
          <a:xfrm flipH="1">
            <a:off x="6708470" y="3276716"/>
            <a:ext cx="12069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89" idx="4"/>
            <a:endCxn id="291" idx="0"/>
          </p:cNvCxnSpPr>
          <p:nvPr/>
        </p:nvCxnSpPr>
        <p:spPr>
          <a:xfrm flipH="1">
            <a:off x="8049762" y="3933125"/>
            <a:ext cx="3705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9" idx="3"/>
            <a:endCxn id="292" idx="0"/>
          </p:cNvCxnSpPr>
          <p:nvPr/>
        </p:nvCxnSpPr>
        <p:spPr>
          <a:xfrm flipH="1">
            <a:off x="6518170" y="3877416"/>
            <a:ext cx="17676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 txBox="1"/>
          <p:nvPr/>
        </p:nvSpPr>
        <p:spPr>
          <a:xfrm>
            <a:off x="2598637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808600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=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9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8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