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4" r:id="rId3"/>
    <p:sldId id="258" r:id="rId4"/>
    <p:sldId id="265" r:id="rId5"/>
    <p:sldId id="266" r:id="rId6"/>
    <p:sldId id="267" r:id="rId7"/>
    <p:sldId id="263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29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30/07/2018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43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08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4973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3623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9291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05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826" y="1873584"/>
            <a:ext cx="6292216" cy="2560320"/>
          </a:xfrm>
        </p:spPr>
        <p:txBody>
          <a:bodyPr rtlCol="0"/>
          <a:lstStyle/>
          <a:p>
            <a:pPr rtl="0"/>
            <a:r>
              <a:rPr lang="pt-BR" dirty="0"/>
              <a:t>Migração para a nuvem – Site de doações do projeto Criança Esperança</a:t>
            </a:r>
          </a:p>
        </p:txBody>
      </p:sp>
      <p:pic>
        <p:nvPicPr>
          <p:cNvPr id="5" name="Espaço reservado para imagem 4" descr="Rua da cidade com desfoque de movimento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a UNESCO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22131" y="1916724"/>
            <a:ext cx="9674469" cy="4686142"/>
          </a:xfrm>
        </p:spPr>
        <p:txBody>
          <a:bodyPr rtlCol="0">
            <a:normAutofit lnSpcReduction="10000"/>
          </a:bodyPr>
          <a:lstStyle/>
          <a:p>
            <a:r>
              <a:rPr lang="pt-BR" dirty="0"/>
              <a:t>UNESCO - Organização das Nações Unidas para a Educação, a Ciência e a Cultura</a:t>
            </a:r>
          </a:p>
          <a:p>
            <a:r>
              <a:rPr lang="pt-BR" dirty="0"/>
              <a:t>Agência da ONU (Organização Internacional / não-governamental)</a:t>
            </a:r>
          </a:p>
          <a:p>
            <a:r>
              <a:rPr lang="pt-BR" dirty="0"/>
              <a:t>Atua com diversas ONGs, projetos do governo e empresas com serviços de pesquisa e desenvolvimento nas áreas de educação, cultura, ciências humanas, sociais, ambientais e da informação.</a:t>
            </a:r>
          </a:p>
          <a:p>
            <a:r>
              <a:rPr lang="pt-BR" dirty="0"/>
              <a:t>Principais características</a:t>
            </a:r>
          </a:p>
          <a:p>
            <a:pPr lvl="1"/>
            <a:r>
              <a:rPr lang="pt-BR" dirty="0"/>
              <a:t>Exigência de alta confidencialidade, confiabilidade e disponibilidade de dados</a:t>
            </a:r>
          </a:p>
          <a:p>
            <a:pPr lvl="1"/>
            <a:r>
              <a:rPr lang="pt-BR" dirty="0"/>
              <a:t>Preocupação com planos de contingência (BCP/DRP)</a:t>
            </a:r>
          </a:p>
          <a:p>
            <a:pPr lvl="1"/>
            <a:r>
              <a:rPr lang="pt-BR" dirty="0"/>
              <a:t>Possuir políticas definidas pela Sede</a:t>
            </a:r>
          </a:p>
          <a:p>
            <a:pPr lvl="1"/>
            <a:r>
              <a:rPr lang="pt-BR" dirty="0"/>
              <a:t>Pouca tolerância a falhas</a:t>
            </a:r>
          </a:p>
          <a:p>
            <a:pPr lvl="1"/>
            <a:r>
              <a:rPr lang="pt-BR" dirty="0"/>
              <a:t>Atraso quanto às novas tecnologias.</a:t>
            </a:r>
          </a:p>
          <a:p>
            <a:pPr marL="0" indent="0" rtl="0">
              <a:buNone/>
            </a:pPr>
            <a:endParaRPr lang="pt-BR" dirty="0"/>
          </a:p>
          <a:p>
            <a:pPr rtl="0"/>
            <a:endParaRPr lang="pt-BR" dirty="0"/>
          </a:p>
          <a:p>
            <a:pPr marL="0" indent="0" rtl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958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o Criança Esperança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257424"/>
            <a:ext cx="9601200" cy="3914775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dirty="0"/>
              <a:t>O Criança Esperança é um projeto da Rede Globo em parceria com a UNESCO. É um projeto que arrecada doações da população e seleciona ONGs ou projetos que fazem parte do mandato de Ciências Humanas e Sociais. </a:t>
            </a:r>
          </a:p>
          <a:p>
            <a:pPr marL="0" indent="0" rtl="0">
              <a:buNone/>
            </a:pPr>
            <a:r>
              <a:rPr lang="pt-BR" dirty="0"/>
              <a:t>Possui amplitude nacional e grande popularidade.</a:t>
            </a:r>
          </a:p>
          <a:p>
            <a:pPr marL="0" indent="0" rtl="0">
              <a:buNone/>
            </a:pPr>
            <a:r>
              <a:rPr lang="pt-BR" dirty="0"/>
              <a:t>Uma das formas de recebimento de doações é através do site de doações, alvo deste projeto aplicado. </a:t>
            </a:r>
          </a:p>
          <a:p>
            <a:pPr marL="0" indent="0" rtl="0">
              <a:buNone/>
            </a:pPr>
            <a:r>
              <a:rPr lang="pt-BR" dirty="0"/>
              <a:t>Este é o projeto de maior importância e visibilidade para a UNESCO atualmente.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Sobre o site de doações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037616"/>
            <a:ext cx="9601200" cy="3914775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r>
              <a:rPr lang="pt-BR" dirty="0"/>
              <a:t>Atualmente, o site de está hospedado no datacenter da UNESCO em Brasília.</a:t>
            </a:r>
          </a:p>
          <a:p>
            <a:r>
              <a:rPr lang="pt-BR" dirty="0"/>
              <a:t>2 servidores de aplicação IIS em cluster (Windows Server).</a:t>
            </a:r>
          </a:p>
          <a:p>
            <a:r>
              <a:rPr lang="pt-BR" dirty="0"/>
              <a:t>Servidor de banco de dados Windows Server com SQL Server (10gb).</a:t>
            </a:r>
          </a:p>
          <a:p>
            <a:r>
              <a:rPr lang="pt-BR" dirty="0"/>
              <a:t>Ambos servidores já estão em </a:t>
            </a:r>
            <a:r>
              <a:rPr lang="pt-BR" dirty="0" err="1"/>
              <a:t>VMs</a:t>
            </a:r>
            <a:r>
              <a:rPr lang="pt-BR" dirty="0"/>
              <a:t>.</a:t>
            </a:r>
          </a:p>
          <a:p>
            <a:r>
              <a:rPr lang="pt-BR" dirty="0"/>
              <a:t>O serviço de internet é fornecido pela Rede Nacional de Pesquisa (RNP) que se encontra no mesmo prédio da UNESCO através de um cabo de fibra óptica.</a:t>
            </a:r>
          </a:p>
          <a:p>
            <a:r>
              <a:rPr lang="pt-BR" dirty="0"/>
              <a:t>Recebe em torno de 10 mil visitas anuais.</a:t>
            </a:r>
          </a:p>
          <a:p>
            <a:r>
              <a:rPr lang="pt-BR" dirty="0"/>
              <a:t>O maior número de acessos simultâneos já registrado foi 200.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971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Desafios existentes e possível 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1718737"/>
            <a:ext cx="9601200" cy="4917099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Disponibilidade	</a:t>
            </a:r>
          </a:p>
          <a:p>
            <a:r>
              <a:rPr lang="pt-BR" dirty="0"/>
              <a:t>A Rede Globo demonstra preocupação quanto à disponibilidade do site. Este ano, devido a problemas no UPS da UNESCO, o site ficou fora do ar por cerca de 20 horas.</a:t>
            </a:r>
          </a:p>
          <a:p>
            <a:r>
              <a:rPr lang="pt-BR" dirty="0"/>
              <a:t>A UNESCO não possui um link backup de internet para a continuidade do negócio caso ocorram problemas com a RNP.</a:t>
            </a:r>
          </a:p>
          <a:p>
            <a:r>
              <a:rPr lang="pt-BR" dirty="0"/>
              <a:t>Manutenções desavisadas no prédio durante o fim de semana fizeram os servidores da UNESCO desligarem.</a:t>
            </a:r>
          </a:p>
          <a:p>
            <a:r>
              <a:rPr lang="pt-BR" dirty="0"/>
              <a:t>Devido à popularidade do site, é comum que o mesmo sofra ataques externos. Um monitoramento diário é necessário.</a:t>
            </a:r>
          </a:p>
          <a:p>
            <a:pPr marL="0" indent="0">
              <a:buNone/>
            </a:pPr>
            <a:r>
              <a:rPr lang="pt-BR" b="1" dirty="0"/>
              <a:t>Possível solução</a:t>
            </a:r>
          </a:p>
          <a:p>
            <a:r>
              <a:rPr lang="pt-BR" b="1" dirty="0"/>
              <a:t>Migração de ambos servidores de aplicação e banco de dados para a nuvem, garantindo assim a alta disponibilidade esperada pelos clientes.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Desafios quanto à migração para a nuvem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1729886"/>
            <a:ext cx="9601200" cy="4934683"/>
          </a:xfrm>
        </p:spPr>
        <p:txBody>
          <a:bodyPr rtlCol="0"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Políticas</a:t>
            </a:r>
          </a:p>
          <a:p>
            <a:r>
              <a:rPr lang="pt-BR" dirty="0"/>
              <a:t>O escritório da UNESCO em Brasília está sob o domínio da Sede que se encontra em Paris. Políticas de segurança de servidores e dados são estabelecidas pela Sede e não existem ainda políticas quanto à hospedagem de sites na nuvem.</a:t>
            </a:r>
          </a:p>
          <a:p>
            <a:r>
              <a:rPr lang="pt-BR" dirty="0"/>
              <a:t>A confidencialidade dos dados é de extrema importância para a UNESCO. Confiar em um serviço na nuvem para armazenar tais dados exigirão negociações e apresentação de um business case sólido.</a:t>
            </a:r>
          </a:p>
          <a:p>
            <a:pPr marL="0" indent="0">
              <a:buNone/>
            </a:pPr>
            <a:r>
              <a:rPr lang="pt-BR" dirty="0"/>
              <a:t>Interesses</a:t>
            </a:r>
          </a:p>
          <a:p>
            <a:r>
              <a:rPr lang="pt-BR" dirty="0"/>
              <a:t>A alta gestão, após sondada quanto à migração da infraestrutura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premises</a:t>
            </a:r>
            <a:r>
              <a:rPr lang="pt-BR" dirty="0"/>
              <a:t> para a nuvem, ficou preocupada quanto a independência do projeto, já que a UNESCO deixaria de hospedar o site, o que poderia ser interpretado como um desinteresse em manter o projeto.</a:t>
            </a:r>
          </a:p>
        </p:txBody>
      </p:sp>
    </p:spTree>
    <p:extLst>
      <p:ext uri="{BB962C8B-B14F-4D97-AF65-F5344CB8AC3E}">
        <p14:creationId xmlns:p14="http://schemas.microsoft.com/office/powerpoint/2010/main" val="152713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9124" y="2514600"/>
            <a:ext cx="4912993" cy="1590675"/>
          </a:xfrm>
        </p:spPr>
        <p:txBody>
          <a:bodyPr rtlCol="0"/>
          <a:lstStyle/>
          <a:p>
            <a:pPr rtl="0"/>
            <a:r>
              <a:rPr lang="pt-BR" dirty="0"/>
              <a:t>Obrigado!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reção de Vendas 16: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direção empresarial (widescreen)</Template>
  <TotalTime>1484</TotalTime>
  <Words>471</Words>
  <Application>Microsoft Office PowerPoint</Application>
  <PresentationFormat>Widescreen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Book Antiqua</vt:lpstr>
      <vt:lpstr>Direção de Vendas 16:9</vt:lpstr>
      <vt:lpstr>Migração para a nuvem – Site de doações do projeto Criança Esperança</vt:lpstr>
      <vt:lpstr>O que é a UNESCO</vt:lpstr>
      <vt:lpstr>O que é o Criança Esperança</vt:lpstr>
      <vt:lpstr>Sobre o site de doações</vt:lpstr>
      <vt:lpstr>Desafios existentes e possível solução</vt:lpstr>
      <vt:lpstr>Desafios quanto à migração para a nuvem</vt:lpstr>
      <vt:lpstr>Obrigado!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Migração de serviços para a nuvem</dc:title>
  <dc:creator>Damasceno, Vinícius</dc:creator>
  <cp:lastModifiedBy>Vinicius Damasceno</cp:lastModifiedBy>
  <cp:revision>28</cp:revision>
  <dcterms:created xsi:type="dcterms:W3CDTF">2018-04-13T23:18:21Z</dcterms:created>
  <dcterms:modified xsi:type="dcterms:W3CDTF">2018-08-01T00:06:47Z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