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Century Schoolbook"/>
      <p:regular r:id="rId15"/>
      <p:bold r:id="rId16"/>
      <p:italic r:id="rId17"/>
      <p:boldItalic r:id="rId18"/>
    </p:embeddedFont>
    <p:embeddedFont>
      <p:font typeface="Lustria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PixISgBy4HTChzxgZ6yh3Nnb/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CenturySchoolbook-regular.fntdata"/><Relationship Id="rId14" Type="http://schemas.openxmlformats.org/officeDocument/2006/relationships/slide" Target="slides/slide9.xml"/><Relationship Id="rId17" Type="http://schemas.openxmlformats.org/officeDocument/2006/relationships/font" Target="fonts/CenturySchoolbook-italic.fntdata"/><Relationship Id="rId16" Type="http://schemas.openxmlformats.org/officeDocument/2006/relationships/font" Target="fonts/CenturySchoolbook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ustria-regular.fntdata"/><Relationship Id="rId6" Type="http://schemas.openxmlformats.org/officeDocument/2006/relationships/slide" Target="slides/slide1.xml"/><Relationship Id="rId18" Type="http://schemas.openxmlformats.org/officeDocument/2006/relationships/font" Target="fonts/CenturySchoolboo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2ece64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6b2ece642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b2ece642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6b2ece6420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rgbClr val="34343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1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2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 rot="5400000">
            <a:off x="3383884" y="-293211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rgbClr val="34343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7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7" name="Google Shape;57;p17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7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0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ustria"/>
              <a:buNone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Airbnb Predicting</a:t>
            </a:r>
            <a:endParaRPr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Isabel Z. 	Vinicius S. 	Drake P. 	Tyler L.</a:t>
            </a:r>
            <a:endParaRPr/>
          </a:p>
        </p:txBody>
      </p:sp>
      <p:pic>
        <p:nvPicPr>
          <p:cNvPr descr="A close up of a sign&#10;&#10;Description automatically generated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1742" y="2779776"/>
            <a:ext cx="1978382" cy="222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stria"/>
              <a:buNone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Problem Statement</a:t>
            </a:r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1261872" y="2575249"/>
            <a:ext cx="8976484" cy="2705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72"/>
              <a:buChar char="•"/>
            </a:pPr>
            <a:r>
              <a:rPr b="1" lang="en-US" sz="2590">
                <a:latin typeface="Lustria"/>
                <a:ea typeface="Lustria"/>
                <a:cs typeface="Lustria"/>
                <a:sym typeface="Lustria"/>
              </a:rPr>
              <a:t>Airbnb prices</a:t>
            </a:r>
            <a:r>
              <a:rPr lang="en-US" sz="2590">
                <a:latin typeface="Lustria"/>
                <a:ea typeface="Lustria"/>
                <a:cs typeface="Lustria"/>
                <a:sym typeface="Lustria"/>
              </a:rPr>
              <a:t> vary widely in the city of New York, depending on location.</a:t>
            </a:r>
            <a:endParaRPr/>
          </a:p>
          <a:p>
            <a:pPr indent="-182880" lvl="0" marL="18288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SzPts val="2072"/>
              <a:buChar char="•"/>
            </a:pPr>
            <a:r>
              <a:rPr lang="en-US" sz="2590"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b="1" lang="en-US" sz="2590">
                <a:latin typeface="Lustria"/>
                <a:ea typeface="Lustria"/>
                <a:cs typeface="Lustria"/>
                <a:sym typeface="Lustria"/>
              </a:rPr>
              <a:t>Real Estate </a:t>
            </a:r>
            <a:r>
              <a:rPr lang="en-US" sz="2590">
                <a:latin typeface="Lustria"/>
                <a:ea typeface="Lustria"/>
                <a:cs typeface="Lustria"/>
                <a:sym typeface="Lustria"/>
              </a:rPr>
              <a:t>estimation.</a:t>
            </a:r>
            <a:endParaRPr/>
          </a:p>
          <a:p>
            <a:pPr indent="-182880" lvl="0" marL="18288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SzPts val="2072"/>
              <a:buChar char="•"/>
            </a:pPr>
            <a:r>
              <a:rPr b="1" lang="en-US" sz="2590">
                <a:latin typeface="Lustria"/>
                <a:ea typeface="Lustria"/>
                <a:cs typeface="Lustria"/>
                <a:sym typeface="Lustria"/>
              </a:rPr>
              <a:t>Market Trends</a:t>
            </a:r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571572"/>
            <a:ext cx="3457976" cy="2593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7878675" y="640080"/>
            <a:ext cx="3075836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</a:pPr>
            <a:r>
              <a:rPr lang="en-US" sz="3200"/>
              <a:t>The Data</a:t>
            </a:r>
            <a:endParaRPr/>
          </a:p>
        </p:txBody>
      </p:sp>
      <p:pic>
        <p:nvPicPr>
          <p:cNvPr descr="A close up of a map&#10;&#10;Description automatically generated" id="117" name="Google Shape;117;p3"/>
          <p:cNvPicPr preferRelativeResize="0"/>
          <p:nvPr/>
        </p:nvPicPr>
        <p:blipFill rotWithShape="1">
          <a:blip r:embed="rId3">
            <a:alphaModFix/>
          </a:blip>
          <a:srcRect b="-1" l="0" r="-2" t="6633"/>
          <a:stretch/>
        </p:blipFill>
        <p:spPr>
          <a:xfrm>
            <a:off x="20" y="10"/>
            <a:ext cx="7552924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7878675" y="2301555"/>
            <a:ext cx="3075836" cy="387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0"/>
              <a:buChar char="•"/>
            </a:pPr>
            <a:r>
              <a:rPr lang="en-US" sz="1600"/>
              <a:t>12</a:t>
            </a:r>
            <a:r>
              <a:rPr lang="en-US" sz="1600"/>
              <a:t> Attributes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280"/>
              <a:buChar char="•"/>
            </a:pPr>
            <a:r>
              <a:rPr lang="en-US" sz="1600"/>
              <a:t>47.5 K Instances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280"/>
              <a:buChar char="•"/>
            </a:pPr>
            <a:r>
              <a:rPr lang="en-US" sz="1600"/>
              <a:t>5.</a:t>
            </a:r>
            <a:r>
              <a:rPr lang="en-US" sz="1600"/>
              <a:t>2MB</a:t>
            </a:r>
            <a:endParaRPr/>
          </a:p>
          <a:p>
            <a:pPr indent="-101599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280"/>
              <a:buNone/>
            </a:pPr>
            <a:r>
              <a:rPr b="1" lang="en-US" sz="1600" u="sng"/>
              <a:t>Advantages:</a:t>
            </a:r>
            <a:r>
              <a:rPr lang="en-US" sz="1600"/>
              <a:t> 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280"/>
              <a:buFont typeface="Century Schoolbook"/>
              <a:buAutoNum type="arabicPeriod"/>
            </a:pPr>
            <a:r>
              <a:rPr lang="en-US" sz="1600"/>
              <a:t>Varied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280"/>
              <a:buFont typeface="Century Schoolbook"/>
              <a:buAutoNum type="arabicPeriod"/>
            </a:pPr>
            <a:r>
              <a:rPr lang="en-US" sz="1600"/>
              <a:t>Useful Attributes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280"/>
              <a:buFont typeface="Century Schoolbook"/>
              <a:buAutoNum type="arabicPeriod"/>
            </a:pPr>
            <a:r>
              <a:rPr lang="en-US" sz="1600"/>
              <a:t>Fairly large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406195" y="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stria"/>
              <a:buNone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The Process</a:t>
            </a:r>
            <a:endParaRPr/>
          </a:p>
        </p:txBody>
      </p:sp>
      <p:grpSp>
        <p:nvGrpSpPr>
          <p:cNvPr id="124" name="Google Shape;124;p4"/>
          <p:cNvGrpSpPr/>
          <p:nvPr/>
        </p:nvGrpSpPr>
        <p:grpSpPr>
          <a:xfrm>
            <a:off x="2578849" y="1688116"/>
            <a:ext cx="6504861" cy="4450694"/>
            <a:chOff x="731407" y="1929"/>
            <a:chExt cx="6504861" cy="4450694"/>
          </a:xfrm>
        </p:grpSpPr>
        <p:sp>
          <p:nvSpPr>
            <p:cNvPr id="125" name="Google Shape;125;p4"/>
            <p:cNvSpPr/>
            <p:nvPr/>
          </p:nvSpPr>
          <p:spPr>
            <a:xfrm>
              <a:off x="731407" y="9334"/>
              <a:ext cx="1711805" cy="102708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761489" y="39416"/>
              <a:ext cx="1651641" cy="966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Schoolbook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Clean</a:t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-10623">
              <a:off x="2593851" y="306941"/>
              <a:ext cx="362904" cy="42452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9B9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 txBox="1"/>
            <p:nvPr/>
          </p:nvSpPr>
          <p:spPr>
            <a:xfrm rot="-10623">
              <a:off x="2593851" y="392014"/>
              <a:ext cx="254033" cy="254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Schoolbook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127935" y="1929"/>
              <a:ext cx="1711805" cy="102708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3158017" y="32011"/>
              <a:ext cx="1651641" cy="966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Schoolbook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Visualize</a:t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990380" y="303207"/>
              <a:ext cx="362902" cy="42452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9B9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4990380" y="388112"/>
              <a:ext cx="254031" cy="254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Schoolbook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524463" y="1929"/>
              <a:ext cx="1711805" cy="102708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5554545" y="32011"/>
              <a:ext cx="1651641" cy="966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Schoolbook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Prepare for ML</a:t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5400000">
              <a:off x="6198914" y="1148839"/>
              <a:ext cx="362902" cy="42452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9B9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6253007" y="1179652"/>
              <a:ext cx="254717" cy="254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Schoolbook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5524463" y="1713735"/>
              <a:ext cx="1711805" cy="102708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5554545" y="1743817"/>
              <a:ext cx="1651641" cy="966919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Schoolbook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Select Model</a:t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>
              <a:off x="5010921" y="2015013"/>
              <a:ext cx="362902" cy="42452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9B9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5119792" y="2099918"/>
              <a:ext cx="254031" cy="254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Schoolbook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3127935" y="1713735"/>
              <a:ext cx="1711805" cy="102708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3158017" y="1743817"/>
              <a:ext cx="1651641" cy="966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Schoolbook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Train</a:t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>
              <a:off x="2614394" y="2015013"/>
              <a:ext cx="362902" cy="42452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9B9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2723265" y="2099918"/>
              <a:ext cx="254031" cy="254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Schoolbook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731407" y="1713735"/>
              <a:ext cx="1711805" cy="102708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761489" y="1743817"/>
              <a:ext cx="1651641" cy="966919"/>
            </a:xfrm>
            <a:prstGeom prst="rect">
              <a:avLst/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Schoolbook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Fine Tune</a:t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5400000">
              <a:off x="1405859" y="2860645"/>
              <a:ext cx="362902" cy="42452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9B9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1459952" y="2891458"/>
              <a:ext cx="254717" cy="254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Schoolbook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31407" y="3425540"/>
              <a:ext cx="1711805" cy="102708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 txBox="1"/>
            <p:nvPr/>
          </p:nvSpPr>
          <p:spPr>
            <a:xfrm>
              <a:off x="761489" y="3455622"/>
              <a:ext cx="1651641" cy="966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Schoolbook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Test</a:t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2593852" y="3726818"/>
              <a:ext cx="362902" cy="42452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9B9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 txBox="1"/>
            <p:nvPr/>
          </p:nvSpPr>
          <p:spPr>
            <a:xfrm>
              <a:off x="2593852" y="3811723"/>
              <a:ext cx="254031" cy="254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Schoolbook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127935" y="3425540"/>
              <a:ext cx="1711805" cy="102708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 txBox="1"/>
            <p:nvPr/>
          </p:nvSpPr>
          <p:spPr>
            <a:xfrm>
              <a:off x="3158017" y="3455622"/>
              <a:ext cx="1651641" cy="966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Schoolbook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Analyze </a:t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4990380" y="3726818"/>
              <a:ext cx="362902" cy="42452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9B9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 txBox="1"/>
            <p:nvPr/>
          </p:nvSpPr>
          <p:spPr>
            <a:xfrm>
              <a:off x="4990380" y="3811723"/>
              <a:ext cx="254031" cy="254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Schoolbook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5524463" y="3425540"/>
              <a:ext cx="1711805" cy="102708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 txBox="1"/>
            <p:nvPr/>
          </p:nvSpPr>
          <p:spPr>
            <a:xfrm>
              <a:off x="5554545" y="3455622"/>
              <a:ext cx="1651641" cy="966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Schoolbook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Deliver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stria"/>
              <a:buNone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Machine Learning Techniques</a:t>
            </a: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1264748" y="2929977"/>
            <a:ext cx="8589353" cy="2148983"/>
            <a:chOff x="2685" y="1101177"/>
            <a:chExt cx="8589353" cy="2148983"/>
          </a:xfrm>
        </p:grpSpPr>
        <p:sp>
          <p:nvSpPr>
            <p:cNvPr id="165" name="Google Shape;165;p6"/>
            <p:cNvSpPr/>
            <p:nvPr/>
          </p:nvSpPr>
          <p:spPr>
            <a:xfrm>
              <a:off x="2685" y="1101177"/>
              <a:ext cx="2618705" cy="963143"/>
            </a:xfrm>
            <a:prstGeom prst="rect">
              <a:avLst/>
            </a:prstGeom>
            <a:solidFill>
              <a:schemeClr val="accent1"/>
            </a:solidFill>
            <a:ln cap="flat" cmpd="sng" w="139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6"/>
            <p:cNvSpPr txBox="1"/>
            <p:nvPr/>
          </p:nvSpPr>
          <p:spPr>
            <a:xfrm>
              <a:off x="2685" y="1101177"/>
              <a:ext cx="2618705" cy="9631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9725" lIns="192000" spcFirstLastPara="1" rIns="192000" wrap="square" tIns="109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Schoolbook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Linear Regression</a:t>
              </a: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2685" y="2064320"/>
              <a:ext cx="2618705" cy="1185840"/>
            </a:xfrm>
            <a:prstGeom prst="rect">
              <a:avLst/>
            </a:prstGeom>
            <a:solidFill>
              <a:srgbClr val="D4D4D5">
                <a:alpha val="89803"/>
              </a:srgbClr>
            </a:solidFill>
            <a:ln cap="flat" cmpd="sng" w="13950">
              <a:solidFill>
                <a:srgbClr val="D4D4D5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2685" y="2064320"/>
              <a:ext cx="2618705" cy="1185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6025" lIns="144000" spcFirstLastPara="1" rIns="192000" wrap="square" tIns="1440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Schoolbook"/>
                <a:buChar char="•"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Effective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05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Schoolbook"/>
                <a:buChar char="•"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Simple</a:t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988009" y="1101177"/>
              <a:ext cx="2618705" cy="963143"/>
            </a:xfrm>
            <a:prstGeom prst="rect">
              <a:avLst/>
            </a:prstGeom>
            <a:solidFill>
              <a:schemeClr val="accent1"/>
            </a:solidFill>
            <a:ln cap="flat" cmpd="sng" w="139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 txBox="1"/>
            <p:nvPr/>
          </p:nvSpPr>
          <p:spPr>
            <a:xfrm>
              <a:off x="2988009" y="1101177"/>
              <a:ext cx="2618705" cy="9631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9725" lIns="192000" spcFirstLastPara="1" rIns="192000" wrap="square" tIns="109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Schoolbook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Clustering</a:t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2988009" y="2064320"/>
              <a:ext cx="2618705" cy="1185840"/>
            </a:xfrm>
            <a:prstGeom prst="rect">
              <a:avLst/>
            </a:prstGeom>
            <a:solidFill>
              <a:srgbClr val="D4D4D5">
                <a:alpha val="89803"/>
              </a:srgbClr>
            </a:solidFill>
            <a:ln cap="flat" cmpd="sng" w="13950">
              <a:solidFill>
                <a:srgbClr val="D4D4D5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 txBox="1"/>
            <p:nvPr/>
          </p:nvSpPr>
          <p:spPr>
            <a:xfrm>
              <a:off x="2988009" y="2064320"/>
              <a:ext cx="2618705" cy="1185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6025" lIns="144000" spcFirstLastPara="1" rIns="192000" wrap="square" tIns="1440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Schoolbook"/>
                <a:buChar char="•"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Scenario Appropriate</a:t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5973333" y="1101177"/>
              <a:ext cx="2618705" cy="963143"/>
            </a:xfrm>
            <a:prstGeom prst="rect">
              <a:avLst/>
            </a:prstGeom>
            <a:solidFill>
              <a:schemeClr val="accent1"/>
            </a:solidFill>
            <a:ln cap="flat" cmpd="sng" w="139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5973333" y="1101177"/>
              <a:ext cx="2618705" cy="9631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9725" lIns="192000" spcFirstLastPara="1" rIns="192000" wrap="square" tIns="109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Schoolbook"/>
                <a:buNone/>
              </a:pPr>
              <a:r>
                <a:rPr lang="en-US" sz="27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Random Forest</a:t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5973333" y="2064320"/>
              <a:ext cx="2618705" cy="1185840"/>
            </a:xfrm>
            <a:prstGeom prst="rect">
              <a:avLst/>
            </a:prstGeom>
            <a:solidFill>
              <a:srgbClr val="D4D4D5">
                <a:alpha val="89803"/>
              </a:srgbClr>
            </a:solidFill>
            <a:ln cap="flat" cmpd="sng" w="13950">
              <a:solidFill>
                <a:srgbClr val="D4D4D5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 txBox="1"/>
            <p:nvPr/>
          </p:nvSpPr>
          <p:spPr>
            <a:xfrm>
              <a:off x="5973333" y="2064320"/>
              <a:ext cx="2618705" cy="1185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6025" lIns="144000" spcFirstLastPara="1" rIns="192000" wrap="square" tIns="1440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Schoolbook"/>
                <a:buChar char="•"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Powerful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05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Schoolbook"/>
                <a:buChar char="•"/>
              </a:pPr>
              <a:r>
                <a:rPr lang="en-US" sz="27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Accurate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b2ece6420_0_1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stria"/>
              <a:buNone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Progress</a:t>
            </a:r>
            <a:endParaRPr/>
          </a:p>
        </p:txBody>
      </p:sp>
      <p:grpSp>
        <p:nvGrpSpPr>
          <p:cNvPr id="182" name="Google Shape;182;g6b2ece6420_0_1"/>
          <p:cNvGrpSpPr/>
          <p:nvPr/>
        </p:nvGrpSpPr>
        <p:grpSpPr>
          <a:xfrm>
            <a:off x="1264748" y="2929977"/>
            <a:ext cx="8589348" cy="2149043"/>
            <a:chOff x="2685" y="1101177"/>
            <a:chExt cx="8589348" cy="2149043"/>
          </a:xfrm>
        </p:grpSpPr>
        <p:sp>
          <p:nvSpPr>
            <p:cNvPr id="183" name="Google Shape;183;g6b2ece6420_0_1"/>
            <p:cNvSpPr/>
            <p:nvPr/>
          </p:nvSpPr>
          <p:spPr>
            <a:xfrm>
              <a:off x="2685" y="1101177"/>
              <a:ext cx="2618700" cy="963000"/>
            </a:xfrm>
            <a:prstGeom prst="rect">
              <a:avLst/>
            </a:prstGeom>
            <a:solidFill>
              <a:schemeClr val="accent1"/>
            </a:solidFill>
            <a:ln cap="flat" cmpd="sng" w="139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g6b2ece6420_0_1"/>
            <p:cNvSpPr txBox="1"/>
            <p:nvPr/>
          </p:nvSpPr>
          <p:spPr>
            <a:xfrm>
              <a:off x="2685" y="1101177"/>
              <a:ext cx="2618700" cy="9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9725" lIns="192000" spcFirstLastPara="1" rIns="192000" wrap="square" tIns="109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Schoolbook"/>
                <a:buNone/>
              </a:pPr>
              <a:r>
                <a:rPr lang="en-US" sz="27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Rearranging Data</a:t>
              </a:r>
              <a:endParaRPr/>
            </a:p>
          </p:txBody>
        </p:sp>
        <p:sp>
          <p:nvSpPr>
            <p:cNvPr id="185" name="Google Shape;185;g6b2ece6420_0_1"/>
            <p:cNvSpPr/>
            <p:nvPr/>
          </p:nvSpPr>
          <p:spPr>
            <a:xfrm>
              <a:off x="2685" y="2064320"/>
              <a:ext cx="2618700" cy="1185900"/>
            </a:xfrm>
            <a:prstGeom prst="rect">
              <a:avLst/>
            </a:prstGeom>
            <a:solidFill>
              <a:srgbClr val="D4D4D5">
                <a:alpha val="89800"/>
              </a:srgbClr>
            </a:solidFill>
            <a:ln cap="flat" cmpd="sng" w="13950">
              <a:solidFill>
                <a:srgbClr val="D4D4D5">
                  <a:alpha val="898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g6b2ece6420_0_1"/>
            <p:cNvSpPr txBox="1"/>
            <p:nvPr/>
          </p:nvSpPr>
          <p:spPr>
            <a:xfrm>
              <a:off x="2685" y="2064320"/>
              <a:ext cx="2618700" cy="11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6025" lIns="144000" spcFirstLastPara="1" rIns="192000" wrap="square" tIns="1440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Schoolbook"/>
                <a:buChar char="•"/>
              </a:pPr>
              <a:r>
                <a:rPr lang="en-US" sz="27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Removal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05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Schoolbook"/>
                <a:buChar char="•"/>
              </a:pPr>
              <a:r>
                <a:rPr lang="en-US" sz="27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Outliers</a:t>
              </a:r>
              <a:endParaRPr/>
            </a:p>
          </p:txBody>
        </p:sp>
        <p:sp>
          <p:nvSpPr>
            <p:cNvPr id="187" name="Google Shape;187;g6b2ece6420_0_1"/>
            <p:cNvSpPr/>
            <p:nvPr/>
          </p:nvSpPr>
          <p:spPr>
            <a:xfrm>
              <a:off x="2988009" y="1101177"/>
              <a:ext cx="2618700" cy="963000"/>
            </a:xfrm>
            <a:prstGeom prst="rect">
              <a:avLst/>
            </a:prstGeom>
            <a:solidFill>
              <a:schemeClr val="accent1"/>
            </a:solidFill>
            <a:ln cap="flat" cmpd="sng" w="139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g6b2ece6420_0_1"/>
            <p:cNvSpPr txBox="1"/>
            <p:nvPr/>
          </p:nvSpPr>
          <p:spPr>
            <a:xfrm>
              <a:off x="2988009" y="1101177"/>
              <a:ext cx="2618700" cy="9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9725" lIns="192000" spcFirstLastPara="1" rIns="192000" wrap="square" tIns="109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Schoolbook"/>
                <a:buNone/>
              </a:pPr>
              <a:r>
                <a:rPr lang="en-US" sz="27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Linear Regression</a:t>
              </a:r>
              <a:endParaRPr/>
            </a:p>
          </p:txBody>
        </p:sp>
        <p:sp>
          <p:nvSpPr>
            <p:cNvPr id="189" name="Google Shape;189;g6b2ece6420_0_1"/>
            <p:cNvSpPr/>
            <p:nvPr/>
          </p:nvSpPr>
          <p:spPr>
            <a:xfrm>
              <a:off x="2988009" y="2064320"/>
              <a:ext cx="2618700" cy="1185900"/>
            </a:xfrm>
            <a:prstGeom prst="rect">
              <a:avLst/>
            </a:prstGeom>
            <a:solidFill>
              <a:srgbClr val="D4D4D5">
                <a:alpha val="89800"/>
              </a:srgbClr>
            </a:solidFill>
            <a:ln cap="flat" cmpd="sng" w="13950">
              <a:solidFill>
                <a:srgbClr val="D4D4D5">
                  <a:alpha val="898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g6b2ece6420_0_1"/>
            <p:cNvSpPr txBox="1"/>
            <p:nvPr/>
          </p:nvSpPr>
          <p:spPr>
            <a:xfrm>
              <a:off x="2988009" y="2064320"/>
              <a:ext cx="2618700" cy="11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6025" lIns="144000" spcFirstLastPara="1" rIns="192000" wrap="square" tIns="1440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Schoolbook"/>
                <a:buChar char="•"/>
              </a:pPr>
              <a:r>
                <a:rPr lang="en-US" sz="27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Simple Regression</a:t>
              </a:r>
              <a:endParaRPr/>
            </a:p>
          </p:txBody>
        </p:sp>
        <p:sp>
          <p:nvSpPr>
            <p:cNvPr id="191" name="Google Shape;191;g6b2ece6420_0_1"/>
            <p:cNvSpPr/>
            <p:nvPr/>
          </p:nvSpPr>
          <p:spPr>
            <a:xfrm>
              <a:off x="5973333" y="1101177"/>
              <a:ext cx="2618700" cy="963000"/>
            </a:xfrm>
            <a:prstGeom prst="rect">
              <a:avLst/>
            </a:prstGeom>
            <a:solidFill>
              <a:schemeClr val="accent1"/>
            </a:solidFill>
            <a:ln cap="flat" cmpd="sng" w="139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g6b2ece6420_0_1"/>
            <p:cNvSpPr txBox="1"/>
            <p:nvPr/>
          </p:nvSpPr>
          <p:spPr>
            <a:xfrm>
              <a:off x="5973333" y="1101177"/>
              <a:ext cx="2618700" cy="9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9725" lIns="192000" spcFirstLastPara="1" rIns="192000" wrap="square" tIns="109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Schoolbook"/>
                <a:buNone/>
              </a:pPr>
              <a:r>
                <a:rPr lang="en-US" sz="27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Random Forest</a:t>
              </a:r>
              <a:endParaRPr/>
            </a:p>
          </p:txBody>
        </p:sp>
        <p:sp>
          <p:nvSpPr>
            <p:cNvPr id="193" name="Google Shape;193;g6b2ece6420_0_1"/>
            <p:cNvSpPr/>
            <p:nvPr/>
          </p:nvSpPr>
          <p:spPr>
            <a:xfrm>
              <a:off x="5973333" y="2064320"/>
              <a:ext cx="2618700" cy="1185900"/>
            </a:xfrm>
            <a:prstGeom prst="rect">
              <a:avLst/>
            </a:prstGeom>
            <a:solidFill>
              <a:srgbClr val="D4D4D5">
                <a:alpha val="89800"/>
              </a:srgbClr>
            </a:solidFill>
            <a:ln cap="flat" cmpd="sng" w="13950">
              <a:solidFill>
                <a:srgbClr val="D4D4D5">
                  <a:alpha val="898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g6b2ece6420_0_1"/>
            <p:cNvSpPr txBox="1"/>
            <p:nvPr/>
          </p:nvSpPr>
          <p:spPr>
            <a:xfrm>
              <a:off x="5973333" y="2064320"/>
              <a:ext cx="2618700" cy="11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6025" lIns="144000" spcFirstLastPara="1" rIns="192000" wrap="square" tIns="1440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405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Schoolbook"/>
                <a:buChar char="•"/>
              </a:pPr>
              <a:r>
                <a:rPr lang="en-US" sz="27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Working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b2ece6420_0_18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stria"/>
              <a:buNone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Progress</a:t>
            </a:r>
            <a:endParaRPr/>
          </a:p>
        </p:txBody>
      </p:sp>
      <p:grpSp>
        <p:nvGrpSpPr>
          <p:cNvPr id="200" name="Google Shape;200;g6b2ece6420_0_18"/>
          <p:cNvGrpSpPr/>
          <p:nvPr/>
        </p:nvGrpSpPr>
        <p:grpSpPr>
          <a:xfrm>
            <a:off x="1261873" y="1882627"/>
            <a:ext cx="8589348" cy="2149043"/>
            <a:chOff x="2685" y="1101177"/>
            <a:chExt cx="8589348" cy="2149043"/>
          </a:xfrm>
        </p:grpSpPr>
        <p:sp>
          <p:nvSpPr>
            <p:cNvPr id="201" name="Google Shape;201;g6b2ece6420_0_18"/>
            <p:cNvSpPr/>
            <p:nvPr/>
          </p:nvSpPr>
          <p:spPr>
            <a:xfrm>
              <a:off x="2685" y="1101177"/>
              <a:ext cx="2618700" cy="963000"/>
            </a:xfrm>
            <a:prstGeom prst="rect">
              <a:avLst/>
            </a:prstGeom>
            <a:solidFill>
              <a:schemeClr val="accent1"/>
            </a:solidFill>
            <a:ln cap="flat" cmpd="sng" w="139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g6b2ece6420_0_18"/>
            <p:cNvSpPr txBox="1"/>
            <p:nvPr/>
          </p:nvSpPr>
          <p:spPr>
            <a:xfrm>
              <a:off x="2685" y="1101177"/>
              <a:ext cx="2618700" cy="9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9725" lIns="192000" spcFirstLastPara="1" rIns="192000" wrap="square" tIns="109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Schoolbook"/>
                <a:buNone/>
              </a:pPr>
              <a:r>
                <a:rPr lang="en-US" sz="27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Rearranging Data</a:t>
              </a:r>
              <a:endParaRPr/>
            </a:p>
          </p:txBody>
        </p:sp>
        <p:sp>
          <p:nvSpPr>
            <p:cNvPr id="203" name="Google Shape;203;g6b2ece6420_0_18"/>
            <p:cNvSpPr/>
            <p:nvPr/>
          </p:nvSpPr>
          <p:spPr>
            <a:xfrm>
              <a:off x="2685" y="2064320"/>
              <a:ext cx="2618700" cy="1185900"/>
            </a:xfrm>
            <a:prstGeom prst="rect">
              <a:avLst/>
            </a:prstGeom>
            <a:solidFill>
              <a:srgbClr val="D4D4D5">
                <a:alpha val="89800"/>
              </a:srgbClr>
            </a:solidFill>
            <a:ln cap="flat" cmpd="sng" w="13950">
              <a:solidFill>
                <a:srgbClr val="D4D4D5">
                  <a:alpha val="898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g6b2ece6420_0_18"/>
            <p:cNvSpPr txBox="1"/>
            <p:nvPr/>
          </p:nvSpPr>
          <p:spPr>
            <a:xfrm>
              <a:off x="2685" y="2064320"/>
              <a:ext cx="2618700" cy="11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6025" lIns="144000" spcFirstLastPara="1" rIns="192000" wrap="square" tIns="1440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Schoolbook"/>
                <a:buChar char="•"/>
              </a:pPr>
              <a:r>
                <a:rPr lang="en-US" sz="27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Removal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05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Schoolbook"/>
                <a:buChar char="•"/>
              </a:pPr>
              <a:r>
                <a:rPr lang="en-US" sz="27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Outliers</a:t>
              </a:r>
              <a:endParaRPr/>
            </a:p>
          </p:txBody>
        </p:sp>
        <p:sp>
          <p:nvSpPr>
            <p:cNvPr id="205" name="Google Shape;205;g6b2ece6420_0_18"/>
            <p:cNvSpPr/>
            <p:nvPr/>
          </p:nvSpPr>
          <p:spPr>
            <a:xfrm>
              <a:off x="2988009" y="1101177"/>
              <a:ext cx="2618700" cy="963000"/>
            </a:xfrm>
            <a:prstGeom prst="rect">
              <a:avLst/>
            </a:prstGeom>
            <a:solidFill>
              <a:schemeClr val="accent1"/>
            </a:solidFill>
            <a:ln cap="flat" cmpd="sng" w="139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g6b2ece6420_0_18"/>
            <p:cNvSpPr txBox="1"/>
            <p:nvPr/>
          </p:nvSpPr>
          <p:spPr>
            <a:xfrm>
              <a:off x="2988009" y="1101177"/>
              <a:ext cx="2618700" cy="9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9725" lIns="192000" spcFirstLastPara="1" rIns="192000" wrap="square" tIns="109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Schoolbook"/>
                <a:buNone/>
              </a:pPr>
              <a:r>
                <a:rPr lang="en-US" sz="27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Linear Regression</a:t>
              </a:r>
              <a:endParaRPr/>
            </a:p>
          </p:txBody>
        </p:sp>
        <p:sp>
          <p:nvSpPr>
            <p:cNvPr id="207" name="Google Shape;207;g6b2ece6420_0_18"/>
            <p:cNvSpPr/>
            <p:nvPr/>
          </p:nvSpPr>
          <p:spPr>
            <a:xfrm>
              <a:off x="2988009" y="2064320"/>
              <a:ext cx="2618700" cy="1185900"/>
            </a:xfrm>
            <a:prstGeom prst="rect">
              <a:avLst/>
            </a:prstGeom>
            <a:solidFill>
              <a:srgbClr val="D4D4D5">
                <a:alpha val="89800"/>
              </a:srgbClr>
            </a:solidFill>
            <a:ln cap="flat" cmpd="sng" w="13950">
              <a:solidFill>
                <a:srgbClr val="D4D4D5">
                  <a:alpha val="898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g6b2ece6420_0_18"/>
            <p:cNvSpPr txBox="1"/>
            <p:nvPr/>
          </p:nvSpPr>
          <p:spPr>
            <a:xfrm>
              <a:off x="2988009" y="2064320"/>
              <a:ext cx="2618700" cy="11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6025" lIns="144000" spcFirstLastPara="1" rIns="192000" wrap="square" tIns="1440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Schoolbook"/>
                <a:buChar char="•"/>
              </a:pPr>
              <a:r>
                <a:rPr lang="en-US" sz="27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Simple Regression</a:t>
              </a:r>
              <a:endParaRPr/>
            </a:p>
          </p:txBody>
        </p:sp>
        <p:sp>
          <p:nvSpPr>
            <p:cNvPr id="209" name="Google Shape;209;g6b2ece6420_0_18"/>
            <p:cNvSpPr/>
            <p:nvPr/>
          </p:nvSpPr>
          <p:spPr>
            <a:xfrm>
              <a:off x="5973333" y="1101177"/>
              <a:ext cx="2618700" cy="963000"/>
            </a:xfrm>
            <a:prstGeom prst="rect">
              <a:avLst/>
            </a:prstGeom>
            <a:solidFill>
              <a:schemeClr val="accent1"/>
            </a:solidFill>
            <a:ln cap="flat" cmpd="sng" w="139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g6b2ece6420_0_18"/>
            <p:cNvSpPr txBox="1"/>
            <p:nvPr/>
          </p:nvSpPr>
          <p:spPr>
            <a:xfrm>
              <a:off x="5973333" y="1101177"/>
              <a:ext cx="2618700" cy="9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9725" lIns="192000" spcFirstLastPara="1" rIns="192000" wrap="square" tIns="109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Schoolbook"/>
                <a:buNone/>
              </a:pPr>
              <a:r>
                <a:rPr lang="en-US" sz="27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Random Forest</a:t>
              </a:r>
              <a:endParaRPr/>
            </a:p>
          </p:txBody>
        </p:sp>
        <p:sp>
          <p:nvSpPr>
            <p:cNvPr id="211" name="Google Shape;211;g6b2ece6420_0_18"/>
            <p:cNvSpPr/>
            <p:nvPr/>
          </p:nvSpPr>
          <p:spPr>
            <a:xfrm>
              <a:off x="5973333" y="2064320"/>
              <a:ext cx="2618700" cy="1185900"/>
            </a:xfrm>
            <a:prstGeom prst="rect">
              <a:avLst/>
            </a:prstGeom>
            <a:solidFill>
              <a:srgbClr val="D4D4D5">
                <a:alpha val="89800"/>
              </a:srgbClr>
            </a:solidFill>
            <a:ln cap="flat" cmpd="sng" w="13950">
              <a:solidFill>
                <a:srgbClr val="D4D4D5">
                  <a:alpha val="898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g6b2ece6420_0_18"/>
            <p:cNvSpPr txBox="1"/>
            <p:nvPr/>
          </p:nvSpPr>
          <p:spPr>
            <a:xfrm>
              <a:off x="5973333" y="2064320"/>
              <a:ext cx="2618700" cy="11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6025" lIns="144000" spcFirstLastPara="1" rIns="192000" wrap="square" tIns="1440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405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Schoolbook"/>
                <a:buChar char="•"/>
              </a:pPr>
              <a:r>
                <a:rPr lang="en-US" sz="27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Working</a:t>
              </a:r>
              <a:endParaRPr/>
            </a:p>
          </p:txBody>
        </p:sp>
      </p:grpSp>
      <p:pic>
        <p:nvPicPr>
          <p:cNvPr id="213" name="Google Shape;213;g6b2ece642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325" y="1796525"/>
            <a:ext cx="5816624" cy="436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0" name="Google Shape;220;p7"/>
          <p:cNvSpPr/>
          <p:nvPr/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2" name="Google Shape;222;p7"/>
          <p:cNvSpPr/>
          <p:nvPr/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23" name="Google Shape;22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790" y="628225"/>
            <a:ext cx="5867998" cy="56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/>
          <p:nvPr/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9" name="Google Shape;229;p8"/>
          <p:cNvSpPr txBox="1"/>
          <p:nvPr>
            <p:ph type="title"/>
          </p:nvPr>
        </p:nvSpPr>
        <p:spPr>
          <a:xfrm>
            <a:off x="566058" y="836023"/>
            <a:ext cx="2718788" cy="5183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Schoolbook"/>
              <a:buNone/>
            </a:pPr>
            <a:r>
              <a:rPr lang="en-US" sz="3600">
                <a:solidFill>
                  <a:srgbClr val="FFFFFF"/>
                </a:solidFill>
              </a:rPr>
              <a:t>Analysis</a:t>
            </a:r>
            <a:endParaRPr/>
          </a:p>
        </p:txBody>
      </p:sp>
      <p:sp>
        <p:nvSpPr>
          <p:cNvPr id="230" name="Google Shape;230;p8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8"/>
          <p:cNvGrpSpPr/>
          <p:nvPr/>
        </p:nvGrpSpPr>
        <p:grpSpPr>
          <a:xfrm>
            <a:off x="4658815" y="835419"/>
            <a:ext cx="5990135" cy="5200559"/>
            <a:chOff x="0" y="30747"/>
            <a:chExt cx="5990135" cy="5200559"/>
          </a:xfrm>
        </p:grpSpPr>
        <p:sp>
          <p:nvSpPr>
            <p:cNvPr id="232" name="Google Shape;232;p8"/>
            <p:cNvSpPr/>
            <p:nvPr/>
          </p:nvSpPr>
          <p:spPr>
            <a:xfrm>
              <a:off x="0" y="30747"/>
              <a:ext cx="5990135" cy="1233179"/>
            </a:xfrm>
            <a:prstGeom prst="roundRect">
              <a:avLst>
                <a:gd fmla="val 16667" name="adj"/>
              </a:avLst>
            </a:prstGeom>
            <a:solidFill>
              <a:srgbClr val="91A9B9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 txBox="1"/>
            <p:nvPr/>
          </p:nvSpPr>
          <p:spPr>
            <a:xfrm>
              <a:off x="60199" y="90946"/>
              <a:ext cx="5869737" cy="111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entury Schoolbook"/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Goal: 	</a:t>
              </a:r>
              <a:r>
                <a:rPr b="1" lang="en-US" sz="31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90</a:t>
              </a:r>
              <a:r>
                <a:rPr b="1" i="0" lang="en-US" sz="31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%</a:t>
              </a:r>
              <a:r>
                <a:rPr b="0" i="0" lang="en-US" sz="31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 accuracy predictions.</a:t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0" y="1353207"/>
              <a:ext cx="5990135" cy="1233179"/>
            </a:xfrm>
            <a:prstGeom prst="roundRect">
              <a:avLst>
                <a:gd fmla="val 16667" name="adj"/>
              </a:avLst>
            </a:prstGeom>
            <a:solidFill>
              <a:srgbClr val="8DB7AC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 txBox="1"/>
            <p:nvPr/>
          </p:nvSpPr>
          <p:spPr>
            <a:xfrm>
              <a:off x="60199" y="1413406"/>
              <a:ext cx="5869737" cy="111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entury Schoolbook"/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Attributes used.</a:t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0" y="2675667"/>
              <a:ext cx="5990135" cy="1233179"/>
            </a:xfrm>
            <a:prstGeom prst="roundRect">
              <a:avLst>
                <a:gd fmla="val 16667" name="adj"/>
              </a:avLst>
            </a:prstGeom>
            <a:solidFill>
              <a:srgbClr val="8AB78C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 txBox="1"/>
            <p:nvPr/>
          </p:nvSpPr>
          <p:spPr>
            <a:xfrm>
              <a:off x="60199" y="2735866"/>
              <a:ext cx="5869737" cy="111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entury Schoolbook"/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Usefulness.</a:t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0" y="3998127"/>
              <a:ext cx="5990135" cy="1233179"/>
            </a:xfrm>
            <a:prstGeom prst="roundRect">
              <a:avLst>
                <a:gd fmla="val 16667" name="adj"/>
              </a:avLst>
            </a:prstGeom>
            <a:solidFill>
              <a:srgbClr val="A5B687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 txBox="1"/>
            <p:nvPr/>
          </p:nvSpPr>
          <p:spPr>
            <a:xfrm>
              <a:off x="60199" y="4058326"/>
              <a:ext cx="5869737" cy="111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entury Schoolbook"/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Outliers / Issues.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2019-10-02T01:37:08Z</dcterms:created>
  <dc:creator>Vinícius Del</dc:creator>
</cp:coreProperties>
</file>