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7FC312-0AEA-45DA-934F-9D4CB0962565}">
  <a:tblStyle styleId="{997FC312-0AEA-45DA-934F-9D4CB096256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e3d015486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ce3d015486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e3d015486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ce3d015486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3d015486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ce3d015486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e3d015486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ce3d015486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e3d015486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ce3d015486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e3d015486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ce3d015486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e3d015486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ce3d015486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e3d015486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ce3d015486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e3d015486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ce3d015486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e3d015486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ce3d015486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e3d015486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ce3d015486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e3d015486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ce3d015486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200612" y="1665338"/>
            <a:ext cx="11383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Copo de Podre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– Sistema de Clínicas Médicas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499325" y="41450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pt-BR" sz="3600"/>
              <a:t>Marcos Pontes, Maria Eduarda, Sammuel Ramos, Thiago Borba e Vinicius de Paula</a:t>
            </a:r>
            <a:endParaRPr i="1"/>
          </a:p>
        </p:txBody>
      </p:sp>
      <p:pic>
        <p:nvPicPr>
          <p:cNvPr descr="DECOM-UFOP | Início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650" y="0"/>
            <a:ext cx="16573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595946" y="447292"/>
            <a:ext cx="7533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Levantamento de Requisitos</a:t>
            </a:r>
            <a:endParaRPr/>
          </a:p>
        </p:txBody>
      </p: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865057" y="6578589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OM-UFOP | Início" id="191" name="Google Shape;1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650" y="0"/>
            <a:ext cx="16573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/>
          <p:nvPr/>
        </p:nvSpPr>
        <p:spPr>
          <a:xfrm>
            <a:off x="0" y="1166191"/>
            <a:ext cx="7898400" cy="531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1000" y="1429491"/>
            <a:ext cx="6950003" cy="5333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595946" y="447292"/>
            <a:ext cx="75330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>
                <a:latin typeface="Arial"/>
                <a:ea typeface="Arial"/>
                <a:cs typeface="Arial"/>
                <a:sym typeface="Arial"/>
              </a:rPr>
              <a:t>Especificação de Requisitos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865057" y="6578589"/>
            <a:ext cx="231140" cy="21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OM-UFOP | Início" id="201" name="Google Shape;2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650" y="0"/>
            <a:ext cx="16573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/>
          <p:nvPr/>
        </p:nvSpPr>
        <p:spPr>
          <a:xfrm>
            <a:off x="0" y="1166191"/>
            <a:ext cx="7898296" cy="53009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438" y="1422400"/>
            <a:ext cx="995362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595946" y="447292"/>
            <a:ext cx="7533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>
                <a:latin typeface="Arial"/>
                <a:ea typeface="Arial"/>
                <a:cs typeface="Arial"/>
                <a:sym typeface="Arial"/>
              </a:rPr>
              <a:t>Especificação de Requisitos</a:t>
            </a:r>
            <a:endParaRPr/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865057" y="6578589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OM-UFOP | Início" id="211" name="Google Shape;2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650" y="0"/>
            <a:ext cx="16573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/>
          <p:nvPr/>
        </p:nvSpPr>
        <p:spPr>
          <a:xfrm>
            <a:off x="0" y="1166191"/>
            <a:ext cx="7898400" cy="531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663" y="1759000"/>
            <a:ext cx="99345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595946" y="447292"/>
            <a:ext cx="7533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>
                <a:latin typeface="Arial"/>
                <a:ea typeface="Arial"/>
                <a:cs typeface="Arial"/>
                <a:sym typeface="Arial"/>
              </a:rPr>
              <a:t>Especificação de Requisitos</a:t>
            </a:r>
            <a:endParaRPr/>
          </a:p>
        </p:txBody>
      </p:sp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8865057" y="6578589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OM-UFOP | Início" id="221" name="Google Shape;2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650" y="0"/>
            <a:ext cx="16573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/>
          <p:nvPr/>
        </p:nvSpPr>
        <p:spPr>
          <a:xfrm>
            <a:off x="0" y="1166191"/>
            <a:ext cx="7898400" cy="531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400" y="1482825"/>
            <a:ext cx="8878175" cy="50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595946" y="447292"/>
            <a:ext cx="7533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>
                <a:latin typeface="Arial"/>
                <a:ea typeface="Arial"/>
                <a:cs typeface="Arial"/>
                <a:sym typeface="Arial"/>
              </a:rPr>
              <a:t>Especificação de Requisitos</a:t>
            </a:r>
            <a:endParaRPr/>
          </a:p>
        </p:txBody>
      </p:sp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8865057" y="6578589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OM-UFOP | Início" id="231" name="Google Shape;23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650" y="0"/>
            <a:ext cx="16573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/>
          <p:nvPr/>
        </p:nvSpPr>
        <p:spPr>
          <a:xfrm>
            <a:off x="0" y="1166191"/>
            <a:ext cx="7898400" cy="531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925" y="2073913"/>
            <a:ext cx="958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595946" y="447292"/>
            <a:ext cx="7532986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>
                <a:latin typeface="Arial"/>
                <a:ea typeface="Arial"/>
                <a:cs typeface="Arial"/>
                <a:sym typeface="Arial"/>
              </a:rPr>
              <a:t>Plano de VVT</a:t>
            </a:r>
            <a:endParaRPr/>
          </a:p>
        </p:txBody>
      </p:sp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8865057" y="6578589"/>
            <a:ext cx="231140" cy="21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OM-UFOP | Início" id="241" name="Google Shape;2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650" y="0"/>
            <a:ext cx="16573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/>
          <p:nvPr/>
        </p:nvSpPr>
        <p:spPr>
          <a:xfrm>
            <a:off x="0" y="1166191"/>
            <a:ext cx="7898296" cy="53009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 O projeto está sendo feito em JavaScript. Neste sentido, estamos utilizando o framework de teste 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JEST.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Inicialmente, testaremos e implementaremos apenas o back-end do projeto, exibindo o front-end em protótipos para o cliente.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Dito isto, vamos exibir os planos de VVT para alguns serviços que estão sendo implementados.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595946" y="447292"/>
            <a:ext cx="7533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>
                <a:latin typeface="Arial"/>
                <a:ea typeface="Arial"/>
                <a:cs typeface="Arial"/>
                <a:sym typeface="Arial"/>
              </a:rPr>
              <a:t>Plano de VVT</a:t>
            </a:r>
            <a:endParaRPr/>
          </a:p>
        </p:txBody>
      </p:sp>
      <p:sp>
        <p:nvSpPr>
          <p:cNvPr id="250" name="Google Shape;250;p28"/>
          <p:cNvSpPr txBox="1"/>
          <p:nvPr>
            <p:ph idx="12" type="sldNum"/>
          </p:nvPr>
        </p:nvSpPr>
        <p:spPr>
          <a:xfrm>
            <a:off x="8865057" y="6578589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OM-UFOP | Início" id="251" name="Google Shape;2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650" y="0"/>
            <a:ext cx="16573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8"/>
          <p:cNvSpPr/>
          <p:nvPr/>
        </p:nvSpPr>
        <p:spPr>
          <a:xfrm>
            <a:off x="0" y="1166191"/>
            <a:ext cx="7898400" cy="531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813" y="1400176"/>
            <a:ext cx="8864364" cy="52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595946" y="447292"/>
            <a:ext cx="7533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>
                <a:latin typeface="Arial"/>
                <a:ea typeface="Arial"/>
                <a:cs typeface="Arial"/>
                <a:sym typeface="Arial"/>
              </a:rPr>
              <a:t>Plano de VVT</a:t>
            </a:r>
            <a:endParaRPr/>
          </a:p>
        </p:txBody>
      </p:sp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8865057" y="6578589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OM-UFOP | Início" id="261" name="Google Shape;26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650" y="0"/>
            <a:ext cx="16573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9"/>
          <p:cNvSpPr/>
          <p:nvPr/>
        </p:nvSpPr>
        <p:spPr>
          <a:xfrm>
            <a:off x="0" y="1166191"/>
            <a:ext cx="7898400" cy="531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2675" y="1400175"/>
            <a:ext cx="8876823" cy="535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595946" y="447292"/>
            <a:ext cx="7533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>
                <a:latin typeface="Arial"/>
                <a:ea typeface="Arial"/>
                <a:cs typeface="Arial"/>
                <a:sym typeface="Arial"/>
              </a:rPr>
              <a:t>Plano de VVT</a:t>
            </a:r>
            <a:endParaRPr/>
          </a:p>
        </p:txBody>
      </p:sp>
      <p:sp>
        <p:nvSpPr>
          <p:cNvPr id="270" name="Google Shape;270;p30"/>
          <p:cNvSpPr txBox="1"/>
          <p:nvPr>
            <p:ph idx="12" type="sldNum"/>
          </p:nvPr>
        </p:nvSpPr>
        <p:spPr>
          <a:xfrm>
            <a:off x="8865057" y="6578589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OM-UFOP | Início" id="271" name="Google Shape;2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650" y="0"/>
            <a:ext cx="16573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0"/>
          <p:cNvSpPr/>
          <p:nvPr/>
        </p:nvSpPr>
        <p:spPr>
          <a:xfrm>
            <a:off x="0" y="1166191"/>
            <a:ext cx="7898400" cy="531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300" y="1577475"/>
            <a:ext cx="8643301" cy="51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595946" y="447292"/>
            <a:ext cx="7533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>
                <a:latin typeface="Arial"/>
                <a:ea typeface="Arial"/>
                <a:cs typeface="Arial"/>
                <a:sym typeface="Arial"/>
              </a:rPr>
              <a:t>Plano de VVT</a:t>
            </a:r>
            <a:endParaRPr/>
          </a:p>
        </p:txBody>
      </p:sp>
      <p:sp>
        <p:nvSpPr>
          <p:cNvPr id="280" name="Google Shape;280;p31"/>
          <p:cNvSpPr txBox="1"/>
          <p:nvPr>
            <p:ph idx="12" type="sldNum"/>
          </p:nvPr>
        </p:nvSpPr>
        <p:spPr>
          <a:xfrm>
            <a:off x="8865057" y="6578589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OM-UFOP | Início" id="281" name="Google Shape;2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650" y="0"/>
            <a:ext cx="16573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1"/>
          <p:cNvSpPr/>
          <p:nvPr/>
        </p:nvSpPr>
        <p:spPr>
          <a:xfrm>
            <a:off x="0" y="1166191"/>
            <a:ext cx="7898400" cy="531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84" name="Google Shape;2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100" y="1400166"/>
            <a:ext cx="8305800" cy="5208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595946" y="447292"/>
            <a:ext cx="7532986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865057" y="6578589"/>
            <a:ext cx="231140" cy="21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OM-UFOP | Início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650" y="0"/>
            <a:ext cx="16573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>
            <a:off x="0" y="1166191"/>
            <a:ext cx="7898296" cy="53009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19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 Projeto e Ferramentas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 Modelo de Processo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 Revisões e Cronograma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Levantamento e Especificação de Requisitos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Plano de VVT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Sugestões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title"/>
          </p:nvPr>
        </p:nvSpPr>
        <p:spPr>
          <a:xfrm>
            <a:off x="595946" y="447292"/>
            <a:ext cx="7532986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Sugestões</a:t>
            </a:r>
            <a:endParaRPr/>
          </a:p>
        </p:txBody>
      </p:sp>
      <p:sp>
        <p:nvSpPr>
          <p:cNvPr id="290" name="Google Shape;290;p32"/>
          <p:cNvSpPr txBox="1"/>
          <p:nvPr>
            <p:ph idx="12" type="sldNum"/>
          </p:nvPr>
        </p:nvSpPr>
        <p:spPr>
          <a:xfrm>
            <a:off x="8865057" y="6578589"/>
            <a:ext cx="231140" cy="21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OM-UFOP | Início" id="291" name="Google Shape;2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650" y="0"/>
            <a:ext cx="16573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2"/>
          <p:cNvSpPr/>
          <p:nvPr/>
        </p:nvSpPr>
        <p:spPr>
          <a:xfrm>
            <a:off x="0" y="1166191"/>
            <a:ext cx="7898296" cy="53009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4327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Sugestões: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50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 maior parte dos alunos preferem programar em linguagens como JavaScript, que não são orientada a objeto. Então estamos na dúvida de como medir a qualidade do software.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Arial"/>
              <a:buChar char="■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Apenas ignorar as métricas de OO?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50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Não dá tempo de fazer o software completo, então faremos apenas uma parte do back-end. Esperamos que seja suficiente no escopo da disciplina.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595946" y="447292"/>
            <a:ext cx="7533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865057" y="6578589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OM-UFOP | Início"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650" y="0"/>
            <a:ext cx="16573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>
            <a:off x="0" y="1166191"/>
            <a:ext cx="7898400" cy="531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764150" y="17026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É um sistema de agendamento de consultas médicas de forma online.  O software visa automatizar etapas de agendamento de consultas para diferentes clínicas médicas.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613" y="3743213"/>
            <a:ext cx="27336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2245" y="3159675"/>
            <a:ext cx="3170131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3000" y="380990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595946" y="447292"/>
            <a:ext cx="7533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865057" y="6578589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OM-UFOP | Início"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650" y="0"/>
            <a:ext cx="16573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>
            <a:off x="0" y="1166191"/>
            <a:ext cx="7898400" cy="531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112075" y="1898975"/>
            <a:ext cx="61365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53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3"/>
              <a:buChar char="•"/>
            </a:pPr>
            <a:r>
              <a:rPr lang="pt-BR" sz="2043">
                <a:latin typeface="Arial"/>
                <a:ea typeface="Arial"/>
                <a:cs typeface="Arial"/>
                <a:sym typeface="Arial"/>
              </a:rPr>
              <a:t>O modelo de processo escolhido para desenvolvimento deste software foi o </a:t>
            </a:r>
            <a:r>
              <a:rPr b="1" lang="pt-BR" sz="2043">
                <a:latin typeface="Arial"/>
                <a:ea typeface="Arial"/>
                <a:cs typeface="Arial"/>
                <a:sym typeface="Arial"/>
              </a:rPr>
              <a:t>SCRUM.</a:t>
            </a:r>
            <a:endParaRPr b="1" sz="2043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12"/>
              <a:buNone/>
            </a:pPr>
            <a:r>
              <a:t/>
            </a:r>
            <a:endParaRPr b="1" sz="2043">
              <a:latin typeface="Arial"/>
              <a:ea typeface="Arial"/>
              <a:cs typeface="Arial"/>
              <a:sym typeface="Arial"/>
            </a:endParaRPr>
          </a:p>
          <a:p>
            <a:pPr indent="-139414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96"/>
              <a:buChar char="•"/>
            </a:pPr>
            <a:r>
              <a:rPr lang="pt-BR" sz="2043">
                <a:latin typeface="Arial"/>
                <a:ea typeface="Arial"/>
                <a:cs typeface="Arial"/>
                <a:sym typeface="Arial"/>
              </a:rPr>
              <a:t>Gerenciar o software com este modelo, definindo um backlog e sprints incrementais, irá nos ajudar a ter visões cada vez mais claras das funcionalidades do sistema, além de manter o software aberto à mudanças.</a:t>
            </a:r>
            <a:endParaRPr sz="2043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3"/>
              <a:buNone/>
            </a:pPr>
            <a:r>
              <a:t/>
            </a:r>
            <a:endParaRPr sz="2043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3"/>
              <a:buNone/>
            </a:pPr>
            <a:r>
              <a:t/>
            </a:r>
            <a:endParaRPr sz="20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712"/>
              <a:buNone/>
            </a:pPr>
            <a:r>
              <a:t/>
            </a:r>
            <a:endParaRPr sz="2043"/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875" y="1898963"/>
            <a:ext cx="601980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595946" y="447292"/>
            <a:ext cx="7532986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Histórico de Revisões </a:t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865057" y="6578589"/>
            <a:ext cx="231140" cy="21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OM-UFOP | Início"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650" y="0"/>
            <a:ext cx="16573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>
            <a:off x="0" y="1166191"/>
            <a:ext cx="7898296" cy="53009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13" y="2251075"/>
            <a:ext cx="1145857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595946" y="447292"/>
            <a:ext cx="7532986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865057" y="6578589"/>
            <a:ext cx="231140" cy="21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OM-UFOP | Início"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650" y="0"/>
            <a:ext cx="16573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/>
          <p:nvPr/>
        </p:nvSpPr>
        <p:spPr>
          <a:xfrm>
            <a:off x="0" y="1166191"/>
            <a:ext cx="7898296" cy="53009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144" name="Google Shape;144;p18"/>
          <p:cNvGraphicFramePr/>
          <p:nvPr/>
        </p:nvGraphicFramePr>
        <p:xfrm>
          <a:off x="872455" y="2501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{997FC312-0AEA-45DA-934F-9D4CB0962565}</a:tableStyleId>
              </a:tblPr>
              <a:tblGrid>
                <a:gridCol w="2707550"/>
                <a:gridCol w="2707550"/>
                <a:gridCol w="2707550"/>
                <a:gridCol w="2707550"/>
              </a:tblGrid>
              <a:tr h="5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Tarefa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Prazo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Estimativa de Custo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4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Johnatan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Plano de tarefa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01/01/2021 – 10/02/2021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R$ 1.000,00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4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4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4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595946" y="447292"/>
            <a:ext cx="7532986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>
                <a:latin typeface="Arial"/>
                <a:ea typeface="Arial"/>
                <a:cs typeface="Arial"/>
                <a:sym typeface="Arial"/>
              </a:rPr>
              <a:t>Levantamento de Requisitos</a:t>
            </a:r>
            <a:endParaRPr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865057" y="6578589"/>
            <a:ext cx="231140" cy="21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OM-UFOP | Início"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650" y="0"/>
            <a:ext cx="16573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0" y="1166191"/>
            <a:ext cx="7898296" cy="53009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Para levantar os requisitos do sistema, utilizamos as técnicas: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Descoberta de Requisitos (Pontos de Vista)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Cenários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595946" y="447292"/>
            <a:ext cx="7533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Pontos de Vista</a:t>
            </a:r>
            <a:endParaRPr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865057" y="6578589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OM-UFOP | Início"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650" y="0"/>
            <a:ext cx="16573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/>
          <p:nvPr/>
        </p:nvSpPr>
        <p:spPr>
          <a:xfrm>
            <a:off x="0" y="1166191"/>
            <a:ext cx="7898400" cy="531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1065575" y="1460825"/>
            <a:ext cx="3374100" cy="43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5777750" y="1460825"/>
            <a:ext cx="3374100" cy="43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20"/>
          <p:cNvCxnSpPr/>
          <p:nvPr/>
        </p:nvCxnSpPr>
        <p:spPr>
          <a:xfrm>
            <a:off x="1071725" y="2133200"/>
            <a:ext cx="336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0"/>
          <p:cNvCxnSpPr/>
          <p:nvPr/>
        </p:nvCxnSpPr>
        <p:spPr>
          <a:xfrm>
            <a:off x="5783900" y="2133200"/>
            <a:ext cx="336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0"/>
          <p:cNvSpPr txBox="1"/>
          <p:nvPr/>
        </p:nvSpPr>
        <p:spPr>
          <a:xfrm>
            <a:off x="1200050" y="1607525"/>
            <a:ext cx="299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Calibri"/>
                <a:ea typeface="Calibri"/>
                <a:cs typeface="Calibri"/>
                <a:sym typeface="Calibri"/>
              </a:rPr>
              <a:t>Pacientes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5967350" y="1607525"/>
            <a:ext cx="299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Calibri"/>
                <a:ea typeface="Calibri"/>
                <a:cs typeface="Calibri"/>
                <a:sym typeface="Calibri"/>
              </a:rPr>
              <a:t>Clínicas Médicas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1334525" y="2304325"/>
            <a:ext cx="2836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Cadastrar conta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Buscar por médicos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Buscar por clínicas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Agendar um horário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Cancelar um agendamento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Conferir agenda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6046700" y="2304325"/>
            <a:ext cx="28362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Cadastrar clínica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Cadastrar médicos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Publicar horários disponíveis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Confirmar agendamentos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Cancelar um agendamento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0" y="-415650"/>
            <a:ext cx="81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442125" y="5963000"/>
            <a:ext cx="999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</a:rPr>
              <a:t>É isso que os clientes realmente querem?</a:t>
            </a:r>
            <a:r>
              <a:rPr lang="pt-BR" sz="2800">
                <a:solidFill>
                  <a:srgbClr val="FF0000"/>
                </a:solidFill>
              </a:rPr>
              <a:t>  </a:t>
            </a:r>
            <a:endParaRPr sz="7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595946" y="447292"/>
            <a:ext cx="7533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Cenários</a:t>
            </a:r>
            <a:endParaRPr/>
          </a:p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865057" y="6578589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OM-UFOP | Início" id="180" name="Google Shape;1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650" y="0"/>
            <a:ext cx="16573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/>
          <p:nvPr/>
        </p:nvSpPr>
        <p:spPr>
          <a:xfrm>
            <a:off x="0" y="1166191"/>
            <a:ext cx="7898400" cy="531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595950" y="1943550"/>
            <a:ext cx="10515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83">
                <a:latin typeface="Arial"/>
                <a:ea typeface="Arial"/>
                <a:cs typeface="Arial"/>
                <a:sym typeface="Arial"/>
              </a:rPr>
              <a:t>Exemplo:</a:t>
            </a:r>
            <a:endParaRPr sz="348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83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pt-BR" sz="2883">
                <a:latin typeface="Arial"/>
                <a:ea typeface="Arial"/>
                <a:cs typeface="Arial"/>
                <a:sym typeface="Arial"/>
              </a:rPr>
              <a:t>Cenário: agendamento de consulta.	</a:t>
            </a:r>
            <a:endParaRPr sz="348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83">
                <a:latin typeface="Arial"/>
                <a:ea typeface="Arial"/>
                <a:cs typeface="Arial"/>
                <a:sym typeface="Arial"/>
              </a:rPr>
              <a:t>		Ator: paciente</a:t>
            </a:r>
            <a:endParaRPr sz="288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83">
                <a:latin typeface="Arial"/>
                <a:ea typeface="Arial"/>
                <a:cs typeface="Arial"/>
                <a:sym typeface="Arial"/>
              </a:rPr>
              <a:t>		Pré-Condição: conta e senha validade (logado no sistema)</a:t>
            </a:r>
            <a:endParaRPr sz="288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83">
                <a:latin typeface="Arial"/>
                <a:ea typeface="Arial"/>
                <a:cs typeface="Arial"/>
                <a:sym typeface="Arial"/>
              </a:rPr>
              <a:t>		Fluxo normal:</a:t>
            </a:r>
            <a:endParaRPr sz="2883">
              <a:latin typeface="Arial"/>
              <a:ea typeface="Arial"/>
              <a:cs typeface="Arial"/>
              <a:sym typeface="Arial"/>
            </a:endParaRPr>
          </a:p>
          <a:p>
            <a:pPr indent="-329311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2883">
                <a:latin typeface="Arial"/>
                <a:ea typeface="Arial"/>
                <a:cs typeface="Arial"/>
                <a:sym typeface="Arial"/>
              </a:rPr>
              <a:t>usuário seleciona um médico;</a:t>
            </a:r>
            <a:endParaRPr sz="2883">
              <a:latin typeface="Arial"/>
              <a:ea typeface="Arial"/>
              <a:cs typeface="Arial"/>
              <a:sym typeface="Arial"/>
            </a:endParaRPr>
          </a:p>
          <a:p>
            <a:pPr indent="-329311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2883">
                <a:latin typeface="Arial"/>
                <a:ea typeface="Arial"/>
                <a:cs typeface="Arial"/>
                <a:sym typeface="Arial"/>
              </a:rPr>
              <a:t>usuário seleciona um horário disponível;</a:t>
            </a:r>
            <a:endParaRPr sz="2883">
              <a:latin typeface="Arial"/>
              <a:ea typeface="Arial"/>
              <a:cs typeface="Arial"/>
              <a:sym typeface="Arial"/>
            </a:endParaRPr>
          </a:p>
          <a:p>
            <a:pPr indent="-329311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2883">
                <a:latin typeface="Arial"/>
                <a:ea typeface="Arial"/>
                <a:cs typeface="Arial"/>
                <a:sym typeface="Arial"/>
              </a:rPr>
              <a:t>usuário confirma seus dados e a marcação;</a:t>
            </a:r>
            <a:endParaRPr sz="2883">
              <a:latin typeface="Arial"/>
              <a:ea typeface="Arial"/>
              <a:cs typeface="Arial"/>
              <a:sym typeface="Arial"/>
            </a:endParaRPr>
          </a:p>
          <a:p>
            <a:pPr indent="-329311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2883">
                <a:latin typeface="Arial"/>
                <a:ea typeface="Arial"/>
                <a:cs typeface="Arial"/>
                <a:sym typeface="Arial"/>
              </a:rPr>
              <a:t>o sistema confirma a marcação bem sucedida;</a:t>
            </a:r>
            <a:endParaRPr sz="288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83">
                <a:latin typeface="Arial"/>
                <a:ea typeface="Arial"/>
                <a:cs typeface="Arial"/>
                <a:sym typeface="Arial"/>
              </a:rPr>
              <a:t>            Fluxo alternativo: Horário indisponível</a:t>
            </a:r>
            <a:endParaRPr sz="2883">
              <a:latin typeface="Arial"/>
              <a:ea typeface="Arial"/>
              <a:cs typeface="Arial"/>
              <a:sym typeface="Arial"/>
            </a:endParaRPr>
          </a:p>
          <a:p>
            <a:pPr indent="-329311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83">
                <a:latin typeface="Arial"/>
                <a:ea typeface="Arial"/>
                <a:cs typeface="Arial"/>
                <a:sym typeface="Arial"/>
              </a:rPr>
              <a:t>usuário é notificado que ele não pode agendar consultas com o médico naquele horário;</a:t>
            </a:r>
            <a:endParaRPr sz="288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83">
                <a:latin typeface="Arial"/>
                <a:ea typeface="Arial"/>
                <a:cs typeface="Arial"/>
                <a:sym typeface="Arial"/>
              </a:rPr>
              <a:t>		….</a:t>
            </a:r>
            <a:endParaRPr sz="288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83">
                <a:latin typeface="Arial"/>
                <a:ea typeface="Arial"/>
                <a:cs typeface="Arial"/>
                <a:sym typeface="Arial"/>
              </a:rPr>
              <a:t>		Pós-Condição:</a:t>
            </a:r>
            <a:endParaRPr sz="2883">
              <a:latin typeface="Arial"/>
              <a:ea typeface="Arial"/>
              <a:cs typeface="Arial"/>
              <a:sym typeface="Arial"/>
            </a:endParaRPr>
          </a:p>
          <a:p>
            <a:pPr indent="-329311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2883">
                <a:latin typeface="Arial"/>
                <a:ea typeface="Arial"/>
                <a:cs typeface="Arial"/>
                <a:sym typeface="Arial"/>
              </a:rPr>
              <a:t>a clínica é notificada e envia ao usuário uma confirmação.</a:t>
            </a:r>
            <a:endParaRPr sz="288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232250" y="1434113"/>
            <a:ext cx="11885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 sz="2100">
                <a:solidFill>
                  <a:schemeClr val="dk1"/>
                </a:solidFill>
              </a:rPr>
              <a:t>Descrever os principais casos de uso do sistema para delimitar melhor o escopo dos requisitos.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