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Montserrat Medium"/>
      <p:regular r:id="rId29"/>
      <p:bold r:id="rId30"/>
      <p:italic r:id="rId31"/>
      <p:boldItalic r:id="rId32"/>
    </p:embeddedFont>
    <p:embeddedFont>
      <p:font typeface="Fira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italic.fntdata"/><Relationship Id="rId30" Type="http://schemas.openxmlformats.org/officeDocument/2006/relationships/font" Target="fonts/MontserratMedium-bold.fntdata"/><Relationship Id="rId11" Type="http://schemas.openxmlformats.org/officeDocument/2006/relationships/slide" Target="slides/slide6.xml"/><Relationship Id="rId33" Type="http://schemas.openxmlformats.org/officeDocument/2006/relationships/font" Target="fonts/FiraSans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boldItalic.fntdata"/><Relationship Id="rId13" Type="http://schemas.openxmlformats.org/officeDocument/2006/relationships/font" Target="fonts/MontserratSemiBold-regular.fntdata"/><Relationship Id="rId35" Type="http://schemas.openxmlformats.org/officeDocument/2006/relationships/font" Target="fonts/FiraSans-italic.fntdata"/><Relationship Id="rId12" Type="http://schemas.openxmlformats.org/officeDocument/2006/relationships/slide" Target="slides/slide7.xml"/><Relationship Id="rId34" Type="http://schemas.openxmlformats.org/officeDocument/2006/relationships/font" Target="fonts/FiraSans-bold.fntdata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36" Type="http://schemas.openxmlformats.org/officeDocument/2006/relationships/font" Target="fonts/FiraSans-boldItalic.fntdata"/><Relationship Id="rId17" Type="http://schemas.openxmlformats.org/officeDocument/2006/relationships/font" Target="fonts/Roboto-regular.fntdata"/><Relationship Id="rId16" Type="http://schemas.openxmlformats.org/officeDocument/2006/relationships/font" Target="fonts/MontserratSemiBold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4970652f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4970652f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4970652f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4970652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970652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4970652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4970652f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4970652f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4970652f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4970652f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4970652f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4970652f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701025" y="1438950"/>
            <a:ext cx="37974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D0F"/>
              </a:buClr>
              <a:buSzPts val="3844"/>
              <a:buFont typeface="Hubot Sans"/>
              <a:buNone/>
            </a:pPr>
            <a:r>
              <a:rPr b="1" i="1" lang="pt-BR" sz="2800" u="none" cap="none" strike="noStrike">
                <a:solidFill>
                  <a:srgbClr val="0C0D0F"/>
                </a:solidFill>
                <a:latin typeface="Roboto"/>
                <a:ea typeface="Roboto"/>
                <a:cs typeface="Roboto"/>
                <a:sym typeface="Roboto"/>
              </a:rPr>
              <a:t>Case </a:t>
            </a:r>
            <a:r>
              <a:rPr b="1" i="1" lang="pt-BR" sz="2800">
                <a:solidFill>
                  <a:srgbClr val="0C0D0F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1" i="1" lang="pt-BR" sz="2800" u="none" cap="none" strike="noStrike">
                <a:solidFill>
                  <a:srgbClr val="0C0D0F"/>
                </a:solidFill>
                <a:latin typeface="Roboto"/>
                <a:ea typeface="Roboto"/>
                <a:cs typeface="Roboto"/>
                <a:sym typeface="Roboto"/>
              </a:rPr>
              <a:t>écnico </a:t>
            </a:r>
            <a:endParaRPr b="1" i="1" sz="2800" u="none" cap="none" strike="noStrike">
              <a:solidFill>
                <a:srgbClr val="0C0D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D0F"/>
              </a:buClr>
              <a:buSzPts val="3844"/>
              <a:buFont typeface="Hubot Sans"/>
              <a:buNone/>
            </a:pPr>
            <a:r>
              <a:rPr b="1" i="0" lang="pt-BR" sz="4643" u="none" cap="none" strike="noStrike">
                <a:solidFill>
                  <a:srgbClr val="0C0D0F"/>
                </a:solidFill>
                <a:latin typeface="Roboto"/>
                <a:ea typeface="Roboto"/>
                <a:cs typeface="Roboto"/>
                <a:sym typeface="Roboto"/>
              </a:rPr>
              <a:t>Data Science</a:t>
            </a:r>
            <a:endParaRPr i="0" sz="4643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01025" y="2661451"/>
            <a:ext cx="34476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5575A"/>
              </a:buClr>
              <a:buSzPts val="1094"/>
              <a:buFont typeface="Roboto Condensed"/>
              <a:buNone/>
            </a:pPr>
            <a:r>
              <a:rPr i="1" lang="pt-BR" sz="1200" u="none" cap="none" strike="noStrike">
                <a:solidFill>
                  <a:srgbClr val="55575A"/>
                </a:solidFill>
                <a:latin typeface="Roboto"/>
                <a:ea typeface="Roboto"/>
                <a:cs typeface="Roboto"/>
                <a:sym typeface="Roboto"/>
              </a:rPr>
              <a:t>Por </a:t>
            </a:r>
            <a:r>
              <a:rPr b="1" i="1" lang="pt-BR" sz="1200" u="none" cap="none" strike="noStrike">
                <a:solidFill>
                  <a:srgbClr val="55575A"/>
                </a:solidFill>
                <a:latin typeface="Roboto"/>
                <a:ea typeface="Roboto"/>
                <a:cs typeface="Roboto"/>
                <a:sym typeface="Roboto"/>
              </a:rPr>
              <a:t>Vinicius Romano</a:t>
            </a:r>
            <a:endParaRPr b="1" i="1" sz="12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43" y="276825"/>
            <a:ext cx="4849349" cy="486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57200" y="272450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Análise de dados históricos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5977492" y="1002971"/>
            <a:ext cx="1528716" cy="1860233"/>
            <a:chOff x="4533680" y="1367742"/>
            <a:chExt cx="1914965" cy="2330243"/>
          </a:xfrm>
        </p:grpSpPr>
        <p:sp>
          <p:nvSpPr>
            <p:cNvPr id="63" name="Google Shape;63;p14"/>
            <p:cNvSpPr/>
            <p:nvPr/>
          </p:nvSpPr>
          <p:spPr>
            <a:xfrm>
              <a:off x="4841174" y="1675218"/>
              <a:ext cx="1299802" cy="1299950"/>
            </a:xfrm>
            <a:custGeom>
              <a:rect b="b" l="l" r="r" t="t"/>
              <a:pathLst>
                <a:path extrusionOk="0" h="29615" w="29615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4533680" y="1367742"/>
              <a:ext cx="1914965" cy="2236801"/>
            </a:xfrm>
            <a:custGeom>
              <a:rect b="b" l="l" r="r" t="t"/>
              <a:pathLst>
                <a:path extrusionOk="0" h="50958" w="43631">
                  <a:moveTo>
                    <a:pt x="21816" y="0"/>
                  </a:moveTo>
                  <a:cubicBezTo>
                    <a:pt x="9786" y="0"/>
                    <a:pt x="1" y="9788"/>
                    <a:pt x="1" y="21814"/>
                  </a:cubicBezTo>
                  <a:cubicBezTo>
                    <a:pt x="12" y="22289"/>
                    <a:pt x="402" y="22672"/>
                    <a:pt x="880" y="22672"/>
                  </a:cubicBezTo>
                  <a:cubicBezTo>
                    <a:pt x="1355" y="22672"/>
                    <a:pt x="1745" y="22289"/>
                    <a:pt x="1756" y="21814"/>
                  </a:cubicBezTo>
                  <a:cubicBezTo>
                    <a:pt x="1756" y="10757"/>
                    <a:pt x="10754" y="1755"/>
                    <a:pt x="21812" y="1755"/>
                  </a:cubicBezTo>
                  <a:cubicBezTo>
                    <a:pt x="32869" y="1755"/>
                    <a:pt x="41871" y="10753"/>
                    <a:pt x="41871" y="21814"/>
                  </a:cubicBezTo>
                  <a:cubicBezTo>
                    <a:pt x="41871" y="32872"/>
                    <a:pt x="32873" y="41870"/>
                    <a:pt x="21816" y="41870"/>
                  </a:cubicBezTo>
                  <a:cubicBezTo>
                    <a:pt x="21329" y="41870"/>
                    <a:pt x="20936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7" y="43147"/>
                    <a:pt x="43630" y="33547"/>
                    <a:pt x="43627" y="21814"/>
                  </a:cubicBezTo>
                  <a:cubicBezTo>
                    <a:pt x="43627" y="9785"/>
                    <a:pt x="33842" y="0"/>
                    <a:pt x="21816" y="0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228285" y="3393705"/>
              <a:ext cx="528348" cy="304280"/>
            </a:xfrm>
            <a:custGeom>
              <a:rect b="b" l="l" r="r" t="t"/>
              <a:pathLst>
                <a:path extrusionOk="0" h="6932" w="12038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7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8" y="6675"/>
                  </a:lnTo>
                  <a:cubicBezTo>
                    <a:pt x="5561" y="6846"/>
                    <a:pt x="5785" y="6931"/>
                    <a:pt x="6010" y="6931"/>
                  </a:cubicBezTo>
                  <a:cubicBezTo>
                    <a:pt x="6234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rgbClr val="E06666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4510087" y="1002971"/>
            <a:ext cx="1528541" cy="1860233"/>
            <a:chOff x="2695519" y="1367742"/>
            <a:chExt cx="1914745" cy="2330243"/>
          </a:xfrm>
        </p:grpSpPr>
        <p:sp>
          <p:nvSpPr>
            <p:cNvPr id="67" name="Google Shape;67;p14"/>
            <p:cNvSpPr/>
            <p:nvPr/>
          </p:nvSpPr>
          <p:spPr>
            <a:xfrm>
              <a:off x="3002837" y="1675218"/>
              <a:ext cx="1299978" cy="1299950"/>
            </a:xfrm>
            <a:custGeom>
              <a:rect b="b" l="l" r="r" t="t"/>
              <a:pathLst>
                <a:path extrusionOk="0" h="29615" w="29619">
                  <a:moveTo>
                    <a:pt x="14809" y="1"/>
                  </a:moveTo>
                  <a:cubicBezTo>
                    <a:pt x="6631" y="1"/>
                    <a:pt x="0" y="6631"/>
                    <a:pt x="0" y="14809"/>
                  </a:cubicBezTo>
                  <a:cubicBezTo>
                    <a:pt x="0" y="22988"/>
                    <a:pt x="6631" y="29615"/>
                    <a:pt x="14809" y="29615"/>
                  </a:cubicBezTo>
                  <a:cubicBezTo>
                    <a:pt x="22987" y="29615"/>
                    <a:pt x="29618" y="22988"/>
                    <a:pt x="29618" y="14809"/>
                  </a:cubicBezTo>
                  <a:cubicBezTo>
                    <a:pt x="29618" y="6631"/>
                    <a:pt x="22987" y="1"/>
                    <a:pt x="14809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2695519" y="1367742"/>
              <a:ext cx="1914745" cy="2236801"/>
            </a:xfrm>
            <a:custGeom>
              <a:rect b="b" l="l" r="r" t="t"/>
              <a:pathLst>
                <a:path extrusionOk="0" h="50958" w="43626">
                  <a:moveTo>
                    <a:pt x="21811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8" y="22289"/>
                    <a:pt x="401" y="22672"/>
                    <a:pt x="876" y="22672"/>
                  </a:cubicBezTo>
                  <a:cubicBezTo>
                    <a:pt x="1355" y="22672"/>
                    <a:pt x="1744" y="22289"/>
                    <a:pt x="1755" y="21814"/>
                  </a:cubicBezTo>
                  <a:cubicBezTo>
                    <a:pt x="1755" y="10757"/>
                    <a:pt x="10754" y="1755"/>
                    <a:pt x="21811" y="1755"/>
                  </a:cubicBezTo>
                  <a:cubicBezTo>
                    <a:pt x="32869" y="1755"/>
                    <a:pt x="41867" y="10753"/>
                    <a:pt x="41867" y="21814"/>
                  </a:cubicBezTo>
                  <a:cubicBezTo>
                    <a:pt x="41871" y="32872"/>
                    <a:pt x="32869" y="41870"/>
                    <a:pt x="21811" y="41870"/>
                  </a:cubicBezTo>
                  <a:cubicBezTo>
                    <a:pt x="21329" y="41870"/>
                    <a:pt x="20932" y="42263"/>
                    <a:pt x="20936" y="42750"/>
                  </a:cubicBezTo>
                  <a:lnTo>
                    <a:pt x="20936" y="50957"/>
                  </a:lnTo>
                  <a:lnTo>
                    <a:pt x="22691" y="50942"/>
                  </a:lnTo>
                  <a:lnTo>
                    <a:pt x="22691" y="43610"/>
                  </a:lnTo>
                  <a:cubicBezTo>
                    <a:pt x="34312" y="43147"/>
                    <a:pt x="43626" y="33547"/>
                    <a:pt x="43626" y="21814"/>
                  </a:cubicBezTo>
                  <a:cubicBezTo>
                    <a:pt x="43626" y="9785"/>
                    <a:pt x="33841" y="0"/>
                    <a:pt x="21811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0124" y="3393705"/>
              <a:ext cx="528172" cy="304280"/>
            </a:xfrm>
            <a:custGeom>
              <a:rect b="b" l="l" r="r" t="t"/>
              <a:pathLst>
                <a:path extrusionOk="0" h="6932" w="12034">
                  <a:moveTo>
                    <a:pt x="11086" y="1"/>
                  </a:moveTo>
                  <a:cubicBezTo>
                    <a:pt x="10860" y="1"/>
                    <a:pt x="10635" y="87"/>
                    <a:pt x="10464" y="260"/>
                  </a:cubicBezTo>
                  <a:lnTo>
                    <a:pt x="6865" y="3859"/>
                  </a:lnTo>
                  <a:lnTo>
                    <a:pt x="5978" y="4742"/>
                  </a:lnTo>
                  <a:lnTo>
                    <a:pt x="5110" y="3874"/>
                  </a:lnTo>
                  <a:lnTo>
                    <a:pt x="1495" y="260"/>
                  </a:lnTo>
                  <a:cubicBezTo>
                    <a:pt x="1341" y="153"/>
                    <a:pt x="1165" y="102"/>
                    <a:pt x="989" y="102"/>
                  </a:cubicBezTo>
                  <a:cubicBezTo>
                    <a:pt x="730" y="102"/>
                    <a:pt x="474" y="214"/>
                    <a:pt x="297" y="427"/>
                  </a:cubicBezTo>
                  <a:cubicBezTo>
                    <a:pt x="0" y="783"/>
                    <a:pt x="22" y="1306"/>
                    <a:pt x="349" y="1636"/>
                  </a:cubicBezTo>
                  <a:lnTo>
                    <a:pt x="5388" y="6675"/>
                  </a:lnTo>
                  <a:cubicBezTo>
                    <a:pt x="5559" y="6846"/>
                    <a:pt x="5783" y="6931"/>
                    <a:pt x="6008" y="6931"/>
                  </a:cubicBezTo>
                  <a:cubicBezTo>
                    <a:pt x="6233" y="6931"/>
                    <a:pt x="6458" y="6846"/>
                    <a:pt x="6631" y="6675"/>
                  </a:cubicBezTo>
                  <a:lnTo>
                    <a:pt x="11666" y="1636"/>
                  </a:lnTo>
                  <a:cubicBezTo>
                    <a:pt x="12015" y="1250"/>
                    <a:pt x="12034" y="668"/>
                    <a:pt x="11711" y="260"/>
                  </a:cubicBezTo>
                  <a:cubicBezTo>
                    <a:pt x="11538" y="87"/>
                    <a:pt x="11312" y="1"/>
                    <a:pt x="11086" y="1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3042543" y="1002971"/>
            <a:ext cx="1528681" cy="1860233"/>
            <a:chOff x="857182" y="1367742"/>
            <a:chExt cx="1914921" cy="2330243"/>
          </a:xfrm>
        </p:grpSpPr>
        <p:sp>
          <p:nvSpPr>
            <p:cNvPr id="71" name="Google Shape;71;p14"/>
            <p:cNvSpPr/>
            <p:nvPr/>
          </p:nvSpPr>
          <p:spPr>
            <a:xfrm>
              <a:off x="1164632" y="1675218"/>
              <a:ext cx="1299802" cy="1299950"/>
            </a:xfrm>
            <a:custGeom>
              <a:rect b="b" l="l" r="r" t="t"/>
              <a:pathLst>
                <a:path extrusionOk="0" h="29615" w="29615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7182" y="1367742"/>
              <a:ext cx="1914921" cy="2236801"/>
            </a:xfrm>
            <a:custGeom>
              <a:rect b="b" l="l" r="r" t="t"/>
              <a:pathLst>
                <a:path extrusionOk="0" h="50958" w="4363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551743" y="3393705"/>
              <a:ext cx="528348" cy="304280"/>
            </a:xfrm>
            <a:custGeom>
              <a:rect b="b" l="l" r="r" t="t"/>
              <a:pathLst>
                <a:path extrusionOk="0" h="6932" w="12038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" name="Google Shape;74;p14"/>
          <p:cNvSpPr txBox="1"/>
          <p:nvPr/>
        </p:nvSpPr>
        <p:spPr>
          <a:xfrm>
            <a:off x="3255754" y="2913109"/>
            <a:ext cx="993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8">
                <a:latin typeface="Roboto"/>
                <a:ea typeface="Roboto"/>
                <a:cs typeface="Roboto"/>
                <a:sym typeface="Roboto"/>
              </a:rPr>
              <a:t>Clientes</a:t>
            </a:r>
            <a:endParaRPr b="1" sz="115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298521" y="2913109"/>
            <a:ext cx="993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8">
                <a:latin typeface="Roboto"/>
                <a:ea typeface="Roboto"/>
                <a:cs typeface="Roboto"/>
                <a:sym typeface="Roboto"/>
              </a:rPr>
              <a:t>Conversão</a:t>
            </a:r>
            <a:endParaRPr b="1" sz="115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545229" y="2913105"/>
            <a:ext cx="14583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8">
                <a:latin typeface="Roboto"/>
                <a:ea typeface="Roboto"/>
                <a:cs typeface="Roboto"/>
                <a:sym typeface="Roboto"/>
              </a:rPr>
              <a:t>Ofertas enviadas</a:t>
            </a:r>
            <a:endParaRPr b="1" sz="115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023539" y="3194651"/>
            <a:ext cx="145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7">
                <a:latin typeface="Roboto"/>
                <a:ea typeface="Roboto"/>
                <a:cs typeface="Roboto"/>
                <a:sym typeface="Roboto"/>
              </a:rPr>
              <a:t>Informações como ano, </a:t>
            </a:r>
            <a:r>
              <a:rPr lang="pt-BR" sz="827">
                <a:latin typeface="Roboto"/>
                <a:ea typeface="Roboto"/>
                <a:cs typeface="Roboto"/>
                <a:sym typeface="Roboto"/>
              </a:rPr>
              <a:t>gênero</a:t>
            </a:r>
            <a:r>
              <a:rPr lang="pt-BR" sz="827">
                <a:latin typeface="Roboto"/>
                <a:ea typeface="Roboto"/>
                <a:cs typeface="Roboto"/>
                <a:sym typeface="Roboto"/>
              </a:rPr>
              <a:t> e limite do cartão</a:t>
            </a:r>
            <a:endParaRPr sz="82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066304" y="3259530"/>
            <a:ext cx="1521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7">
                <a:latin typeface="Roboto"/>
                <a:ea typeface="Roboto"/>
                <a:cs typeface="Roboto"/>
                <a:sym typeface="Roboto"/>
              </a:rPr>
              <a:t>33.579 ofertas completadas; 56% do investimento </a:t>
            </a:r>
            <a:endParaRPr sz="82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7">
                <a:latin typeface="Roboto"/>
                <a:ea typeface="Roboto"/>
                <a:cs typeface="Roboto"/>
                <a:sym typeface="Roboto"/>
              </a:rPr>
              <a:t>não gera conversão</a:t>
            </a:r>
            <a:endParaRPr sz="82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44922" y="3194651"/>
            <a:ext cx="145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7">
                <a:latin typeface="Roboto"/>
                <a:ea typeface="Roboto"/>
                <a:cs typeface="Roboto"/>
                <a:sym typeface="Roboto"/>
              </a:rPr>
              <a:t>Total de ofertas avaliadas em campanhas recentes</a:t>
            </a:r>
            <a:endParaRPr sz="82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348371" y="1568908"/>
            <a:ext cx="9171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75" lIns="72975" spcFirstLastPara="1" rIns="72975" wrap="square" tIns="7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3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17 mil</a:t>
            </a:r>
            <a:endParaRPr b="1" sz="173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815942" y="1568907"/>
            <a:ext cx="9171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75" lIns="72975" spcFirstLastPara="1" rIns="72975" wrap="square" tIns="7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3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1" lang="pt-BR" sz="173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76 mil</a:t>
            </a:r>
            <a:endParaRPr b="1" sz="173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283557" y="1568907"/>
            <a:ext cx="9171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75" lIns="72975" spcFirstLastPara="1" rIns="72975" wrap="square" tIns="7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3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44%</a:t>
            </a:r>
            <a:endParaRPr b="1" sz="173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712312" y="3947967"/>
            <a:ext cx="32313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Desafios: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12300" y="4258505"/>
            <a:ext cx="57948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Eficiência: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como aumentar a conversão atual de 44%?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• Ponderar</a:t>
            </a: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estamos oferecendo demais a quem compraria de qualquer forma?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• Maior precisão:</a:t>
            </a: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quem tem mais chance de comprar e para quem a oferta realmente faz diferença?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1575093" y="1002983"/>
            <a:ext cx="1528681" cy="1860233"/>
            <a:chOff x="857182" y="1367742"/>
            <a:chExt cx="1914921" cy="2330243"/>
          </a:xfrm>
        </p:grpSpPr>
        <p:sp>
          <p:nvSpPr>
            <p:cNvPr id="86" name="Google Shape;86;p14"/>
            <p:cNvSpPr/>
            <p:nvPr/>
          </p:nvSpPr>
          <p:spPr>
            <a:xfrm>
              <a:off x="1164632" y="1675218"/>
              <a:ext cx="1299802" cy="1299950"/>
            </a:xfrm>
            <a:custGeom>
              <a:rect b="b" l="l" r="r" t="t"/>
              <a:pathLst>
                <a:path extrusionOk="0" h="29615" w="29615">
                  <a:moveTo>
                    <a:pt x="14810" y="1"/>
                  </a:moveTo>
                  <a:cubicBezTo>
                    <a:pt x="6631" y="1"/>
                    <a:pt x="1" y="6631"/>
                    <a:pt x="1" y="14809"/>
                  </a:cubicBezTo>
                  <a:cubicBezTo>
                    <a:pt x="1" y="22988"/>
                    <a:pt x="6631" y="29615"/>
                    <a:pt x="14810" y="29615"/>
                  </a:cubicBezTo>
                  <a:cubicBezTo>
                    <a:pt x="22988" y="29615"/>
                    <a:pt x="29615" y="22988"/>
                    <a:pt x="29615" y="14809"/>
                  </a:cubicBezTo>
                  <a:cubicBezTo>
                    <a:pt x="29615" y="6631"/>
                    <a:pt x="22988" y="1"/>
                    <a:pt x="14810" y="1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57182" y="1367742"/>
              <a:ext cx="1914921" cy="2236801"/>
            </a:xfrm>
            <a:custGeom>
              <a:rect b="b" l="l" r="r" t="t"/>
              <a:pathLst>
                <a:path extrusionOk="0" h="50958" w="43630">
                  <a:moveTo>
                    <a:pt x="21815" y="0"/>
                  </a:moveTo>
                  <a:cubicBezTo>
                    <a:pt x="9785" y="0"/>
                    <a:pt x="0" y="9788"/>
                    <a:pt x="0" y="21814"/>
                  </a:cubicBezTo>
                  <a:cubicBezTo>
                    <a:pt x="11" y="22289"/>
                    <a:pt x="401" y="22672"/>
                    <a:pt x="879" y="22672"/>
                  </a:cubicBezTo>
                  <a:cubicBezTo>
                    <a:pt x="1354" y="22672"/>
                    <a:pt x="1744" y="22289"/>
                    <a:pt x="1755" y="21814"/>
                  </a:cubicBezTo>
                  <a:cubicBezTo>
                    <a:pt x="1755" y="10757"/>
                    <a:pt x="10753" y="1755"/>
                    <a:pt x="21811" y="1755"/>
                  </a:cubicBezTo>
                  <a:cubicBezTo>
                    <a:pt x="32869" y="1755"/>
                    <a:pt x="41870" y="10753"/>
                    <a:pt x="41870" y="21814"/>
                  </a:cubicBezTo>
                  <a:cubicBezTo>
                    <a:pt x="41870" y="32872"/>
                    <a:pt x="32872" y="41870"/>
                    <a:pt x="21815" y="41870"/>
                  </a:cubicBezTo>
                  <a:cubicBezTo>
                    <a:pt x="21329" y="41870"/>
                    <a:pt x="20935" y="42263"/>
                    <a:pt x="20935" y="42750"/>
                  </a:cubicBezTo>
                  <a:lnTo>
                    <a:pt x="20935" y="50957"/>
                  </a:lnTo>
                  <a:lnTo>
                    <a:pt x="22694" y="50942"/>
                  </a:lnTo>
                  <a:lnTo>
                    <a:pt x="22694" y="43610"/>
                  </a:lnTo>
                  <a:cubicBezTo>
                    <a:pt x="34316" y="43147"/>
                    <a:pt x="43629" y="33547"/>
                    <a:pt x="43626" y="21814"/>
                  </a:cubicBezTo>
                  <a:cubicBezTo>
                    <a:pt x="43626" y="9785"/>
                    <a:pt x="33841" y="0"/>
                    <a:pt x="21815" y="0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551743" y="3393705"/>
              <a:ext cx="528348" cy="304280"/>
            </a:xfrm>
            <a:custGeom>
              <a:rect b="b" l="l" r="r" t="t"/>
              <a:pathLst>
                <a:path extrusionOk="0" h="6932" w="12038">
                  <a:moveTo>
                    <a:pt x="11088" y="1"/>
                  </a:moveTo>
                  <a:cubicBezTo>
                    <a:pt x="10863" y="1"/>
                    <a:pt x="10637" y="87"/>
                    <a:pt x="10465" y="260"/>
                  </a:cubicBezTo>
                  <a:lnTo>
                    <a:pt x="6869" y="3859"/>
                  </a:lnTo>
                  <a:lnTo>
                    <a:pt x="5982" y="4742"/>
                  </a:lnTo>
                  <a:lnTo>
                    <a:pt x="5110" y="3874"/>
                  </a:lnTo>
                  <a:lnTo>
                    <a:pt x="1496" y="260"/>
                  </a:lnTo>
                  <a:cubicBezTo>
                    <a:pt x="1342" y="153"/>
                    <a:pt x="1165" y="102"/>
                    <a:pt x="990" y="102"/>
                  </a:cubicBezTo>
                  <a:cubicBezTo>
                    <a:pt x="731" y="102"/>
                    <a:pt x="475" y="214"/>
                    <a:pt x="298" y="427"/>
                  </a:cubicBezTo>
                  <a:cubicBezTo>
                    <a:pt x="1" y="783"/>
                    <a:pt x="27" y="1306"/>
                    <a:pt x="353" y="1636"/>
                  </a:cubicBezTo>
                  <a:lnTo>
                    <a:pt x="5389" y="6675"/>
                  </a:lnTo>
                  <a:cubicBezTo>
                    <a:pt x="5561" y="6846"/>
                    <a:pt x="5786" y="6931"/>
                    <a:pt x="6010" y="6931"/>
                  </a:cubicBezTo>
                  <a:cubicBezTo>
                    <a:pt x="6235" y="6931"/>
                    <a:pt x="6459" y="6846"/>
                    <a:pt x="6632" y="6675"/>
                  </a:cubicBezTo>
                  <a:lnTo>
                    <a:pt x="11667" y="1636"/>
                  </a:lnTo>
                  <a:cubicBezTo>
                    <a:pt x="12019" y="1250"/>
                    <a:pt x="12038" y="668"/>
                    <a:pt x="11711" y="260"/>
                  </a:cubicBezTo>
                  <a:cubicBezTo>
                    <a:pt x="11539" y="87"/>
                    <a:pt x="11313" y="1"/>
                    <a:pt x="11088" y="1"/>
                  </a:cubicBezTo>
                  <a:close/>
                </a:path>
              </a:pathLst>
            </a:custGeom>
            <a:solidFill>
              <a:srgbClr val="660000"/>
            </a:solidFill>
            <a:ln>
              <a:noFill/>
            </a:ln>
          </p:spPr>
          <p:txBody>
            <a:bodyPr anchorCtr="0" anchor="ctr" bIns="72975" lIns="72975" spcFirstLastPara="1" rIns="72975" wrap="square" tIns="729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36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" name="Google Shape;89;p14"/>
          <p:cNvSpPr txBox="1"/>
          <p:nvPr/>
        </p:nvSpPr>
        <p:spPr>
          <a:xfrm>
            <a:off x="1788304" y="2913121"/>
            <a:ext cx="9939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58">
                <a:latin typeface="Roboto"/>
                <a:ea typeface="Roboto"/>
                <a:cs typeface="Roboto"/>
                <a:sym typeface="Roboto"/>
              </a:rPr>
              <a:t>Ofertas</a:t>
            </a:r>
            <a:endParaRPr b="1" sz="1158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556089" y="3194663"/>
            <a:ext cx="14583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650" lIns="75650" spcFirstLastPara="1" rIns="75650" wrap="square" tIns="7565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7"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pt-BR" sz="827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pt-BR" sz="827">
                <a:latin typeface="Roboto"/>
                <a:ea typeface="Roboto"/>
                <a:cs typeface="Roboto"/>
                <a:sym typeface="Roboto"/>
              </a:rPr>
              <a:t>pos de ofertas </a:t>
            </a:r>
            <a:endParaRPr sz="827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27">
                <a:latin typeface="Roboto"/>
                <a:ea typeface="Roboto"/>
                <a:cs typeface="Roboto"/>
                <a:sym typeface="Roboto"/>
              </a:rPr>
              <a:t>e canais diferentes</a:t>
            </a:r>
            <a:endParaRPr sz="82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880921" y="1568921"/>
            <a:ext cx="9171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975" lIns="72975" spcFirstLastPara="1" rIns="72975" wrap="square" tIns="729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36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sz="1736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1636900" y="3989950"/>
            <a:ext cx="5100" cy="810600"/>
          </a:xfrm>
          <a:prstGeom prst="straightConnector1">
            <a:avLst/>
          </a:prstGeom>
          <a:noFill/>
          <a:ln cap="flat" cmpd="sng" w="38100">
            <a:solidFill>
              <a:srgbClr val="727CB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1993525" y="2595876"/>
            <a:ext cx="5143500" cy="5143500"/>
          </a:xfrm>
          <a:prstGeom prst="arc">
            <a:avLst>
              <a:gd fmla="val 13619757" name="adj1"/>
              <a:gd fmla="val 18789649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lg" w="lg" type="none"/>
            <a:tailEnd len="lg" w="lg" type="triangl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133725" y="2735988"/>
            <a:ext cx="4863300" cy="4863300"/>
          </a:xfrm>
          <a:prstGeom prst="blockArc">
            <a:avLst>
              <a:gd fmla="val 10800000" name="adj1"/>
              <a:gd fmla="val 21561341" name="adj2"/>
              <a:gd fmla="val 13111" name="adj3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133739" y="2736015"/>
            <a:ext cx="4863300" cy="4863300"/>
          </a:xfrm>
          <a:prstGeom prst="blockArc">
            <a:avLst>
              <a:gd fmla="val 16216804" name="adj1"/>
              <a:gd fmla="val 21561341" name="adj2"/>
              <a:gd fmla="val 13111" name="adj3"/>
            </a:avLst>
          </a:prstGeom>
          <a:solidFill>
            <a:srgbClr val="727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930500" y="388200"/>
            <a:ext cx="5283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Uplift Modeling</a:t>
            </a: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 para otimizar ofertas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320200" y="4202076"/>
            <a:ext cx="2490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Combinar os modelos permite segmentar por propensão e sensibilidade à oferta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240575" y="1802922"/>
            <a:ext cx="15945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Modelo Preditivo</a:t>
            </a:r>
            <a:endParaRPr b="1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Gradient Boosting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240575" y="2298572"/>
            <a:ext cx="31512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Função: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estimar probabilidade de compra.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Performance: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 88,25% AUC-ROC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Responde: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Qual a chance de conversão?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6296768" y="4022896"/>
            <a:ext cx="366269" cy="366240"/>
            <a:chOff x="-65131525" y="1914325"/>
            <a:chExt cx="316650" cy="316625"/>
          </a:xfrm>
        </p:grpSpPr>
        <p:sp>
          <p:nvSpPr>
            <p:cNvPr id="105" name="Google Shape;105;p15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07;p15"/>
          <p:cNvSpPr/>
          <p:nvPr/>
        </p:nvSpPr>
        <p:spPr>
          <a:xfrm>
            <a:off x="2514128" y="4022905"/>
            <a:ext cx="319799" cy="366269"/>
          </a:xfrm>
          <a:custGeom>
            <a:rect b="b" l="l" r="r" t="t"/>
            <a:pathLst>
              <a:path extrusionOk="0" h="12666" w="11059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354700" y="216250"/>
            <a:ext cx="1131000" cy="3009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Proposta</a:t>
            </a:r>
            <a:endParaRPr b="1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376100" y="858938"/>
            <a:ext cx="63918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Roboto"/>
                <a:ea typeface="Roboto"/>
                <a:cs typeface="Roboto"/>
                <a:sym typeface="Roboto"/>
              </a:rPr>
              <a:t>Abordagem híbrida preditiva + causal, comparando ‘Descontos’ e ‘BOGO’ ➜ tipos com maior conversão que informativos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471400" y="1802922"/>
            <a:ext cx="24903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27CB1"/>
                </a:solidFill>
                <a:latin typeface="Roboto"/>
                <a:ea typeface="Roboto"/>
                <a:cs typeface="Roboto"/>
                <a:sym typeface="Roboto"/>
              </a:rPr>
              <a:t>Modelo de Inferência Causal</a:t>
            </a:r>
            <a:endParaRPr b="1">
              <a:solidFill>
                <a:srgbClr val="727CB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T-Learner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5810500" y="2298572"/>
            <a:ext cx="31512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Função: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estimar efeito causal (uplift) da oferta.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Performance: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‘Desconto’ +3,82% vs. ‘BOGO’.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Roboto"/>
                <a:ea typeface="Roboto"/>
                <a:cs typeface="Roboto"/>
                <a:sym typeface="Roboto"/>
              </a:rPr>
              <a:t>Responde: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Qual o impacto real na decisão?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 rot="10800000">
            <a:off x="914281" y="1945968"/>
            <a:ext cx="3436800" cy="1129800"/>
          </a:xfrm>
          <a:prstGeom prst="homePlate">
            <a:avLst>
              <a:gd fmla="val 50000" name="adj"/>
            </a:avLst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 flipH="1" rot="10800000">
            <a:off x="4792969" y="1945968"/>
            <a:ext cx="3436800" cy="1129800"/>
          </a:xfrm>
          <a:prstGeom prst="homePlate">
            <a:avLst>
              <a:gd fmla="val 50000" name="adj"/>
            </a:avLst>
          </a:prstGeom>
          <a:solidFill>
            <a:srgbClr val="1CAD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8" name="Google Shape;118;p16"/>
          <p:cNvSpPr/>
          <p:nvPr/>
        </p:nvSpPr>
        <p:spPr>
          <a:xfrm rot="10800000">
            <a:off x="914281" y="3290550"/>
            <a:ext cx="3436800" cy="1129800"/>
          </a:xfrm>
          <a:prstGeom prst="homePlate">
            <a:avLst>
              <a:gd fmla="val 50000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/>
          <p:nvPr/>
        </p:nvSpPr>
        <p:spPr>
          <a:xfrm flipH="1" rot="10800000">
            <a:off x="4792969" y="3290550"/>
            <a:ext cx="3436800" cy="1129800"/>
          </a:xfrm>
          <a:prstGeom prst="homePlate">
            <a:avLst>
              <a:gd fmla="val 50000" name="adj"/>
            </a:avLst>
          </a:prstGeom>
          <a:solidFill>
            <a:srgbClr val="727C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282274" y="196200"/>
            <a:ext cx="6579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Roboto Medium"/>
                <a:ea typeface="Roboto Medium"/>
                <a:cs typeface="Roboto Medium"/>
                <a:sym typeface="Roboto Medium"/>
              </a:rPr>
              <a:t>Segmentação via Uplift Modeling</a:t>
            </a:r>
            <a:endParaRPr sz="24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1993450" y="3639350"/>
            <a:ext cx="2233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Baixa propensão + baixo uplift.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Ação: </a:t>
            </a:r>
            <a:r>
              <a:rPr lang="pt-BR" sz="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despriorizar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baixo retorno, 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 em economizar custos.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1993459" y="2294400"/>
            <a:ext cx="22335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Alta propensão + uplift negativo (-16,10%)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Ação: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evitar esta oferta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risco de canibalizar margem; usar alternativa.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948201" y="3669559"/>
            <a:ext cx="21321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Baixa propensão + alto uplift.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Ação: </a:t>
            </a:r>
            <a:r>
              <a:rPr lang="pt-BR" sz="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avaliar custo-benefício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potencial para expandir mercado e conquistar novos clientes.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947249" y="2296775"/>
            <a:ext cx="20394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Alta propensão + alto uplift (+33,02%)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Ação: </a:t>
            </a:r>
            <a:r>
              <a:rPr lang="pt-BR" sz="900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direcionar oferta</a:t>
            </a:r>
            <a:r>
              <a:rPr lang="pt-BR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 m</a:t>
            </a:r>
            <a:r>
              <a:rPr lang="pt-BR"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aior ROI e eficácia.</a:t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2343432" y="2070022"/>
            <a:ext cx="185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Certezas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2343475" y="3413175"/>
            <a:ext cx="185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Casos perdidos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945368" y="2068590"/>
            <a:ext cx="185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Persuadíveis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4946306" y="3413171"/>
            <a:ext cx="18552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Adormecidos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6"/>
          <p:cNvCxnSpPr/>
          <p:nvPr/>
        </p:nvCxnSpPr>
        <p:spPr>
          <a:xfrm>
            <a:off x="2063789" y="2144976"/>
            <a:ext cx="0" cy="73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6"/>
          <p:cNvCxnSpPr/>
          <p:nvPr/>
        </p:nvCxnSpPr>
        <p:spPr>
          <a:xfrm>
            <a:off x="7080205" y="2144976"/>
            <a:ext cx="0" cy="73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2063803" y="3489558"/>
            <a:ext cx="0" cy="73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7080219" y="3489558"/>
            <a:ext cx="0" cy="73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7080228" y="3695900"/>
            <a:ext cx="995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r>
              <a:rPr b="1" lang="pt-B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,6%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7080228" y="2366550"/>
            <a:ext cx="995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23,1%</a:t>
            </a:r>
            <a:endParaRPr b="1" sz="2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060300" y="2366550"/>
            <a:ext cx="995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26,9%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060300" y="3695900"/>
            <a:ext cx="9954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30,4%</a:t>
            </a:r>
            <a:endParaRPr b="1" sz="3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914389" y="1945825"/>
            <a:ext cx="7315060" cy="2469000"/>
            <a:chOff x="900125" y="1795387"/>
            <a:chExt cx="7343700" cy="2469000"/>
          </a:xfrm>
        </p:grpSpPr>
        <p:cxnSp>
          <p:nvCxnSpPr>
            <p:cNvPr id="138" name="Google Shape;138;p16"/>
            <p:cNvCxnSpPr/>
            <p:nvPr/>
          </p:nvCxnSpPr>
          <p:spPr>
            <a:xfrm>
              <a:off x="900125" y="3030000"/>
              <a:ext cx="73437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39" name="Google Shape;139;p16"/>
            <p:cNvCxnSpPr/>
            <p:nvPr/>
          </p:nvCxnSpPr>
          <p:spPr>
            <a:xfrm rot="10800000">
              <a:off x="4575863" y="1795387"/>
              <a:ext cx="0" cy="246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140" name="Google Shape;140;p16"/>
          <p:cNvSpPr txBox="1"/>
          <p:nvPr/>
        </p:nvSpPr>
        <p:spPr>
          <a:xfrm>
            <a:off x="3580375" y="1451050"/>
            <a:ext cx="1983300" cy="35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Alta propensão de compra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3505875" y="4558300"/>
            <a:ext cx="2132100" cy="35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Baixa 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propensão</a:t>
            </a: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 de compra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 rot="-5400000">
            <a:off x="7649675" y="3004675"/>
            <a:ext cx="1736400" cy="35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Alto impacto da oferta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 rot="-5400000">
            <a:off x="-304925" y="3004675"/>
            <a:ext cx="1861800" cy="351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200">
                <a:latin typeface="Roboto"/>
                <a:ea typeface="Roboto"/>
                <a:cs typeface="Roboto"/>
                <a:sym typeface="Roboto"/>
              </a:rPr>
              <a:t>Baixo impacto da oferta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857625" y="703600"/>
            <a:ext cx="7428600" cy="4812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0E0E0E"/>
                </a:solidFill>
              </a:rPr>
              <a:t>Classificamos cada cliente em 4 segmentos acionáveis, otimizando ofertas para maior impacto. Com o modelo de </a:t>
            </a:r>
            <a:r>
              <a:rPr b="1" lang="pt-BR" sz="1000">
                <a:solidFill>
                  <a:srgbClr val="0E0E0E"/>
                </a:solidFill>
              </a:rPr>
              <a:t>inferência causal</a:t>
            </a:r>
            <a:r>
              <a:rPr lang="pt-BR" sz="1000">
                <a:solidFill>
                  <a:srgbClr val="0E0E0E"/>
                </a:solidFill>
              </a:rPr>
              <a:t>, o ganho seria de </a:t>
            </a:r>
            <a:r>
              <a:rPr b="1" lang="pt-BR" sz="1000">
                <a:solidFill>
                  <a:srgbClr val="0E0E0E"/>
                </a:solidFill>
              </a:rPr>
              <a:t>3,82%</a:t>
            </a:r>
            <a:r>
              <a:rPr lang="pt-BR" sz="1000">
                <a:solidFill>
                  <a:srgbClr val="0E0E0E"/>
                </a:solidFill>
              </a:rPr>
              <a:t>.Com nossa </a:t>
            </a:r>
            <a:r>
              <a:rPr b="1" lang="pt-BR" sz="1000">
                <a:solidFill>
                  <a:srgbClr val="0E0E0E"/>
                </a:solidFill>
              </a:rPr>
              <a:t>abordagem direcionada</a:t>
            </a:r>
            <a:r>
              <a:rPr lang="pt-BR" sz="1000">
                <a:solidFill>
                  <a:srgbClr val="0E0E0E"/>
                </a:solidFill>
              </a:rPr>
              <a:t>, o impacto sobe para </a:t>
            </a:r>
            <a:r>
              <a:rPr b="1" lang="pt-BR" sz="1000">
                <a:solidFill>
                  <a:srgbClr val="0E0E0E"/>
                </a:solidFill>
              </a:rPr>
              <a:t>~7,6%</a:t>
            </a:r>
            <a:r>
              <a:rPr lang="pt-BR" sz="1000">
                <a:solidFill>
                  <a:srgbClr val="0E0E0E"/>
                </a:solidFill>
              </a:rPr>
              <a:t> da base total.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/>
          <p:nvPr/>
        </p:nvSpPr>
        <p:spPr>
          <a:xfrm>
            <a:off x="6447988" y="3572225"/>
            <a:ext cx="1134000" cy="1066500"/>
          </a:xfrm>
          <a:prstGeom prst="ellips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457200" y="272450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oboto"/>
                <a:ea typeface="Roboto"/>
                <a:cs typeface="Roboto"/>
                <a:sym typeface="Roboto"/>
              </a:rPr>
              <a:t>Mais lucro, menos desperdício</a:t>
            </a:r>
            <a:endParaRPr b="1"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460839" y="1047200"/>
            <a:ext cx="1205400" cy="1205400"/>
          </a:xfrm>
          <a:prstGeom prst="donut">
            <a:avLst>
              <a:gd fmla="val 2041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72325" lIns="72325" spcFirstLastPara="1" rIns="72325" wrap="square" tIns="72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2" name="Google Shape;152;p17"/>
          <p:cNvSpPr/>
          <p:nvPr/>
        </p:nvSpPr>
        <p:spPr>
          <a:xfrm flipH="1">
            <a:off x="457290" y="1047200"/>
            <a:ext cx="1205400" cy="1205400"/>
          </a:xfrm>
          <a:prstGeom prst="blockArc">
            <a:avLst>
              <a:gd fmla="val 2790340" name="adj1"/>
              <a:gd fmla="val 16193231" name="adj2"/>
              <a:gd fmla="val 20356" name="adj3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72325" lIns="72325" spcFirstLastPara="1" rIns="72325" wrap="square" tIns="72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 flipH="1">
            <a:off x="1956377" y="1216130"/>
            <a:ext cx="894600" cy="3300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72325" lIns="72325" spcFirstLastPara="1" rIns="72325" wrap="square" tIns="72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7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R$ 799,38</a:t>
            </a:r>
            <a:endParaRPr sz="1107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882711" y="1543231"/>
            <a:ext cx="195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325" lIns="72325" spcFirstLastPara="1" rIns="72325" wrap="square" tIns="7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949">
                <a:solidFill>
                  <a:srgbClr val="38761D"/>
                </a:solidFill>
                <a:latin typeface="Roboto Medium"/>
                <a:ea typeface="Roboto Medium"/>
                <a:cs typeface="Roboto Medium"/>
                <a:sym typeface="Roboto Medium"/>
              </a:rPr>
              <a:t>Lucro extra com ofertas certeiras</a:t>
            </a:r>
            <a:endParaRPr i="1" sz="949">
              <a:solidFill>
                <a:srgbClr val="38761D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91">
                <a:latin typeface="Roboto Medium"/>
                <a:ea typeface="Roboto Medium"/>
                <a:cs typeface="Roboto Medium"/>
                <a:sym typeface="Roboto Medium"/>
              </a:rPr>
              <a:t>Foco nos clientes "persuadíveis"</a:t>
            </a:r>
            <a:endParaRPr sz="791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261911" y="1307000"/>
            <a:ext cx="1524300" cy="1524300"/>
          </a:xfrm>
          <a:prstGeom prst="donut">
            <a:avLst>
              <a:gd fmla="val 20418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 flipH="1">
            <a:off x="6152500" y="1520550"/>
            <a:ext cx="1269000" cy="417000"/>
          </a:xfrm>
          <a:prstGeom prst="rect">
            <a:avLst/>
          </a:prstGeom>
          <a:solidFill>
            <a:srgbClr val="274E13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 R$1.253,41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059325" y="1934050"/>
            <a:ext cx="29187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Montserrat Medium"/>
                <a:ea typeface="Montserrat Medium"/>
                <a:cs typeface="Montserrat Medium"/>
                <a:sym typeface="Montserrat Medium"/>
              </a:rPr>
              <a:t>em lucro gerado e economia.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Base de teste analisada: </a:t>
            </a: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10.259 clientes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Ticket médio: </a:t>
            </a: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R$12,77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Montserrat"/>
                <a:ea typeface="Montserrat"/>
                <a:cs typeface="Montserrat"/>
                <a:sym typeface="Montserrat"/>
              </a:rPr>
              <a:t>Margem de lucro: </a:t>
            </a:r>
            <a:r>
              <a:rPr lang="pt-BR" sz="1000">
                <a:latin typeface="Montserrat Medium"/>
                <a:ea typeface="Montserrat Medium"/>
                <a:cs typeface="Montserrat Medium"/>
                <a:sym typeface="Montserrat Medium"/>
              </a:rPr>
              <a:t>8%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460839" y="2603640"/>
            <a:ext cx="1205400" cy="1205400"/>
          </a:xfrm>
          <a:prstGeom prst="donut">
            <a:avLst>
              <a:gd fmla="val 2041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72325" lIns="72325" spcFirstLastPara="1" rIns="72325" wrap="square" tIns="72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9" name="Google Shape;159;p17"/>
          <p:cNvSpPr/>
          <p:nvPr/>
        </p:nvSpPr>
        <p:spPr>
          <a:xfrm flipH="1">
            <a:off x="457290" y="2603640"/>
            <a:ext cx="1205400" cy="1205400"/>
          </a:xfrm>
          <a:prstGeom prst="blockArc">
            <a:avLst>
              <a:gd fmla="val 8391716" name="adj1"/>
              <a:gd fmla="val 16193231" name="adj2"/>
              <a:gd fmla="val 20356" name="adj3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72325" lIns="72325" spcFirstLastPara="1" rIns="72325" wrap="square" tIns="72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7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 flipH="1">
            <a:off x="1956456" y="2772570"/>
            <a:ext cx="894600" cy="330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b" bIns="72325" lIns="72325" spcFirstLastPara="1" rIns="72325" wrap="square" tIns="72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7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R$ 454,03</a:t>
            </a:r>
            <a:endParaRPr sz="1107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882711" y="3099671"/>
            <a:ext cx="1735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72325" lIns="72325" spcFirstLastPara="1" rIns="72325" wrap="square" tIns="72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49">
                <a:solidFill>
                  <a:srgbClr val="38761D"/>
                </a:solidFill>
                <a:latin typeface="Roboto Medium"/>
                <a:ea typeface="Roboto Medium"/>
                <a:cs typeface="Roboto Medium"/>
                <a:sym typeface="Roboto Medium"/>
              </a:rPr>
              <a:t>Desperdício evitado com </a:t>
            </a:r>
            <a:endParaRPr sz="949">
              <a:solidFill>
                <a:srgbClr val="38761D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49">
                <a:solidFill>
                  <a:srgbClr val="38761D"/>
                </a:solidFill>
                <a:latin typeface="Roboto Medium"/>
                <a:ea typeface="Roboto Medium"/>
                <a:cs typeface="Roboto Medium"/>
                <a:sym typeface="Roboto Medium"/>
              </a:rPr>
              <a:t>ofertas ineficazes</a:t>
            </a:r>
            <a:endParaRPr sz="949">
              <a:solidFill>
                <a:srgbClr val="38761D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91">
                <a:latin typeface="Roboto Medium"/>
                <a:ea typeface="Roboto Medium"/>
                <a:cs typeface="Roboto Medium"/>
                <a:sym typeface="Roboto Medium"/>
              </a:rPr>
              <a:t>Foco nos clientes "certezas"</a:t>
            </a:r>
            <a:endParaRPr sz="791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6390013" y="3471850"/>
            <a:ext cx="1205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+R$77,92</a:t>
            </a:r>
            <a:endParaRPr sz="1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618650" y="1047200"/>
            <a:ext cx="233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Impacto total na amostra:</a:t>
            </a:r>
            <a:endParaRPr i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689988" y="3661450"/>
            <a:ext cx="8946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Projeção por mil clientes:</a:t>
            </a:r>
            <a:endParaRPr b="1" i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" name="Google Shape;165;p17"/>
          <p:cNvCxnSpPr>
            <a:stCxn id="154" idx="3"/>
          </p:cNvCxnSpPr>
          <p:nvPr/>
        </p:nvCxnSpPr>
        <p:spPr>
          <a:xfrm>
            <a:off x="3834511" y="1733731"/>
            <a:ext cx="2577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61" idx="3"/>
          </p:cNvCxnSpPr>
          <p:nvPr/>
        </p:nvCxnSpPr>
        <p:spPr>
          <a:xfrm flipH="1" rot="10800000">
            <a:off x="3618211" y="2721221"/>
            <a:ext cx="700800" cy="6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5222304" y="2000550"/>
            <a:ext cx="3167700" cy="73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5251554" y="2872900"/>
            <a:ext cx="3463200" cy="1142400"/>
          </a:xfrm>
          <a:prstGeom prst="roundRect">
            <a:avLst>
              <a:gd fmla="val 2639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5151504" y="1128200"/>
            <a:ext cx="3238500" cy="73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5418804" y="1192225"/>
            <a:ext cx="21435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Segmentação  </a:t>
            </a: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Curto prazo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5488229" y="2080928"/>
            <a:ext cx="23613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Ação p/ Certezas  </a:t>
            </a: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Médio Prazo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476254" y="2946375"/>
            <a:ext cx="2382900" cy="2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Expandir análise  </a:t>
            </a:r>
            <a:r>
              <a:rPr b="1" i="1" lang="pt-BR" sz="1000">
                <a:latin typeface="Roboto"/>
                <a:ea typeface="Roboto"/>
                <a:cs typeface="Roboto"/>
                <a:sym typeface="Roboto"/>
              </a:rPr>
              <a:t>Longo Prazo</a:t>
            </a:r>
            <a:endParaRPr b="1" i="1"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5418804" y="1414375"/>
            <a:ext cx="2361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Aplicar propensão + uplift e direcionar ‘Desconto’ apenas aos persuadíveis.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488228" y="2275125"/>
            <a:ext cx="2292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Testar A/B em ‘Certezas’ (BOGO vs. sem oferta) para proteger margem.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476254" y="3168375"/>
            <a:ext cx="3238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Replicar a metodologia para responder: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• </a:t>
            </a: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Canal mais eficaz por segmento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• Duração ideal da oferta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oboto"/>
                <a:ea typeface="Roboto"/>
                <a:cs typeface="Roboto"/>
                <a:sym typeface="Roboto"/>
              </a:rPr>
              <a:t>• Valor mínimo de compra para maximizar conversão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169754" y="735750"/>
            <a:ext cx="3672000" cy="3672000"/>
          </a:xfrm>
          <a:prstGeom prst="arc">
            <a:avLst>
              <a:gd fmla="val 16200000" name="adj1"/>
              <a:gd fmla="val 539994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4703904" y="1192225"/>
            <a:ext cx="638700" cy="638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4761342" y="1270825"/>
            <a:ext cx="523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 sz="18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4732098" y="2052975"/>
            <a:ext cx="638700" cy="638700"/>
          </a:xfrm>
          <a:prstGeom prst="ellipse">
            <a:avLst/>
          </a:prstGeom>
          <a:solidFill>
            <a:srgbClr val="1CAD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4789535" y="2131575"/>
            <a:ext cx="523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4761354" y="2913750"/>
            <a:ext cx="638700" cy="638700"/>
          </a:xfrm>
          <a:prstGeom prst="ellips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4818792" y="2992350"/>
            <a:ext cx="5238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87" name="Google Shape;187;p18"/>
          <p:cNvCxnSpPr/>
          <p:nvPr/>
        </p:nvCxnSpPr>
        <p:spPr>
          <a:xfrm rot="10800000">
            <a:off x="3479604" y="1509775"/>
            <a:ext cx="1224300" cy="18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8"/>
          <p:cNvCxnSpPr/>
          <p:nvPr/>
        </p:nvCxnSpPr>
        <p:spPr>
          <a:xfrm flipH="1">
            <a:off x="3798648" y="2372325"/>
            <a:ext cx="990900" cy="23100"/>
          </a:xfrm>
          <a:prstGeom prst="straightConnector1">
            <a:avLst/>
          </a:prstGeom>
          <a:noFill/>
          <a:ln cap="flat" cmpd="sng" w="9525">
            <a:solidFill>
              <a:srgbClr val="1CAD4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9" name="Google Shape;189;p18"/>
          <p:cNvCxnSpPr>
            <a:stCxn id="186" idx="1"/>
          </p:cNvCxnSpPr>
          <p:nvPr/>
        </p:nvCxnSpPr>
        <p:spPr>
          <a:xfrm flipH="1">
            <a:off x="3698892" y="3233100"/>
            <a:ext cx="1119900" cy="600"/>
          </a:xfrm>
          <a:prstGeom prst="straightConnector1">
            <a:avLst/>
          </a:prstGeom>
          <a:noFill/>
          <a:ln cap="flat" cmpd="sng" w="9525">
            <a:solidFill>
              <a:srgbClr val="93C47D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0" name="Google Shape;190;p18"/>
          <p:cNvSpPr/>
          <p:nvPr/>
        </p:nvSpPr>
        <p:spPr>
          <a:xfrm>
            <a:off x="814304" y="1380300"/>
            <a:ext cx="2382900" cy="23829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1240454" y="2021100"/>
            <a:ext cx="15306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Plano 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 ação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824908" y="1311474"/>
            <a:ext cx="367261" cy="366364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7897660" y="2183804"/>
            <a:ext cx="366364" cy="365467"/>
            <a:chOff x="-59029025" y="3711650"/>
            <a:chExt cx="316650" cy="315875"/>
          </a:xfrm>
        </p:grpSpPr>
        <p:sp>
          <p:nvSpPr>
            <p:cNvPr id="194" name="Google Shape;194;p18"/>
            <p:cNvSpPr/>
            <p:nvPr/>
          </p:nvSpPr>
          <p:spPr>
            <a:xfrm>
              <a:off x="-59029025" y="371245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1229" y="0"/>
                  </a:moveTo>
                  <a:cubicBezTo>
                    <a:pt x="568" y="0"/>
                    <a:pt x="1" y="568"/>
                    <a:pt x="1" y="1229"/>
                  </a:cubicBezTo>
                  <a:cubicBezTo>
                    <a:pt x="1" y="1891"/>
                    <a:pt x="568" y="2458"/>
                    <a:pt x="1229" y="2458"/>
                  </a:cubicBezTo>
                  <a:cubicBezTo>
                    <a:pt x="1419" y="2458"/>
                    <a:pt x="1576" y="2426"/>
                    <a:pt x="1734" y="2332"/>
                  </a:cubicBezTo>
                  <a:lnTo>
                    <a:pt x="2206" y="2804"/>
                  </a:lnTo>
                  <a:cubicBezTo>
                    <a:pt x="2458" y="2489"/>
                    <a:pt x="2584" y="2426"/>
                    <a:pt x="2805" y="2206"/>
                  </a:cubicBezTo>
                  <a:lnTo>
                    <a:pt x="2332" y="1733"/>
                  </a:lnTo>
                  <a:cubicBezTo>
                    <a:pt x="2427" y="1576"/>
                    <a:pt x="2458" y="1387"/>
                    <a:pt x="2458" y="1229"/>
                  </a:cubicBezTo>
                  <a:cubicBezTo>
                    <a:pt x="2458" y="568"/>
                    <a:pt x="1923" y="0"/>
                    <a:pt x="1229" y="0"/>
                  </a:cubicBezTo>
                  <a:close/>
                </a:path>
              </a:pathLst>
            </a:custGeom>
            <a:solidFill>
              <a:srgbClr val="1CA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CAD4F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-58782500" y="3958175"/>
              <a:ext cx="70125" cy="69350"/>
            </a:xfrm>
            <a:custGeom>
              <a:rect b="b" l="l" r="r" t="t"/>
              <a:pathLst>
                <a:path extrusionOk="0" h="2774" w="2805">
                  <a:moveTo>
                    <a:pt x="599" y="1"/>
                  </a:moveTo>
                  <a:cubicBezTo>
                    <a:pt x="379" y="222"/>
                    <a:pt x="316" y="316"/>
                    <a:pt x="1" y="568"/>
                  </a:cubicBezTo>
                  <a:lnTo>
                    <a:pt x="473" y="1041"/>
                  </a:lnTo>
                  <a:cubicBezTo>
                    <a:pt x="379" y="1198"/>
                    <a:pt x="347" y="1387"/>
                    <a:pt x="347" y="1576"/>
                  </a:cubicBezTo>
                  <a:cubicBezTo>
                    <a:pt x="347" y="2238"/>
                    <a:pt x="914" y="2773"/>
                    <a:pt x="1576" y="2773"/>
                  </a:cubicBezTo>
                  <a:cubicBezTo>
                    <a:pt x="2238" y="2773"/>
                    <a:pt x="2805" y="2238"/>
                    <a:pt x="2805" y="1576"/>
                  </a:cubicBezTo>
                  <a:cubicBezTo>
                    <a:pt x="2805" y="883"/>
                    <a:pt x="2238" y="348"/>
                    <a:pt x="1576" y="348"/>
                  </a:cubicBezTo>
                  <a:cubicBezTo>
                    <a:pt x="1387" y="348"/>
                    <a:pt x="1230" y="379"/>
                    <a:pt x="1072" y="474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1CA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CAD4F"/>
                </a:solidFill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-58782500" y="3711650"/>
              <a:ext cx="70125" cy="70125"/>
            </a:xfrm>
            <a:custGeom>
              <a:rect b="b" l="l" r="r" t="t"/>
              <a:pathLst>
                <a:path extrusionOk="0" h="2805" w="2805">
                  <a:moveTo>
                    <a:pt x="1576" y="1"/>
                  </a:moveTo>
                  <a:cubicBezTo>
                    <a:pt x="914" y="1"/>
                    <a:pt x="347" y="568"/>
                    <a:pt x="347" y="1230"/>
                  </a:cubicBezTo>
                  <a:cubicBezTo>
                    <a:pt x="347" y="1419"/>
                    <a:pt x="379" y="1576"/>
                    <a:pt x="473" y="1734"/>
                  </a:cubicBezTo>
                  <a:lnTo>
                    <a:pt x="1" y="2206"/>
                  </a:lnTo>
                  <a:cubicBezTo>
                    <a:pt x="284" y="2458"/>
                    <a:pt x="347" y="2521"/>
                    <a:pt x="599" y="2805"/>
                  </a:cubicBezTo>
                  <a:lnTo>
                    <a:pt x="1072" y="2332"/>
                  </a:lnTo>
                  <a:cubicBezTo>
                    <a:pt x="1230" y="2395"/>
                    <a:pt x="1419" y="2458"/>
                    <a:pt x="1576" y="2458"/>
                  </a:cubicBezTo>
                  <a:cubicBezTo>
                    <a:pt x="2238" y="2458"/>
                    <a:pt x="2805" y="1891"/>
                    <a:pt x="2805" y="1230"/>
                  </a:cubicBezTo>
                  <a:cubicBezTo>
                    <a:pt x="2805" y="568"/>
                    <a:pt x="2238" y="1"/>
                    <a:pt x="1576" y="1"/>
                  </a:cubicBezTo>
                  <a:close/>
                </a:path>
              </a:pathLst>
            </a:custGeom>
            <a:solidFill>
              <a:srgbClr val="1CA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CAD4F"/>
                </a:solidFill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-58911650" y="3880200"/>
              <a:ext cx="79550" cy="30750"/>
            </a:xfrm>
            <a:custGeom>
              <a:rect b="b" l="l" r="r" t="t"/>
              <a:pathLst>
                <a:path extrusionOk="0" h="1230" w="3182">
                  <a:moveTo>
                    <a:pt x="1607" y="1"/>
                  </a:moveTo>
                  <a:cubicBezTo>
                    <a:pt x="819" y="1"/>
                    <a:pt x="189" y="505"/>
                    <a:pt x="0" y="1230"/>
                  </a:cubicBezTo>
                  <a:lnTo>
                    <a:pt x="3182" y="1230"/>
                  </a:lnTo>
                  <a:cubicBezTo>
                    <a:pt x="3025" y="537"/>
                    <a:pt x="2394" y="1"/>
                    <a:pt x="1607" y="1"/>
                  </a:cubicBezTo>
                  <a:close/>
                </a:path>
              </a:pathLst>
            </a:custGeom>
            <a:solidFill>
              <a:srgbClr val="1CA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CAD4F"/>
                </a:solidFill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-58891975" y="3818000"/>
              <a:ext cx="41775" cy="41750"/>
            </a:xfrm>
            <a:custGeom>
              <a:rect b="b" l="l" r="r" t="t"/>
              <a:pathLst>
                <a:path extrusionOk="0" h="1670" w="1671">
                  <a:moveTo>
                    <a:pt x="851" y="0"/>
                  </a:moveTo>
                  <a:cubicBezTo>
                    <a:pt x="379" y="0"/>
                    <a:pt x="1" y="378"/>
                    <a:pt x="1" y="819"/>
                  </a:cubicBezTo>
                  <a:cubicBezTo>
                    <a:pt x="1" y="1292"/>
                    <a:pt x="379" y="1670"/>
                    <a:pt x="851" y="1670"/>
                  </a:cubicBezTo>
                  <a:cubicBezTo>
                    <a:pt x="1292" y="1670"/>
                    <a:pt x="1670" y="1292"/>
                    <a:pt x="1670" y="819"/>
                  </a:cubicBezTo>
                  <a:cubicBezTo>
                    <a:pt x="1670" y="378"/>
                    <a:pt x="1292" y="0"/>
                    <a:pt x="851" y="0"/>
                  </a:cubicBezTo>
                  <a:close/>
                </a:path>
              </a:pathLst>
            </a:custGeom>
            <a:solidFill>
              <a:srgbClr val="1CA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CAD4F"/>
                </a:solidFill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-58983325" y="3755775"/>
              <a:ext cx="227625" cy="226850"/>
            </a:xfrm>
            <a:custGeom>
              <a:rect b="b" l="l" r="r" t="t"/>
              <a:pathLst>
                <a:path extrusionOk="0" h="9074" w="9105">
                  <a:moveTo>
                    <a:pt x="4537" y="1701"/>
                  </a:moveTo>
                  <a:cubicBezTo>
                    <a:pt x="5419" y="1701"/>
                    <a:pt x="6175" y="2458"/>
                    <a:pt x="6175" y="3371"/>
                  </a:cubicBezTo>
                  <a:cubicBezTo>
                    <a:pt x="6175" y="3781"/>
                    <a:pt x="6018" y="4190"/>
                    <a:pt x="5702" y="4505"/>
                  </a:cubicBezTo>
                  <a:cubicBezTo>
                    <a:pt x="6459" y="4946"/>
                    <a:pt x="6994" y="5734"/>
                    <a:pt x="6994" y="6679"/>
                  </a:cubicBezTo>
                  <a:cubicBezTo>
                    <a:pt x="6963" y="6868"/>
                    <a:pt x="6805" y="7057"/>
                    <a:pt x="6585" y="7057"/>
                  </a:cubicBezTo>
                  <a:lnTo>
                    <a:pt x="2426" y="7057"/>
                  </a:lnTo>
                  <a:cubicBezTo>
                    <a:pt x="2205" y="7057"/>
                    <a:pt x="2048" y="6868"/>
                    <a:pt x="2048" y="6679"/>
                  </a:cubicBezTo>
                  <a:cubicBezTo>
                    <a:pt x="2048" y="5734"/>
                    <a:pt x="2552" y="4946"/>
                    <a:pt x="3340" y="4505"/>
                  </a:cubicBezTo>
                  <a:cubicBezTo>
                    <a:pt x="3056" y="4190"/>
                    <a:pt x="2867" y="3781"/>
                    <a:pt x="2867" y="3371"/>
                  </a:cubicBezTo>
                  <a:cubicBezTo>
                    <a:pt x="2867" y="2458"/>
                    <a:pt x="3623" y="1701"/>
                    <a:pt x="4537" y="1701"/>
                  </a:cubicBezTo>
                  <a:close/>
                  <a:moveTo>
                    <a:pt x="4537" y="0"/>
                  </a:moveTo>
                  <a:cubicBezTo>
                    <a:pt x="2016" y="0"/>
                    <a:pt x="0" y="2048"/>
                    <a:pt x="0" y="4537"/>
                  </a:cubicBezTo>
                  <a:cubicBezTo>
                    <a:pt x="0" y="7057"/>
                    <a:pt x="2048" y="9074"/>
                    <a:pt x="4537" y="9074"/>
                  </a:cubicBezTo>
                  <a:cubicBezTo>
                    <a:pt x="7057" y="9074"/>
                    <a:pt x="9042" y="7026"/>
                    <a:pt x="9042" y="4537"/>
                  </a:cubicBezTo>
                  <a:cubicBezTo>
                    <a:pt x="9105" y="2017"/>
                    <a:pt x="7057" y="0"/>
                    <a:pt x="4537" y="0"/>
                  </a:cubicBezTo>
                  <a:close/>
                </a:path>
              </a:pathLst>
            </a:custGeom>
            <a:solidFill>
              <a:srgbClr val="1CA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CAD4F"/>
                </a:solidFill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-59029025" y="3956600"/>
              <a:ext cx="70900" cy="70925"/>
            </a:xfrm>
            <a:custGeom>
              <a:rect b="b" l="l" r="r" t="t"/>
              <a:pathLst>
                <a:path extrusionOk="0" h="2837" w="2836">
                  <a:moveTo>
                    <a:pt x="2269" y="1"/>
                  </a:moveTo>
                  <a:lnTo>
                    <a:pt x="1734" y="537"/>
                  </a:lnTo>
                  <a:cubicBezTo>
                    <a:pt x="1576" y="442"/>
                    <a:pt x="1387" y="411"/>
                    <a:pt x="1229" y="411"/>
                  </a:cubicBezTo>
                  <a:cubicBezTo>
                    <a:pt x="568" y="411"/>
                    <a:pt x="1" y="946"/>
                    <a:pt x="1" y="1639"/>
                  </a:cubicBezTo>
                  <a:cubicBezTo>
                    <a:pt x="1" y="2301"/>
                    <a:pt x="568" y="2836"/>
                    <a:pt x="1229" y="2836"/>
                  </a:cubicBezTo>
                  <a:cubicBezTo>
                    <a:pt x="1891" y="2836"/>
                    <a:pt x="2458" y="2301"/>
                    <a:pt x="2458" y="1639"/>
                  </a:cubicBezTo>
                  <a:cubicBezTo>
                    <a:pt x="2458" y="1419"/>
                    <a:pt x="2427" y="1261"/>
                    <a:pt x="2332" y="1104"/>
                  </a:cubicBezTo>
                  <a:lnTo>
                    <a:pt x="2836" y="600"/>
                  </a:lnTo>
                  <a:cubicBezTo>
                    <a:pt x="2584" y="379"/>
                    <a:pt x="2490" y="285"/>
                    <a:pt x="2269" y="1"/>
                  </a:cubicBezTo>
                  <a:close/>
                </a:path>
              </a:pathLst>
            </a:custGeom>
            <a:solidFill>
              <a:srgbClr val="1CAD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CAD4F"/>
                </a:solidFill>
              </a:endParaRPr>
            </a:p>
          </p:txBody>
        </p:sp>
      </p:grpSp>
      <p:sp>
        <p:nvSpPr>
          <p:cNvPr id="201" name="Google Shape;201;p18"/>
          <p:cNvSpPr/>
          <p:nvPr/>
        </p:nvSpPr>
        <p:spPr>
          <a:xfrm>
            <a:off x="8192175" y="2992350"/>
            <a:ext cx="294248" cy="365483"/>
          </a:xfrm>
          <a:custGeom>
            <a:rect b="b" l="l" r="r" t="t"/>
            <a:pathLst>
              <a:path extrusionOk="0" h="12697" w="10807">
                <a:moveTo>
                  <a:pt x="6617" y="9924"/>
                </a:moveTo>
                <a:lnTo>
                  <a:pt x="6617" y="10775"/>
                </a:lnTo>
                <a:lnTo>
                  <a:pt x="4159" y="10775"/>
                </a:lnTo>
                <a:lnTo>
                  <a:pt x="4159" y="9924"/>
                </a:lnTo>
                <a:close/>
                <a:moveTo>
                  <a:pt x="4159" y="0"/>
                </a:moveTo>
                <a:cubicBezTo>
                  <a:pt x="3561" y="0"/>
                  <a:pt x="2994" y="315"/>
                  <a:pt x="2742" y="851"/>
                </a:cubicBezTo>
                <a:lnTo>
                  <a:pt x="2490" y="851"/>
                </a:lnTo>
                <a:cubicBezTo>
                  <a:pt x="1797" y="851"/>
                  <a:pt x="1166" y="1324"/>
                  <a:pt x="914" y="1954"/>
                </a:cubicBezTo>
                <a:cubicBezTo>
                  <a:pt x="1324" y="1985"/>
                  <a:pt x="1702" y="2143"/>
                  <a:pt x="1986" y="2426"/>
                </a:cubicBezTo>
                <a:cubicBezTo>
                  <a:pt x="2143" y="2584"/>
                  <a:pt x="2143" y="2836"/>
                  <a:pt x="1986" y="2993"/>
                </a:cubicBezTo>
                <a:cubicBezTo>
                  <a:pt x="1907" y="3072"/>
                  <a:pt x="1797" y="3111"/>
                  <a:pt x="1686" y="3111"/>
                </a:cubicBezTo>
                <a:cubicBezTo>
                  <a:pt x="1576" y="3111"/>
                  <a:pt x="1466" y="3072"/>
                  <a:pt x="1387" y="2993"/>
                </a:cubicBezTo>
                <a:cubicBezTo>
                  <a:pt x="1198" y="2804"/>
                  <a:pt x="946" y="2773"/>
                  <a:pt x="725" y="2773"/>
                </a:cubicBezTo>
                <a:cubicBezTo>
                  <a:pt x="284" y="3088"/>
                  <a:pt x="1" y="3560"/>
                  <a:pt x="1" y="4159"/>
                </a:cubicBezTo>
                <a:cubicBezTo>
                  <a:pt x="1" y="4411"/>
                  <a:pt x="95" y="4726"/>
                  <a:pt x="253" y="4978"/>
                </a:cubicBezTo>
                <a:cubicBezTo>
                  <a:pt x="95" y="5199"/>
                  <a:pt x="1" y="5514"/>
                  <a:pt x="1" y="5797"/>
                </a:cubicBezTo>
                <a:cubicBezTo>
                  <a:pt x="1" y="6144"/>
                  <a:pt x="127" y="6459"/>
                  <a:pt x="316" y="6742"/>
                </a:cubicBezTo>
                <a:cubicBezTo>
                  <a:pt x="599" y="6522"/>
                  <a:pt x="1009" y="6364"/>
                  <a:pt x="1387" y="6364"/>
                </a:cubicBezTo>
                <a:cubicBezTo>
                  <a:pt x="1639" y="6364"/>
                  <a:pt x="1797" y="6553"/>
                  <a:pt x="1797" y="6742"/>
                </a:cubicBezTo>
                <a:cubicBezTo>
                  <a:pt x="1797" y="6994"/>
                  <a:pt x="1576" y="7152"/>
                  <a:pt x="1387" y="7152"/>
                </a:cubicBezTo>
                <a:cubicBezTo>
                  <a:pt x="1198" y="7152"/>
                  <a:pt x="1009" y="7215"/>
                  <a:pt x="851" y="7341"/>
                </a:cubicBezTo>
                <a:lnTo>
                  <a:pt x="851" y="7404"/>
                </a:lnTo>
                <a:cubicBezTo>
                  <a:pt x="851" y="8318"/>
                  <a:pt x="1576" y="9074"/>
                  <a:pt x="2490" y="9074"/>
                </a:cubicBezTo>
                <a:lnTo>
                  <a:pt x="2742" y="9074"/>
                </a:lnTo>
                <a:cubicBezTo>
                  <a:pt x="2899" y="9357"/>
                  <a:pt x="3088" y="9546"/>
                  <a:pt x="3309" y="9704"/>
                </a:cubicBezTo>
                <a:lnTo>
                  <a:pt x="3309" y="10617"/>
                </a:lnTo>
                <a:cubicBezTo>
                  <a:pt x="3309" y="11752"/>
                  <a:pt x="4254" y="12697"/>
                  <a:pt x="5420" y="12697"/>
                </a:cubicBezTo>
                <a:cubicBezTo>
                  <a:pt x="6554" y="12697"/>
                  <a:pt x="7499" y="11752"/>
                  <a:pt x="7499" y="10617"/>
                </a:cubicBezTo>
                <a:lnTo>
                  <a:pt x="7499" y="9704"/>
                </a:lnTo>
                <a:cubicBezTo>
                  <a:pt x="7719" y="9546"/>
                  <a:pt x="7971" y="9357"/>
                  <a:pt x="8097" y="9074"/>
                </a:cubicBezTo>
                <a:lnTo>
                  <a:pt x="8318" y="9074"/>
                </a:lnTo>
                <a:cubicBezTo>
                  <a:pt x="9232" y="9074"/>
                  <a:pt x="9988" y="8318"/>
                  <a:pt x="9988" y="7404"/>
                </a:cubicBezTo>
                <a:lnTo>
                  <a:pt x="9988" y="7341"/>
                </a:lnTo>
                <a:cubicBezTo>
                  <a:pt x="9830" y="7215"/>
                  <a:pt x="9610" y="7152"/>
                  <a:pt x="9421" y="7152"/>
                </a:cubicBezTo>
                <a:cubicBezTo>
                  <a:pt x="9200" y="7152"/>
                  <a:pt x="9043" y="6931"/>
                  <a:pt x="9043" y="6742"/>
                </a:cubicBezTo>
                <a:cubicBezTo>
                  <a:pt x="9043" y="6522"/>
                  <a:pt x="9232" y="6364"/>
                  <a:pt x="9421" y="6364"/>
                </a:cubicBezTo>
                <a:cubicBezTo>
                  <a:pt x="9830" y="6364"/>
                  <a:pt x="10208" y="6522"/>
                  <a:pt x="10492" y="6742"/>
                </a:cubicBezTo>
                <a:cubicBezTo>
                  <a:pt x="10681" y="6459"/>
                  <a:pt x="10807" y="6144"/>
                  <a:pt x="10807" y="5797"/>
                </a:cubicBezTo>
                <a:cubicBezTo>
                  <a:pt x="10807" y="5514"/>
                  <a:pt x="10712" y="5199"/>
                  <a:pt x="10555" y="4978"/>
                </a:cubicBezTo>
                <a:cubicBezTo>
                  <a:pt x="10681" y="4726"/>
                  <a:pt x="10775" y="4411"/>
                  <a:pt x="10775" y="4159"/>
                </a:cubicBezTo>
                <a:cubicBezTo>
                  <a:pt x="10775" y="3592"/>
                  <a:pt x="10492" y="3088"/>
                  <a:pt x="10051" y="2773"/>
                </a:cubicBezTo>
                <a:cubicBezTo>
                  <a:pt x="10015" y="2768"/>
                  <a:pt x="9978" y="2765"/>
                  <a:pt x="9939" y="2765"/>
                </a:cubicBezTo>
                <a:cubicBezTo>
                  <a:pt x="9742" y="2765"/>
                  <a:pt x="9521" y="2835"/>
                  <a:pt x="9389" y="2993"/>
                </a:cubicBezTo>
                <a:cubicBezTo>
                  <a:pt x="9310" y="3072"/>
                  <a:pt x="9200" y="3111"/>
                  <a:pt x="9090" y="3111"/>
                </a:cubicBezTo>
                <a:cubicBezTo>
                  <a:pt x="8980" y="3111"/>
                  <a:pt x="8869" y="3072"/>
                  <a:pt x="8791" y="2993"/>
                </a:cubicBezTo>
                <a:cubicBezTo>
                  <a:pt x="8633" y="2836"/>
                  <a:pt x="8633" y="2584"/>
                  <a:pt x="8791" y="2426"/>
                </a:cubicBezTo>
                <a:cubicBezTo>
                  <a:pt x="9074" y="2143"/>
                  <a:pt x="9452" y="1954"/>
                  <a:pt x="9862" y="1954"/>
                </a:cubicBezTo>
                <a:cubicBezTo>
                  <a:pt x="9610" y="1324"/>
                  <a:pt x="9043" y="851"/>
                  <a:pt x="8287" y="851"/>
                </a:cubicBezTo>
                <a:lnTo>
                  <a:pt x="8034" y="851"/>
                </a:lnTo>
                <a:cubicBezTo>
                  <a:pt x="7782" y="315"/>
                  <a:pt x="7215" y="0"/>
                  <a:pt x="6617" y="0"/>
                </a:cubicBezTo>
                <a:cubicBezTo>
                  <a:pt x="6302" y="0"/>
                  <a:pt x="6050" y="95"/>
                  <a:pt x="5798" y="252"/>
                </a:cubicBezTo>
                <a:lnTo>
                  <a:pt x="5798" y="4190"/>
                </a:lnTo>
                <a:cubicBezTo>
                  <a:pt x="6743" y="4379"/>
                  <a:pt x="7467" y="5199"/>
                  <a:pt x="7467" y="6207"/>
                </a:cubicBezTo>
                <a:cubicBezTo>
                  <a:pt x="7467" y="6427"/>
                  <a:pt x="7247" y="6585"/>
                  <a:pt x="7058" y="6585"/>
                </a:cubicBezTo>
                <a:cubicBezTo>
                  <a:pt x="6869" y="6585"/>
                  <a:pt x="6617" y="6396"/>
                  <a:pt x="6617" y="6207"/>
                </a:cubicBezTo>
                <a:cubicBezTo>
                  <a:pt x="6617" y="5640"/>
                  <a:pt x="6270" y="5199"/>
                  <a:pt x="5798" y="5010"/>
                </a:cubicBezTo>
                <a:lnTo>
                  <a:pt x="5798" y="9074"/>
                </a:lnTo>
                <a:lnTo>
                  <a:pt x="4979" y="9074"/>
                </a:lnTo>
                <a:lnTo>
                  <a:pt x="4979" y="5010"/>
                </a:lnTo>
                <a:cubicBezTo>
                  <a:pt x="4506" y="5167"/>
                  <a:pt x="4159" y="5640"/>
                  <a:pt x="4159" y="6207"/>
                </a:cubicBezTo>
                <a:cubicBezTo>
                  <a:pt x="4159" y="6427"/>
                  <a:pt x="3939" y="6585"/>
                  <a:pt x="3718" y="6585"/>
                </a:cubicBezTo>
                <a:cubicBezTo>
                  <a:pt x="3466" y="6585"/>
                  <a:pt x="3309" y="6396"/>
                  <a:pt x="3309" y="6207"/>
                </a:cubicBezTo>
                <a:cubicBezTo>
                  <a:pt x="3309" y="5199"/>
                  <a:pt x="4033" y="4348"/>
                  <a:pt x="4979" y="4190"/>
                </a:cubicBezTo>
                <a:lnTo>
                  <a:pt x="4979" y="252"/>
                </a:lnTo>
                <a:cubicBezTo>
                  <a:pt x="4726" y="95"/>
                  <a:pt x="4474" y="0"/>
                  <a:pt x="4159" y="0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/>
        </p:nvSpPr>
        <p:spPr>
          <a:xfrm>
            <a:off x="457200" y="2057250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Obrigado!</a:t>
            </a:r>
            <a:endParaRPr b="1" sz="3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7" name="Google Shape;207;p19"/>
          <p:cNvCxnSpPr/>
          <p:nvPr/>
        </p:nvCxnSpPr>
        <p:spPr>
          <a:xfrm>
            <a:off x="2125350" y="2691875"/>
            <a:ext cx="48933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138" y="3141125"/>
            <a:ext cx="519725" cy="5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