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5" r:id="rId5"/>
    <p:sldMasterId id="2147483656" r:id="rId6"/>
    <p:sldMasterId id="2147483657" r:id="rId7"/>
    <p:sldMasterId id="2147483658" r:id="rId8"/>
    <p:sldMasterId id="2147483659" r:id="rId9"/>
    <p:sldMasterId id="2147483660" r:id="rId10"/>
    <p:sldMasterId id="2147483661"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5" r:id="rId92"/>
    <p:sldId id="336" r:id="rId93"/>
    <p:sldId id="337" r:id="rId94"/>
    <p:sldId id="338" r:id="rId95"/>
    <p:sldId id="339" r:id="rId96"/>
    <p:sldId id="340" r:id="rId97"/>
    <p:sldId id="341" r:id="rId98"/>
    <p:sldId id="342" r:id="rId99"/>
    <p:sldId id="343" r:id="rId100"/>
    <p:sldId id="344" r:id="rId101"/>
    <p:sldId id="345" r:id="rId102"/>
    <p:sldId id="346" r:id="rId103"/>
    <p:sldId id="347" r:id="rId104"/>
    <p:sldId id="348" r:id="rId105"/>
    <p:sldId id="349" r:id="rId106"/>
    <p:sldId id="350" r:id="rId107"/>
    <p:sldId id="351" r:id="rId108"/>
    <p:sldId id="352" r:id="rId109"/>
    <p:sldId id="353" r:id="rId110"/>
    <p:sldId id="354" r:id="rId111"/>
    <p:sldId id="355" r:id="rId112"/>
    <p:sldId id="356" r:id="rId113"/>
    <p:sldId id="357" r:id="rId114"/>
    <p:sldId id="358" r:id="rId115"/>
    <p:sldId id="359" r:id="rId116"/>
    <p:sldId id="360" r:id="rId117"/>
    <p:sldId id="361" r:id="rId118"/>
    <p:sldId id="362" r:id="rId119"/>
    <p:sldId id="363" r:id="rId120"/>
    <p:sldId id="364" r:id="rId121"/>
    <p:sldId id="365" r:id="rId122"/>
    <p:sldId id="366" r:id="rId123"/>
    <p:sldId id="367" r:id="rId124"/>
    <p:sldId id="368" r:id="rId125"/>
    <p:sldId id="369" r:id="rId126"/>
    <p:sldId id="370" r:id="rId127"/>
    <p:sldId id="371" r:id="rId128"/>
    <p:sldId id="372" r:id="rId129"/>
    <p:sldId id="373" r:id="rId130"/>
    <p:sldId id="374" r:id="rId131"/>
    <p:sldId id="375" r:id="rId132"/>
    <p:sldId id="376" r:id="rId133"/>
    <p:sldId id="377" r:id="rId134"/>
    <p:sldId id="378" r:id="rId135"/>
    <p:sldId id="379" r:id="rId136"/>
    <p:sldId id="380" r:id="rId137"/>
    <p:sldId id="381" r:id="rId138"/>
    <p:sldId id="382" r:id="rId139"/>
    <p:sldId id="383" r:id="rId140"/>
    <p:sldId id="384" r:id="rId141"/>
    <p:sldId id="385" r:id="rId142"/>
    <p:sldId id="386" r:id="rId143"/>
    <p:sldId id="387" r:id="rId144"/>
    <p:sldId id="388" r:id="rId145"/>
    <p:sldId id="389"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08" r:id="rId165"/>
    <p:sldId id="409" r:id="rId166"/>
    <p:sldId id="410" r:id="rId167"/>
    <p:sldId id="411" r:id="rId168"/>
    <p:sldId id="412" r:id="rId169"/>
    <p:sldId id="413" r:id="rId170"/>
    <p:sldId id="414" r:id="rId171"/>
    <p:sldId id="415" r:id="rId172"/>
    <p:sldId id="416" r:id="rId173"/>
    <p:sldId id="417" r:id="rId174"/>
    <p:sldId id="418" r:id="rId175"/>
    <p:sldId id="419" r:id="rId176"/>
    <p:sldId id="420" r:id="rId177"/>
    <p:sldId id="421" r:id="rId178"/>
    <p:sldId id="422" r:id="rId179"/>
    <p:sldId id="423" r:id="rId180"/>
    <p:sldId id="424" r:id="rId181"/>
    <p:sldId id="425" r:id="rId182"/>
    <p:sldId id="426" r:id="rId183"/>
    <p:sldId id="427" r:id="rId184"/>
    <p:sldId id="428" r:id="rId185"/>
    <p:sldId id="429" r:id="rId186"/>
    <p:sldId id="430" r:id="rId187"/>
    <p:sldId id="431" r:id="rId188"/>
    <p:sldId id="432" r:id="rId189"/>
    <p:sldId id="433" r:id="rId190"/>
    <p:sldId id="434" r:id="rId191"/>
    <p:sldId id="435" r:id="rId192"/>
    <p:sldId id="436" r:id="rId193"/>
    <p:sldId id="437" r:id="rId194"/>
    <p:sldId id="438" r:id="rId195"/>
    <p:sldId id="439" r:id="rId196"/>
    <p:sldId id="440" r:id="rId197"/>
    <p:sldId id="441" r:id="rId198"/>
    <p:sldId id="442" r:id="rId199"/>
    <p:sldId id="443" r:id="rId200"/>
    <p:sldId id="444" r:id="rId201"/>
    <p:sldId id="445" r:id="rId202"/>
    <p:sldId id="446" r:id="rId203"/>
    <p:sldId id="447" r:id="rId204"/>
    <p:sldId id="448" r:id="rId205"/>
    <p:sldId id="449" r:id="rId206"/>
    <p:sldId id="450" r:id="rId207"/>
    <p:sldId id="451" r:id="rId208"/>
    <p:sldId id="452" r:id="rId209"/>
    <p:sldId id="453" r:id="rId210"/>
  </p:sldIdLst>
  <p:sldSz cy="6858000" cx="9144000"/>
  <p:notesSz cx="7315200" cy="9601200"/>
  <p:embeddedFontLst>
    <p:embeddedFont>
      <p:font typeface="Arial Narrow"/>
      <p:regular r:id="rId211"/>
      <p:bold r:id="rId212"/>
      <p:italic r:id="rId213"/>
      <p:boldItalic r:id="rId2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4FA928-9220-4AAF-9557-E3F31C1929D7}">
  <a:tblStyle styleId="{584FA928-9220-4AAF-9557-E3F31C1929D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8.xml"/><Relationship Id="rId190" Type="http://schemas.openxmlformats.org/officeDocument/2006/relationships/slide" Target="slides/slide178.xml"/><Relationship Id="rId42" Type="http://schemas.openxmlformats.org/officeDocument/2006/relationships/slide" Target="slides/slide30.xml"/><Relationship Id="rId41" Type="http://schemas.openxmlformats.org/officeDocument/2006/relationships/slide" Target="slides/slide29.xml"/><Relationship Id="rId44" Type="http://schemas.openxmlformats.org/officeDocument/2006/relationships/slide" Target="slides/slide32.xml"/><Relationship Id="rId194" Type="http://schemas.openxmlformats.org/officeDocument/2006/relationships/slide" Target="slides/slide182.xml"/><Relationship Id="rId43" Type="http://schemas.openxmlformats.org/officeDocument/2006/relationships/slide" Target="slides/slide31.xml"/><Relationship Id="rId193" Type="http://schemas.openxmlformats.org/officeDocument/2006/relationships/slide" Target="slides/slide181.xml"/><Relationship Id="rId46" Type="http://schemas.openxmlformats.org/officeDocument/2006/relationships/slide" Target="slides/slide34.xml"/><Relationship Id="rId192" Type="http://schemas.openxmlformats.org/officeDocument/2006/relationships/slide" Target="slides/slide180.xml"/><Relationship Id="rId45" Type="http://schemas.openxmlformats.org/officeDocument/2006/relationships/slide" Target="slides/slide33.xml"/><Relationship Id="rId191" Type="http://schemas.openxmlformats.org/officeDocument/2006/relationships/slide" Target="slides/slide179.xml"/><Relationship Id="rId48" Type="http://schemas.openxmlformats.org/officeDocument/2006/relationships/slide" Target="slides/slide36.xml"/><Relationship Id="rId187" Type="http://schemas.openxmlformats.org/officeDocument/2006/relationships/slide" Target="slides/slide175.xml"/><Relationship Id="rId47" Type="http://schemas.openxmlformats.org/officeDocument/2006/relationships/slide" Target="slides/slide35.xml"/><Relationship Id="rId186" Type="http://schemas.openxmlformats.org/officeDocument/2006/relationships/slide" Target="slides/slide174.xml"/><Relationship Id="rId185" Type="http://schemas.openxmlformats.org/officeDocument/2006/relationships/slide" Target="slides/slide173.xml"/><Relationship Id="rId49" Type="http://schemas.openxmlformats.org/officeDocument/2006/relationships/slide" Target="slides/slide37.xml"/><Relationship Id="rId184" Type="http://schemas.openxmlformats.org/officeDocument/2006/relationships/slide" Target="slides/slide172.xml"/><Relationship Id="rId189" Type="http://schemas.openxmlformats.org/officeDocument/2006/relationships/slide" Target="slides/slide177.xml"/><Relationship Id="rId188" Type="http://schemas.openxmlformats.org/officeDocument/2006/relationships/slide" Target="slides/slide176.xml"/><Relationship Id="rId31" Type="http://schemas.openxmlformats.org/officeDocument/2006/relationships/slide" Target="slides/slide19.xml"/><Relationship Id="rId30" Type="http://schemas.openxmlformats.org/officeDocument/2006/relationships/slide" Target="slides/slide18.xml"/><Relationship Id="rId33" Type="http://schemas.openxmlformats.org/officeDocument/2006/relationships/slide" Target="slides/slide21.xml"/><Relationship Id="rId183" Type="http://schemas.openxmlformats.org/officeDocument/2006/relationships/slide" Target="slides/slide171.xml"/><Relationship Id="rId32" Type="http://schemas.openxmlformats.org/officeDocument/2006/relationships/slide" Target="slides/slide20.xml"/><Relationship Id="rId182" Type="http://schemas.openxmlformats.org/officeDocument/2006/relationships/slide" Target="slides/slide170.xml"/><Relationship Id="rId35" Type="http://schemas.openxmlformats.org/officeDocument/2006/relationships/slide" Target="slides/slide23.xml"/><Relationship Id="rId181" Type="http://schemas.openxmlformats.org/officeDocument/2006/relationships/slide" Target="slides/slide169.xml"/><Relationship Id="rId34" Type="http://schemas.openxmlformats.org/officeDocument/2006/relationships/slide" Target="slides/slide22.xml"/><Relationship Id="rId180" Type="http://schemas.openxmlformats.org/officeDocument/2006/relationships/slide" Target="slides/slide168.xml"/><Relationship Id="rId37" Type="http://schemas.openxmlformats.org/officeDocument/2006/relationships/slide" Target="slides/slide25.xml"/><Relationship Id="rId176" Type="http://schemas.openxmlformats.org/officeDocument/2006/relationships/slide" Target="slides/slide164.xml"/><Relationship Id="rId36" Type="http://schemas.openxmlformats.org/officeDocument/2006/relationships/slide" Target="slides/slide24.xml"/><Relationship Id="rId175" Type="http://schemas.openxmlformats.org/officeDocument/2006/relationships/slide" Target="slides/slide163.xml"/><Relationship Id="rId39" Type="http://schemas.openxmlformats.org/officeDocument/2006/relationships/slide" Target="slides/slide27.xml"/><Relationship Id="rId174" Type="http://schemas.openxmlformats.org/officeDocument/2006/relationships/slide" Target="slides/slide162.xml"/><Relationship Id="rId38" Type="http://schemas.openxmlformats.org/officeDocument/2006/relationships/slide" Target="slides/slide26.xml"/><Relationship Id="rId173" Type="http://schemas.openxmlformats.org/officeDocument/2006/relationships/slide" Target="slides/slide161.xml"/><Relationship Id="rId179" Type="http://schemas.openxmlformats.org/officeDocument/2006/relationships/slide" Target="slides/slide167.xml"/><Relationship Id="rId178" Type="http://schemas.openxmlformats.org/officeDocument/2006/relationships/slide" Target="slides/slide166.xml"/><Relationship Id="rId177" Type="http://schemas.openxmlformats.org/officeDocument/2006/relationships/slide" Target="slides/slide165.xml"/><Relationship Id="rId20" Type="http://schemas.openxmlformats.org/officeDocument/2006/relationships/slide" Target="slides/slide8.xml"/><Relationship Id="rId22" Type="http://schemas.openxmlformats.org/officeDocument/2006/relationships/slide" Target="slides/slide10.xml"/><Relationship Id="rId21" Type="http://schemas.openxmlformats.org/officeDocument/2006/relationships/slide" Target="slides/slide9.xml"/><Relationship Id="rId24" Type="http://schemas.openxmlformats.org/officeDocument/2006/relationships/slide" Target="slides/slide12.xml"/><Relationship Id="rId23" Type="http://schemas.openxmlformats.org/officeDocument/2006/relationships/slide" Target="slides/slide11.xml"/><Relationship Id="rId26" Type="http://schemas.openxmlformats.org/officeDocument/2006/relationships/slide" Target="slides/slide14.xml"/><Relationship Id="rId25" Type="http://schemas.openxmlformats.org/officeDocument/2006/relationships/slide" Target="slides/slide13.xml"/><Relationship Id="rId28" Type="http://schemas.openxmlformats.org/officeDocument/2006/relationships/slide" Target="slides/slide16.xml"/><Relationship Id="rId27" Type="http://schemas.openxmlformats.org/officeDocument/2006/relationships/slide" Target="slides/slide15.xml"/><Relationship Id="rId29" Type="http://schemas.openxmlformats.org/officeDocument/2006/relationships/slide" Target="slides/slide17.xml"/><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 Target="slides/slide1.xml"/><Relationship Id="rId12" Type="http://schemas.openxmlformats.org/officeDocument/2006/relationships/notesMaster" Target="notesMasters/notesMaster1.xml"/><Relationship Id="rId15" Type="http://schemas.openxmlformats.org/officeDocument/2006/relationships/slide" Target="slides/slide3.xml"/><Relationship Id="rId198" Type="http://schemas.openxmlformats.org/officeDocument/2006/relationships/slide" Target="slides/slide186.xml"/><Relationship Id="rId14" Type="http://schemas.openxmlformats.org/officeDocument/2006/relationships/slide" Target="slides/slide2.xml"/><Relationship Id="rId197" Type="http://schemas.openxmlformats.org/officeDocument/2006/relationships/slide" Target="slides/slide185.xml"/><Relationship Id="rId17" Type="http://schemas.openxmlformats.org/officeDocument/2006/relationships/slide" Target="slides/slide5.xml"/><Relationship Id="rId196" Type="http://schemas.openxmlformats.org/officeDocument/2006/relationships/slide" Target="slides/slide184.xml"/><Relationship Id="rId16" Type="http://schemas.openxmlformats.org/officeDocument/2006/relationships/slide" Target="slides/slide4.xml"/><Relationship Id="rId195" Type="http://schemas.openxmlformats.org/officeDocument/2006/relationships/slide" Target="slides/slide183.xml"/><Relationship Id="rId19" Type="http://schemas.openxmlformats.org/officeDocument/2006/relationships/slide" Target="slides/slide7.xml"/><Relationship Id="rId18" Type="http://schemas.openxmlformats.org/officeDocument/2006/relationships/slide" Target="slides/slide6.xml"/><Relationship Id="rId199" Type="http://schemas.openxmlformats.org/officeDocument/2006/relationships/slide" Target="slides/slide187.xml"/><Relationship Id="rId84" Type="http://schemas.openxmlformats.org/officeDocument/2006/relationships/slide" Target="slides/slide72.xml"/><Relationship Id="rId83" Type="http://schemas.openxmlformats.org/officeDocument/2006/relationships/slide" Target="slides/slide71.xml"/><Relationship Id="rId86" Type="http://schemas.openxmlformats.org/officeDocument/2006/relationships/slide" Target="slides/slide74.xml"/><Relationship Id="rId85" Type="http://schemas.openxmlformats.org/officeDocument/2006/relationships/slide" Target="slides/slide73.xml"/><Relationship Id="rId88" Type="http://schemas.openxmlformats.org/officeDocument/2006/relationships/slide" Target="slides/slide76.xml"/><Relationship Id="rId150" Type="http://schemas.openxmlformats.org/officeDocument/2006/relationships/slide" Target="slides/slide138.xml"/><Relationship Id="rId87" Type="http://schemas.openxmlformats.org/officeDocument/2006/relationships/slide" Target="slides/slide75.xml"/><Relationship Id="rId89" Type="http://schemas.openxmlformats.org/officeDocument/2006/relationships/slide" Target="slides/slide77.xml"/><Relationship Id="rId80" Type="http://schemas.openxmlformats.org/officeDocument/2006/relationships/slide" Target="slides/slide68.xml"/><Relationship Id="rId82" Type="http://schemas.openxmlformats.org/officeDocument/2006/relationships/slide" Target="slides/slide70.xml"/><Relationship Id="rId81" Type="http://schemas.openxmlformats.org/officeDocument/2006/relationships/slide" Target="slides/slide6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37.xml"/><Relationship Id="rId4" Type="http://schemas.openxmlformats.org/officeDocument/2006/relationships/tableStyles" Target="tableStyles.xml"/><Relationship Id="rId148" Type="http://schemas.openxmlformats.org/officeDocument/2006/relationships/slide" Target="slides/slide136.xml"/><Relationship Id="rId9" Type="http://schemas.openxmlformats.org/officeDocument/2006/relationships/slideMaster" Target="slideMasters/slideMaster5.xml"/><Relationship Id="rId143" Type="http://schemas.openxmlformats.org/officeDocument/2006/relationships/slide" Target="slides/slide131.xml"/><Relationship Id="rId142" Type="http://schemas.openxmlformats.org/officeDocument/2006/relationships/slide" Target="slides/slide130.xml"/><Relationship Id="rId141" Type="http://schemas.openxmlformats.org/officeDocument/2006/relationships/slide" Target="slides/slide129.xml"/><Relationship Id="rId140" Type="http://schemas.openxmlformats.org/officeDocument/2006/relationships/slide" Target="slides/slide128.xml"/><Relationship Id="rId5" Type="http://schemas.openxmlformats.org/officeDocument/2006/relationships/slideMaster" Target="slideMasters/slideMaster1.xml"/><Relationship Id="rId147" Type="http://schemas.openxmlformats.org/officeDocument/2006/relationships/slide" Target="slides/slide135.xml"/><Relationship Id="rId6" Type="http://schemas.openxmlformats.org/officeDocument/2006/relationships/slideMaster" Target="slideMasters/slideMaster2.xml"/><Relationship Id="rId146" Type="http://schemas.openxmlformats.org/officeDocument/2006/relationships/slide" Target="slides/slide134.xml"/><Relationship Id="rId7" Type="http://schemas.openxmlformats.org/officeDocument/2006/relationships/slideMaster" Target="slideMasters/slideMaster3.xml"/><Relationship Id="rId145" Type="http://schemas.openxmlformats.org/officeDocument/2006/relationships/slide" Target="slides/slide133.xml"/><Relationship Id="rId8" Type="http://schemas.openxmlformats.org/officeDocument/2006/relationships/slideMaster" Target="slideMasters/slideMaster4.xml"/><Relationship Id="rId144" Type="http://schemas.openxmlformats.org/officeDocument/2006/relationships/slide" Target="slides/slide132.xml"/><Relationship Id="rId73" Type="http://schemas.openxmlformats.org/officeDocument/2006/relationships/slide" Target="slides/slide61.xml"/><Relationship Id="rId72" Type="http://schemas.openxmlformats.org/officeDocument/2006/relationships/slide" Target="slides/slide60.xml"/><Relationship Id="rId75" Type="http://schemas.openxmlformats.org/officeDocument/2006/relationships/slide" Target="slides/slide63.xml"/><Relationship Id="rId74" Type="http://schemas.openxmlformats.org/officeDocument/2006/relationships/slide" Target="slides/slide62.xml"/><Relationship Id="rId77" Type="http://schemas.openxmlformats.org/officeDocument/2006/relationships/slide" Target="slides/slide65.xml"/><Relationship Id="rId76" Type="http://schemas.openxmlformats.org/officeDocument/2006/relationships/slide" Target="slides/slide64.xml"/><Relationship Id="rId79" Type="http://schemas.openxmlformats.org/officeDocument/2006/relationships/slide" Target="slides/slide67.xml"/><Relationship Id="rId78" Type="http://schemas.openxmlformats.org/officeDocument/2006/relationships/slide" Target="slides/slide66.xml"/><Relationship Id="rId71" Type="http://schemas.openxmlformats.org/officeDocument/2006/relationships/slide" Target="slides/slide59.xml"/><Relationship Id="rId70" Type="http://schemas.openxmlformats.org/officeDocument/2006/relationships/slide" Target="slides/slide58.xml"/><Relationship Id="rId139" Type="http://schemas.openxmlformats.org/officeDocument/2006/relationships/slide" Target="slides/slide127.xml"/><Relationship Id="rId138" Type="http://schemas.openxmlformats.org/officeDocument/2006/relationships/slide" Target="slides/slide126.xml"/><Relationship Id="rId137" Type="http://schemas.openxmlformats.org/officeDocument/2006/relationships/slide" Target="slides/slide125.xml"/><Relationship Id="rId132" Type="http://schemas.openxmlformats.org/officeDocument/2006/relationships/slide" Target="slides/slide120.xml"/><Relationship Id="rId131" Type="http://schemas.openxmlformats.org/officeDocument/2006/relationships/slide" Target="slides/slide119.xml"/><Relationship Id="rId130" Type="http://schemas.openxmlformats.org/officeDocument/2006/relationships/slide" Target="slides/slide118.xml"/><Relationship Id="rId136" Type="http://schemas.openxmlformats.org/officeDocument/2006/relationships/slide" Target="slides/slide124.xml"/><Relationship Id="rId135" Type="http://schemas.openxmlformats.org/officeDocument/2006/relationships/slide" Target="slides/slide123.xml"/><Relationship Id="rId134" Type="http://schemas.openxmlformats.org/officeDocument/2006/relationships/slide" Target="slides/slide122.xml"/><Relationship Id="rId133" Type="http://schemas.openxmlformats.org/officeDocument/2006/relationships/slide" Target="slides/slide121.xml"/><Relationship Id="rId62" Type="http://schemas.openxmlformats.org/officeDocument/2006/relationships/slide" Target="slides/slide50.xml"/><Relationship Id="rId61" Type="http://schemas.openxmlformats.org/officeDocument/2006/relationships/slide" Target="slides/slide49.xml"/><Relationship Id="rId64" Type="http://schemas.openxmlformats.org/officeDocument/2006/relationships/slide" Target="slides/slide52.xml"/><Relationship Id="rId63" Type="http://schemas.openxmlformats.org/officeDocument/2006/relationships/slide" Target="slides/slide51.xml"/><Relationship Id="rId66" Type="http://schemas.openxmlformats.org/officeDocument/2006/relationships/slide" Target="slides/slide54.xml"/><Relationship Id="rId172" Type="http://schemas.openxmlformats.org/officeDocument/2006/relationships/slide" Target="slides/slide160.xml"/><Relationship Id="rId65" Type="http://schemas.openxmlformats.org/officeDocument/2006/relationships/slide" Target="slides/slide53.xml"/><Relationship Id="rId171" Type="http://schemas.openxmlformats.org/officeDocument/2006/relationships/slide" Target="slides/slide159.xml"/><Relationship Id="rId68" Type="http://schemas.openxmlformats.org/officeDocument/2006/relationships/slide" Target="slides/slide56.xml"/><Relationship Id="rId170" Type="http://schemas.openxmlformats.org/officeDocument/2006/relationships/slide" Target="slides/slide158.xml"/><Relationship Id="rId67" Type="http://schemas.openxmlformats.org/officeDocument/2006/relationships/slide" Target="slides/slide55.xml"/><Relationship Id="rId60" Type="http://schemas.openxmlformats.org/officeDocument/2006/relationships/slide" Target="slides/slide48.xml"/><Relationship Id="rId165" Type="http://schemas.openxmlformats.org/officeDocument/2006/relationships/slide" Target="slides/slide153.xml"/><Relationship Id="rId69" Type="http://schemas.openxmlformats.org/officeDocument/2006/relationships/slide" Target="slides/slide57.xml"/><Relationship Id="rId164" Type="http://schemas.openxmlformats.org/officeDocument/2006/relationships/slide" Target="slides/slide152.xml"/><Relationship Id="rId163" Type="http://schemas.openxmlformats.org/officeDocument/2006/relationships/slide" Target="slides/slide151.xml"/><Relationship Id="rId162" Type="http://schemas.openxmlformats.org/officeDocument/2006/relationships/slide" Target="slides/slide150.xml"/><Relationship Id="rId169" Type="http://schemas.openxmlformats.org/officeDocument/2006/relationships/slide" Target="slides/slide157.xml"/><Relationship Id="rId168" Type="http://schemas.openxmlformats.org/officeDocument/2006/relationships/slide" Target="slides/slide156.xml"/><Relationship Id="rId167" Type="http://schemas.openxmlformats.org/officeDocument/2006/relationships/slide" Target="slides/slide155.xml"/><Relationship Id="rId166" Type="http://schemas.openxmlformats.org/officeDocument/2006/relationships/slide" Target="slides/slide154.xml"/><Relationship Id="rId51" Type="http://schemas.openxmlformats.org/officeDocument/2006/relationships/slide" Target="slides/slide39.xml"/><Relationship Id="rId50" Type="http://schemas.openxmlformats.org/officeDocument/2006/relationships/slide" Target="slides/slide38.xml"/><Relationship Id="rId53" Type="http://schemas.openxmlformats.org/officeDocument/2006/relationships/slide" Target="slides/slide41.xml"/><Relationship Id="rId52" Type="http://schemas.openxmlformats.org/officeDocument/2006/relationships/slide" Target="slides/slide40.xml"/><Relationship Id="rId55" Type="http://schemas.openxmlformats.org/officeDocument/2006/relationships/slide" Target="slides/slide43.xml"/><Relationship Id="rId161" Type="http://schemas.openxmlformats.org/officeDocument/2006/relationships/slide" Target="slides/slide149.xml"/><Relationship Id="rId54" Type="http://schemas.openxmlformats.org/officeDocument/2006/relationships/slide" Target="slides/slide42.xml"/><Relationship Id="rId160" Type="http://schemas.openxmlformats.org/officeDocument/2006/relationships/slide" Target="slides/slide148.xml"/><Relationship Id="rId57" Type="http://schemas.openxmlformats.org/officeDocument/2006/relationships/slide" Target="slides/slide45.xml"/><Relationship Id="rId56" Type="http://schemas.openxmlformats.org/officeDocument/2006/relationships/slide" Target="slides/slide44.xml"/><Relationship Id="rId159" Type="http://schemas.openxmlformats.org/officeDocument/2006/relationships/slide" Target="slides/slide147.xml"/><Relationship Id="rId59" Type="http://schemas.openxmlformats.org/officeDocument/2006/relationships/slide" Target="slides/slide47.xml"/><Relationship Id="rId154" Type="http://schemas.openxmlformats.org/officeDocument/2006/relationships/slide" Target="slides/slide142.xml"/><Relationship Id="rId58" Type="http://schemas.openxmlformats.org/officeDocument/2006/relationships/slide" Target="slides/slide46.xml"/><Relationship Id="rId153" Type="http://schemas.openxmlformats.org/officeDocument/2006/relationships/slide" Target="slides/slide141.xml"/><Relationship Id="rId152" Type="http://schemas.openxmlformats.org/officeDocument/2006/relationships/slide" Target="slides/slide140.xml"/><Relationship Id="rId151" Type="http://schemas.openxmlformats.org/officeDocument/2006/relationships/slide" Target="slides/slide139.xml"/><Relationship Id="rId158" Type="http://schemas.openxmlformats.org/officeDocument/2006/relationships/slide" Target="slides/slide146.xml"/><Relationship Id="rId157" Type="http://schemas.openxmlformats.org/officeDocument/2006/relationships/slide" Target="slides/slide145.xml"/><Relationship Id="rId156" Type="http://schemas.openxmlformats.org/officeDocument/2006/relationships/slide" Target="slides/slide144.xml"/><Relationship Id="rId155" Type="http://schemas.openxmlformats.org/officeDocument/2006/relationships/slide" Target="slides/slide143.xml"/><Relationship Id="rId107" Type="http://schemas.openxmlformats.org/officeDocument/2006/relationships/slide" Target="slides/slide95.xml"/><Relationship Id="rId106" Type="http://schemas.openxmlformats.org/officeDocument/2006/relationships/slide" Target="slides/slide94.xml"/><Relationship Id="rId105" Type="http://schemas.openxmlformats.org/officeDocument/2006/relationships/slide" Target="slides/slide93.xml"/><Relationship Id="rId104" Type="http://schemas.openxmlformats.org/officeDocument/2006/relationships/slide" Target="slides/slide92.xml"/><Relationship Id="rId109" Type="http://schemas.openxmlformats.org/officeDocument/2006/relationships/slide" Target="slides/slide97.xml"/><Relationship Id="rId108" Type="http://schemas.openxmlformats.org/officeDocument/2006/relationships/slide" Target="slides/slide96.xml"/><Relationship Id="rId103" Type="http://schemas.openxmlformats.org/officeDocument/2006/relationships/slide" Target="slides/slide91.xml"/><Relationship Id="rId102" Type="http://schemas.openxmlformats.org/officeDocument/2006/relationships/slide" Target="slides/slide90.xml"/><Relationship Id="rId101" Type="http://schemas.openxmlformats.org/officeDocument/2006/relationships/slide" Target="slides/slide89.xml"/><Relationship Id="rId100" Type="http://schemas.openxmlformats.org/officeDocument/2006/relationships/slide" Target="slides/slide88.xml"/><Relationship Id="rId214" Type="http://schemas.openxmlformats.org/officeDocument/2006/relationships/font" Target="fonts/ArialNarrow-boldItalic.fntdata"/><Relationship Id="rId213" Type="http://schemas.openxmlformats.org/officeDocument/2006/relationships/font" Target="fonts/ArialNarrow-italic.fntdata"/><Relationship Id="rId212" Type="http://schemas.openxmlformats.org/officeDocument/2006/relationships/font" Target="fonts/ArialNarrow-bold.fntdata"/><Relationship Id="rId211" Type="http://schemas.openxmlformats.org/officeDocument/2006/relationships/font" Target="fonts/ArialNarrow-regular.fntdata"/><Relationship Id="rId210" Type="http://schemas.openxmlformats.org/officeDocument/2006/relationships/slide" Target="slides/slide198.xml"/><Relationship Id="rId129" Type="http://schemas.openxmlformats.org/officeDocument/2006/relationships/slide" Target="slides/slide117.xml"/><Relationship Id="rId128" Type="http://schemas.openxmlformats.org/officeDocument/2006/relationships/slide" Target="slides/slide116.xml"/><Relationship Id="rId127" Type="http://schemas.openxmlformats.org/officeDocument/2006/relationships/slide" Target="slides/slide115.xml"/><Relationship Id="rId126" Type="http://schemas.openxmlformats.org/officeDocument/2006/relationships/slide" Target="slides/slide114.xml"/><Relationship Id="rId121" Type="http://schemas.openxmlformats.org/officeDocument/2006/relationships/slide" Target="slides/slide109.xml"/><Relationship Id="rId120" Type="http://schemas.openxmlformats.org/officeDocument/2006/relationships/slide" Target="slides/slide108.xml"/><Relationship Id="rId125" Type="http://schemas.openxmlformats.org/officeDocument/2006/relationships/slide" Target="slides/slide113.xml"/><Relationship Id="rId124" Type="http://schemas.openxmlformats.org/officeDocument/2006/relationships/slide" Target="slides/slide112.xml"/><Relationship Id="rId123" Type="http://schemas.openxmlformats.org/officeDocument/2006/relationships/slide" Target="slides/slide111.xml"/><Relationship Id="rId122" Type="http://schemas.openxmlformats.org/officeDocument/2006/relationships/slide" Target="slides/slide110.xml"/><Relationship Id="rId95" Type="http://schemas.openxmlformats.org/officeDocument/2006/relationships/slide" Target="slides/slide83.xml"/><Relationship Id="rId94" Type="http://schemas.openxmlformats.org/officeDocument/2006/relationships/slide" Target="slides/slide82.xml"/><Relationship Id="rId97" Type="http://schemas.openxmlformats.org/officeDocument/2006/relationships/slide" Target="slides/slide85.xml"/><Relationship Id="rId96" Type="http://schemas.openxmlformats.org/officeDocument/2006/relationships/slide" Target="slides/slide84.xml"/><Relationship Id="rId99" Type="http://schemas.openxmlformats.org/officeDocument/2006/relationships/slide" Target="slides/slide87.xml"/><Relationship Id="rId98" Type="http://schemas.openxmlformats.org/officeDocument/2006/relationships/slide" Target="slides/slide86.xml"/><Relationship Id="rId91" Type="http://schemas.openxmlformats.org/officeDocument/2006/relationships/slide" Target="slides/slide79.xml"/><Relationship Id="rId90" Type="http://schemas.openxmlformats.org/officeDocument/2006/relationships/slide" Target="slides/slide78.xml"/><Relationship Id="rId93" Type="http://schemas.openxmlformats.org/officeDocument/2006/relationships/slide" Target="slides/slide81.xml"/><Relationship Id="rId92" Type="http://schemas.openxmlformats.org/officeDocument/2006/relationships/slide" Target="slides/slide80.xml"/><Relationship Id="rId118" Type="http://schemas.openxmlformats.org/officeDocument/2006/relationships/slide" Target="slides/slide106.xml"/><Relationship Id="rId117" Type="http://schemas.openxmlformats.org/officeDocument/2006/relationships/slide" Target="slides/slide105.xml"/><Relationship Id="rId116" Type="http://schemas.openxmlformats.org/officeDocument/2006/relationships/slide" Target="slides/slide104.xml"/><Relationship Id="rId115" Type="http://schemas.openxmlformats.org/officeDocument/2006/relationships/slide" Target="slides/slide103.xml"/><Relationship Id="rId119" Type="http://schemas.openxmlformats.org/officeDocument/2006/relationships/slide" Target="slides/slide107.xml"/><Relationship Id="rId110" Type="http://schemas.openxmlformats.org/officeDocument/2006/relationships/slide" Target="slides/slide98.xml"/><Relationship Id="rId114" Type="http://schemas.openxmlformats.org/officeDocument/2006/relationships/slide" Target="slides/slide102.xml"/><Relationship Id="rId113" Type="http://schemas.openxmlformats.org/officeDocument/2006/relationships/slide" Target="slides/slide101.xml"/><Relationship Id="rId112" Type="http://schemas.openxmlformats.org/officeDocument/2006/relationships/slide" Target="slides/slide100.xml"/><Relationship Id="rId111" Type="http://schemas.openxmlformats.org/officeDocument/2006/relationships/slide" Target="slides/slide99.xml"/><Relationship Id="rId206" Type="http://schemas.openxmlformats.org/officeDocument/2006/relationships/slide" Target="slides/slide194.xml"/><Relationship Id="rId205" Type="http://schemas.openxmlformats.org/officeDocument/2006/relationships/slide" Target="slides/slide193.xml"/><Relationship Id="rId204" Type="http://schemas.openxmlformats.org/officeDocument/2006/relationships/slide" Target="slides/slide192.xml"/><Relationship Id="rId203" Type="http://schemas.openxmlformats.org/officeDocument/2006/relationships/slide" Target="slides/slide191.xml"/><Relationship Id="rId209" Type="http://schemas.openxmlformats.org/officeDocument/2006/relationships/slide" Target="slides/slide197.xml"/><Relationship Id="rId208" Type="http://schemas.openxmlformats.org/officeDocument/2006/relationships/slide" Target="slides/slide196.xml"/><Relationship Id="rId207" Type="http://schemas.openxmlformats.org/officeDocument/2006/relationships/slide" Target="slides/slide195.xml"/><Relationship Id="rId202" Type="http://schemas.openxmlformats.org/officeDocument/2006/relationships/slide" Target="slides/slide190.xml"/><Relationship Id="rId201" Type="http://schemas.openxmlformats.org/officeDocument/2006/relationships/slide" Target="slides/slide189.xml"/><Relationship Id="rId200"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06" name="Google Shape;106;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1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1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10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8" name="Google Shape;988;p10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9" name="Google Shape;989;p10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10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7" name="Google Shape;997;p10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98" name="Google Shape;998;p10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5" name="Google Shape;1005;p10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06" name="Google Shape;1006;p10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2" name="Shape 1012"/>
        <p:cNvGrpSpPr/>
        <p:nvPr/>
      </p:nvGrpSpPr>
      <p:grpSpPr>
        <a:xfrm>
          <a:off x="0" y="0"/>
          <a:ext cx="0" cy="0"/>
          <a:chOff x="0" y="0"/>
          <a:chExt cx="0" cy="0"/>
        </a:xfrm>
      </p:grpSpPr>
      <p:sp>
        <p:nvSpPr>
          <p:cNvPr id="1013" name="Google Shape;1013;p10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4" name="Google Shape;1014;p10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15" name="Google Shape;1015;p10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p10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2" name="Google Shape;1022;p10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23" name="Google Shape;1023;p10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10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2" name="Google Shape;1032;p10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33" name="Google Shape;1033;p10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 name="Shape 1040"/>
        <p:cNvGrpSpPr/>
        <p:nvPr/>
      </p:nvGrpSpPr>
      <p:grpSpPr>
        <a:xfrm>
          <a:off x="0" y="0"/>
          <a:ext cx="0" cy="0"/>
          <a:chOff x="0" y="0"/>
          <a:chExt cx="0" cy="0"/>
        </a:xfrm>
      </p:grpSpPr>
      <p:sp>
        <p:nvSpPr>
          <p:cNvPr id="1041" name="Google Shape;1041;p10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2" name="Google Shape;1042;p10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3" name="Google Shape;1043;p10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p11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050" name="Google Shape;1050;p1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1" name="Google Shape;1051;p11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p1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6" name="Google Shape;1056;p11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57" name="Google Shape;1057;p11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1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5" name="Google Shape;1065;p11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66" name="Google Shape;1066;p11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3" name="Google Shape;183;p1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p1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p11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74" name="Google Shape;1074;p11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9" name="Shape 1079"/>
        <p:cNvGrpSpPr/>
        <p:nvPr/>
      </p:nvGrpSpPr>
      <p:grpSpPr>
        <a:xfrm>
          <a:off x="0" y="0"/>
          <a:ext cx="0" cy="0"/>
          <a:chOff x="0" y="0"/>
          <a:chExt cx="0" cy="0"/>
        </a:xfrm>
      </p:grpSpPr>
      <p:sp>
        <p:nvSpPr>
          <p:cNvPr id="1080" name="Google Shape;1080;p1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1" name="Google Shape;1081;p12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82" name="Google Shape;1082;p12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9" name="Google Shape;1089;p12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0" name="Google Shape;1090;p12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p1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7" name="Google Shape;1097;p12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98" name="Google Shape;1098;p12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5" name="Google Shape;1105;p12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6" name="Google Shape;1106;p12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1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4" name="Google Shape;1114;p12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15" name="Google Shape;1115;p12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1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5" name="Google Shape;1125;p12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26" name="Google Shape;1126;p12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1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3" name="Google Shape;1133;p12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4" name="Google Shape;1134;p12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1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2" name="Google Shape;1142;p12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43" name="Google Shape;1143;p12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1" name="Google Shape;1151;p12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52" name="Google Shape;1152;p12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1" name="Google Shape;191;p1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12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159" name="Google Shape;1159;p1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0" name="Google Shape;1160;p12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4" name="Shape 1164"/>
        <p:cNvGrpSpPr/>
        <p:nvPr/>
      </p:nvGrpSpPr>
      <p:grpSpPr>
        <a:xfrm>
          <a:off x="0" y="0"/>
          <a:ext cx="0" cy="0"/>
          <a:chOff x="0" y="0"/>
          <a:chExt cx="0" cy="0"/>
        </a:xfrm>
      </p:grpSpPr>
      <p:sp>
        <p:nvSpPr>
          <p:cNvPr id="1165" name="Google Shape;1165;p1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6" name="Google Shape;1166;p13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67" name="Google Shape;1167;p13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p1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4" name="Google Shape;1174;p13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75" name="Google Shape;1175;p13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1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83" name="Google Shape;1183;p13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4" name="Google Shape;1184;p13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2" name="Google Shape;1192;p13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93" name="Google Shape;1193;p13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p13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1" name="Google Shape;1201;p1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3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08" name="Google Shape;1208;p1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p13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9" name="Google Shape;1219;p1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4" name="Shape 1224"/>
        <p:cNvGrpSpPr/>
        <p:nvPr/>
      </p:nvGrpSpPr>
      <p:grpSpPr>
        <a:xfrm>
          <a:off x="0" y="0"/>
          <a:ext cx="0" cy="0"/>
          <a:chOff x="0" y="0"/>
          <a:chExt cx="0" cy="0"/>
        </a:xfrm>
      </p:grpSpPr>
      <p:sp>
        <p:nvSpPr>
          <p:cNvPr id="1225" name="Google Shape;1225;p1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6" name="Google Shape;1226;p13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27" name="Google Shape;1227;p13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13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34" name="Google Shape;1234;p1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0" name="Google Shape;200;p1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13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41" name="Google Shape;1241;p1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p14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1" name="Google Shape;1251;p1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6" name="Shape 1256"/>
        <p:cNvGrpSpPr/>
        <p:nvPr/>
      </p:nvGrpSpPr>
      <p:grpSpPr>
        <a:xfrm>
          <a:off x="0" y="0"/>
          <a:ext cx="0" cy="0"/>
          <a:chOff x="0" y="0"/>
          <a:chExt cx="0" cy="0"/>
        </a:xfrm>
      </p:grpSpPr>
      <p:sp>
        <p:nvSpPr>
          <p:cNvPr id="1257" name="Google Shape;1257;p14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58" name="Google Shape;1258;p1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3" name="Shape 1263"/>
        <p:cNvGrpSpPr/>
        <p:nvPr/>
      </p:nvGrpSpPr>
      <p:grpSpPr>
        <a:xfrm>
          <a:off x="0" y="0"/>
          <a:ext cx="0" cy="0"/>
          <a:chOff x="0" y="0"/>
          <a:chExt cx="0" cy="0"/>
        </a:xfrm>
      </p:grpSpPr>
      <p:sp>
        <p:nvSpPr>
          <p:cNvPr id="1264" name="Google Shape;1264;p14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5" name="Google Shape;1265;p1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p14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72" name="Google Shape;1272;p1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14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79" name="Google Shape;1279;p1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4" name="Shape 1284"/>
        <p:cNvGrpSpPr/>
        <p:nvPr/>
      </p:nvGrpSpPr>
      <p:grpSpPr>
        <a:xfrm>
          <a:off x="0" y="0"/>
          <a:ext cx="0" cy="0"/>
          <a:chOff x="0" y="0"/>
          <a:chExt cx="0" cy="0"/>
        </a:xfrm>
      </p:grpSpPr>
      <p:sp>
        <p:nvSpPr>
          <p:cNvPr id="1285" name="Google Shape;1285;p14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86" name="Google Shape;1286;p1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14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3" name="Google Shape;1293;p1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p14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1" name="Google Shape;1301;p1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6" name="Shape 1306"/>
        <p:cNvGrpSpPr/>
        <p:nvPr/>
      </p:nvGrpSpPr>
      <p:grpSpPr>
        <a:xfrm>
          <a:off x="0" y="0"/>
          <a:ext cx="0" cy="0"/>
          <a:chOff x="0" y="0"/>
          <a:chExt cx="0" cy="0"/>
        </a:xfrm>
      </p:grpSpPr>
      <p:sp>
        <p:nvSpPr>
          <p:cNvPr id="1307" name="Google Shape;1307;p14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08" name="Google Shape;1308;p1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9" name="Google Shape;209;p1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p14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15" name="Google Shape;1315;p1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0" name="Shape 1320"/>
        <p:cNvGrpSpPr/>
        <p:nvPr/>
      </p:nvGrpSpPr>
      <p:grpSpPr>
        <a:xfrm>
          <a:off x="0" y="0"/>
          <a:ext cx="0" cy="0"/>
          <a:chOff x="0" y="0"/>
          <a:chExt cx="0" cy="0"/>
        </a:xfrm>
      </p:grpSpPr>
      <p:sp>
        <p:nvSpPr>
          <p:cNvPr id="1321" name="Google Shape;1321;p15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22" name="Google Shape;1322;p1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7" name="Shape 1327"/>
        <p:cNvGrpSpPr/>
        <p:nvPr/>
      </p:nvGrpSpPr>
      <p:grpSpPr>
        <a:xfrm>
          <a:off x="0" y="0"/>
          <a:ext cx="0" cy="0"/>
          <a:chOff x="0" y="0"/>
          <a:chExt cx="0" cy="0"/>
        </a:xfrm>
      </p:grpSpPr>
      <p:sp>
        <p:nvSpPr>
          <p:cNvPr id="1328" name="Google Shape;1328;p15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29" name="Google Shape;1329;p1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4" name="Shape 1334"/>
        <p:cNvGrpSpPr/>
        <p:nvPr/>
      </p:nvGrpSpPr>
      <p:grpSpPr>
        <a:xfrm>
          <a:off x="0" y="0"/>
          <a:ext cx="0" cy="0"/>
          <a:chOff x="0" y="0"/>
          <a:chExt cx="0" cy="0"/>
        </a:xfrm>
      </p:grpSpPr>
      <p:sp>
        <p:nvSpPr>
          <p:cNvPr id="1335" name="Google Shape;1335;p15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36" name="Google Shape;1336;p1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15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3" name="Google Shape;1343;p1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p15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51" name="Google Shape;1351;p1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p15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58" name="Google Shape;1358;p1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p15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65" name="Google Shape;1365;p1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p15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2" name="Google Shape;1372;p1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15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81" name="Google Shape;1381;p1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7" name="Google Shape;217;p1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p15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0" name="Google Shape;1390;p1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p16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9" name="Google Shape;1399;p1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p16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08" name="Google Shape;1408;p1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4" name="Shape 1414"/>
        <p:cNvGrpSpPr/>
        <p:nvPr/>
      </p:nvGrpSpPr>
      <p:grpSpPr>
        <a:xfrm>
          <a:off x="0" y="0"/>
          <a:ext cx="0" cy="0"/>
          <a:chOff x="0" y="0"/>
          <a:chExt cx="0" cy="0"/>
        </a:xfrm>
      </p:grpSpPr>
      <p:sp>
        <p:nvSpPr>
          <p:cNvPr id="1415" name="Google Shape;1415;p16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6" name="Google Shape;1416;p1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p16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25" name="Google Shape;1425;p1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p16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432" name="Google Shape;1432;p1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3" name="Google Shape;1433;p16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7" name="Shape 1437"/>
        <p:cNvGrpSpPr/>
        <p:nvPr/>
      </p:nvGrpSpPr>
      <p:grpSpPr>
        <a:xfrm>
          <a:off x="0" y="0"/>
          <a:ext cx="0" cy="0"/>
          <a:chOff x="0" y="0"/>
          <a:chExt cx="0" cy="0"/>
        </a:xfrm>
      </p:grpSpPr>
      <p:sp>
        <p:nvSpPr>
          <p:cNvPr id="1438" name="Google Shape;1438;p16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39" name="Google Shape;1439;p1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4" name="Shape 1444"/>
        <p:cNvGrpSpPr/>
        <p:nvPr/>
      </p:nvGrpSpPr>
      <p:grpSpPr>
        <a:xfrm>
          <a:off x="0" y="0"/>
          <a:ext cx="0" cy="0"/>
          <a:chOff x="0" y="0"/>
          <a:chExt cx="0" cy="0"/>
        </a:xfrm>
      </p:grpSpPr>
      <p:sp>
        <p:nvSpPr>
          <p:cNvPr id="1445" name="Google Shape;1445;p16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46" name="Google Shape;1446;p1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p16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3" name="Google Shape;1453;p1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8" name="Shape 1458"/>
        <p:cNvGrpSpPr/>
        <p:nvPr/>
      </p:nvGrpSpPr>
      <p:grpSpPr>
        <a:xfrm>
          <a:off x="0" y="0"/>
          <a:ext cx="0" cy="0"/>
          <a:chOff x="0" y="0"/>
          <a:chExt cx="0" cy="0"/>
        </a:xfrm>
      </p:grpSpPr>
      <p:sp>
        <p:nvSpPr>
          <p:cNvPr id="1459" name="Google Shape;1459;p16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60" name="Google Shape;1460;p1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225" name="Google Shape;225;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1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16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69" name="Google Shape;1469;p1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6" name="Shape 1476"/>
        <p:cNvGrpSpPr/>
        <p:nvPr/>
      </p:nvGrpSpPr>
      <p:grpSpPr>
        <a:xfrm>
          <a:off x="0" y="0"/>
          <a:ext cx="0" cy="0"/>
          <a:chOff x="0" y="0"/>
          <a:chExt cx="0" cy="0"/>
        </a:xfrm>
      </p:grpSpPr>
      <p:sp>
        <p:nvSpPr>
          <p:cNvPr id="1477" name="Google Shape;1477;p17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78" name="Google Shape;1478;p1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3" name="Shape 1483"/>
        <p:cNvGrpSpPr/>
        <p:nvPr/>
      </p:nvGrpSpPr>
      <p:grpSpPr>
        <a:xfrm>
          <a:off x="0" y="0"/>
          <a:ext cx="0" cy="0"/>
          <a:chOff x="0" y="0"/>
          <a:chExt cx="0" cy="0"/>
        </a:xfrm>
      </p:grpSpPr>
      <p:sp>
        <p:nvSpPr>
          <p:cNvPr id="1484" name="Google Shape;1484;p17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85" name="Google Shape;1485;p1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p17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492" name="Google Shape;1492;p1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3" name="Google Shape;1493;p17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p17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99" name="Google Shape;1499;p1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p17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10" name="Google Shape;1510;p1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8" name="Shape 1528"/>
        <p:cNvGrpSpPr/>
        <p:nvPr/>
      </p:nvGrpSpPr>
      <p:grpSpPr>
        <a:xfrm>
          <a:off x="0" y="0"/>
          <a:ext cx="0" cy="0"/>
          <a:chOff x="0" y="0"/>
          <a:chExt cx="0" cy="0"/>
        </a:xfrm>
      </p:grpSpPr>
      <p:sp>
        <p:nvSpPr>
          <p:cNvPr id="1529" name="Google Shape;1529;p17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0" name="Google Shape;1530;p1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17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7" name="Google Shape;1537;p1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p17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44" name="Google Shape;1544;p1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9" name="Shape 1549"/>
        <p:cNvGrpSpPr/>
        <p:nvPr/>
      </p:nvGrpSpPr>
      <p:grpSpPr>
        <a:xfrm>
          <a:off x="0" y="0"/>
          <a:ext cx="0" cy="0"/>
          <a:chOff x="0" y="0"/>
          <a:chExt cx="0" cy="0"/>
        </a:xfrm>
      </p:grpSpPr>
      <p:sp>
        <p:nvSpPr>
          <p:cNvPr id="1550" name="Google Shape;1550;p17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1" name="Google Shape;1551;p1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 name="Google Shape;232;p1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7" name="Shape 1557"/>
        <p:cNvGrpSpPr/>
        <p:nvPr/>
      </p:nvGrpSpPr>
      <p:grpSpPr>
        <a:xfrm>
          <a:off x="0" y="0"/>
          <a:ext cx="0" cy="0"/>
          <a:chOff x="0" y="0"/>
          <a:chExt cx="0" cy="0"/>
        </a:xfrm>
      </p:grpSpPr>
      <p:sp>
        <p:nvSpPr>
          <p:cNvPr id="1558" name="Google Shape;1558;p1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9" name="Google Shape;1559;p17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60" name="Google Shape;1560;p17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5" name="Shape 1565"/>
        <p:cNvGrpSpPr/>
        <p:nvPr/>
      </p:nvGrpSpPr>
      <p:grpSpPr>
        <a:xfrm>
          <a:off x="0" y="0"/>
          <a:ext cx="0" cy="0"/>
          <a:chOff x="0" y="0"/>
          <a:chExt cx="0" cy="0"/>
        </a:xfrm>
      </p:grpSpPr>
      <p:sp>
        <p:nvSpPr>
          <p:cNvPr id="1566" name="Google Shape;1566;p18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67" name="Google Shape;1567;p1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3" name="Shape 1573"/>
        <p:cNvGrpSpPr/>
        <p:nvPr/>
      </p:nvGrpSpPr>
      <p:grpSpPr>
        <a:xfrm>
          <a:off x="0" y="0"/>
          <a:ext cx="0" cy="0"/>
          <a:chOff x="0" y="0"/>
          <a:chExt cx="0" cy="0"/>
        </a:xfrm>
      </p:grpSpPr>
      <p:sp>
        <p:nvSpPr>
          <p:cNvPr id="1574" name="Google Shape;1574;p18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75" name="Google Shape;1575;p1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0" name="Shape 1580"/>
        <p:cNvGrpSpPr/>
        <p:nvPr/>
      </p:nvGrpSpPr>
      <p:grpSpPr>
        <a:xfrm>
          <a:off x="0" y="0"/>
          <a:ext cx="0" cy="0"/>
          <a:chOff x="0" y="0"/>
          <a:chExt cx="0" cy="0"/>
        </a:xfrm>
      </p:grpSpPr>
      <p:sp>
        <p:nvSpPr>
          <p:cNvPr id="1581" name="Google Shape;1581;p18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582" name="Google Shape;1582;p1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3" name="Google Shape;1583;p18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7" name="Shape 1587"/>
        <p:cNvGrpSpPr/>
        <p:nvPr/>
      </p:nvGrpSpPr>
      <p:grpSpPr>
        <a:xfrm>
          <a:off x="0" y="0"/>
          <a:ext cx="0" cy="0"/>
          <a:chOff x="0" y="0"/>
          <a:chExt cx="0" cy="0"/>
        </a:xfrm>
      </p:grpSpPr>
      <p:sp>
        <p:nvSpPr>
          <p:cNvPr id="1588" name="Google Shape;1588;p18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89" name="Google Shape;1589;p1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18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96" name="Google Shape;1596;p1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2" name="Shape 1602"/>
        <p:cNvGrpSpPr/>
        <p:nvPr/>
      </p:nvGrpSpPr>
      <p:grpSpPr>
        <a:xfrm>
          <a:off x="0" y="0"/>
          <a:ext cx="0" cy="0"/>
          <a:chOff x="0" y="0"/>
          <a:chExt cx="0" cy="0"/>
        </a:xfrm>
      </p:grpSpPr>
      <p:sp>
        <p:nvSpPr>
          <p:cNvPr id="1603" name="Google Shape;1603;p18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04" name="Google Shape;1604;p1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18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12" name="Google Shape;1612;p1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18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19" name="Google Shape;1619;p1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6" name="Shape 1626"/>
        <p:cNvGrpSpPr/>
        <p:nvPr/>
      </p:nvGrpSpPr>
      <p:grpSpPr>
        <a:xfrm>
          <a:off x="0" y="0"/>
          <a:ext cx="0" cy="0"/>
          <a:chOff x="0" y="0"/>
          <a:chExt cx="0" cy="0"/>
        </a:xfrm>
      </p:grpSpPr>
      <p:sp>
        <p:nvSpPr>
          <p:cNvPr id="1627" name="Google Shape;1627;p18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28" name="Google Shape;1628;p1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1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0" name="Google Shape;240;p1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3" name="Shape 1633"/>
        <p:cNvGrpSpPr/>
        <p:nvPr/>
      </p:nvGrpSpPr>
      <p:grpSpPr>
        <a:xfrm>
          <a:off x="0" y="0"/>
          <a:ext cx="0" cy="0"/>
          <a:chOff x="0" y="0"/>
          <a:chExt cx="0" cy="0"/>
        </a:xfrm>
      </p:grpSpPr>
      <p:sp>
        <p:nvSpPr>
          <p:cNvPr id="1634" name="Google Shape;1634;p18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35" name="Google Shape;1635;p18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0" name="Shape 1640"/>
        <p:cNvGrpSpPr/>
        <p:nvPr/>
      </p:nvGrpSpPr>
      <p:grpSpPr>
        <a:xfrm>
          <a:off x="0" y="0"/>
          <a:ext cx="0" cy="0"/>
          <a:chOff x="0" y="0"/>
          <a:chExt cx="0" cy="0"/>
        </a:xfrm>
      </p:grpSpPr>
      <p:sp>
        <p:nvSpPr>
          <p:cNvPr id="1641" name="Google Shape;1641;p19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2" name="Google Shape;1642;p1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7" name="Shape 1647"/>
        <p:cNvGrpSpPr/>
        <p:nvPr/>
      </p:nvGrpSpPr>
      <p:grpSpPr>
        <a:xfrm>
          <a:off x="0" y="0"/>
          <a:ext cx="0" cy="0"/>
          <a:chOff x="0" y="0"/>
          <a:chExt cx="0" cy="0"/>
        </a:xfrm>
      </p:grpSpPr>
      <p:sp>
        <p:nvSpPr>
          <p:cNvPr id="1648" name="Google Shape;1648;p19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9" name="Google Shape;1649;p19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p19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56" name="Google Shape;1656;p1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4" name="Shape 1664"/>
        <p:cNvGrpSpPr/>
        <p:nvPr/>
      </p:nvGrpSpPr>
      <p:grpSpPr>
        <a:xfrm>
          <a:off x="0" y="0"/>
          <a:ext cx="0" cy="0"/>
          <a:chOff x="0" y="0"/>
          <a:chExt cx="0" cy="0"/>
        </a:xfrm>
      </p:grpSpPr>
      <p:sp>
        <p:nvSpPr>
          <p:cNvPr id="1665" name="Google Shape;1665;p19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666" name="Google Shape;1666;p19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7" name="Google Shape;1667;p19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1" name="Shape 1671"/>
        <p:cNvGrpSpPr/>
        <p:nvPr/>
      </p:nvGrpSpPr>
      <p:grpSpPr>
        <a:xfrm>
          <a:off x="0" y="0"/>
          <a:ext cx="0" cy="0"/>
          <a:chOff x="0" y="0"/>
          <a:chExt cx="0" cy="0"/>
        </a:xfrm>
      </p:grpSpPr>
      <p:sp>
        <p:nvSpPr>
          <p:cNvPr id="1672" name="Google Shape;1672;p19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3" name="Google Shape;1673;p1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8" name="Shape 1678"/>
        <p:cNvGrpSpPr/>
        <p:nvPr/>
      </p:nvGrpSpPr>
      <p:grpSpPr>
        <a:xfrm>
          <a:off x="0" y="0"/>
          <a:ext cx="0" cy="0"/>
          <a:chOff x="0" y="0"/>
          <a:chExt cx="0" cy="0"/>
        </a:xfrm>
      </p:grpSpPr>
      <p:sp>
        <p:nvSpPr>
          <p:cNvPr id="1679" name="Google Shape;1679;p19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80" name="Google Shape;1680;p19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19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87" name="Google Shape;1687;p19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4" name="Shape 1694"/>
        <p:cNvGrpSpPr/>
        <p:nvPr/>
      </p:nvGrpSpPr>
      <p:grpSpPr>
        <a:xfrm>
          <a:off x="0" y="0"/>
          <a:ext cx="0" cy="0"/>
          <a:chOff x="0" y="0"/>
          <a:chExt cx="0" cy="0"/>
        </a:xfrm>
      </p:grpSpPr>
      <p:sp>
        <p:nvSpPr>
          <p:cNvPr id="1695" name="Google Shape;1695;p19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96" name="Google Shape;1696;p19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4" name="Shape 1704"/>
        <p:cNvGrpSpPr/>
        <p:nvPr/>
      </p:nvGrpSpPr>
      <p:grpSpPr>
        <a:xfrm>
          <a:off x="0" y="0"/>
          <a:ext cx="0" cy="0"/>
          <a:chOff x="0" y="0"/>
          <a:chExt cx="0" cy="0"/>
        </a:xfrm>
      </p:grpSpPr>
      <p:sp>
        <p:nvSpPr>
          <p:cNvPr id="1705" name="Google Shape;1705;p198: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06" name="Google Shape;1706;p19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1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199: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15" name="Google Shape;1715;p19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1" name="Shape 1721"/>
        <p:cNvGrpSpPr/>
        <p:nvPr/>
      </p:nvGrpSpPr>
      <p:grpSpPr>
        <a:xfrm>
          <a:off x="0" y="0"/>
          <a:ext cx="0" cy="0"/>
          <a:chOff x="0" y="0"/>
          <a:chExt cx="0" cy="0"/>
        </a:xfrm>
      </p:grpSpPr>
      <p:sp>
        <p:nvSpPr>
          <p:cNvPr id="1722" name="Google Shape;1722;p200: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23" name="Google Shape;1723;p20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8" name="Shape 1728"/>
        <p:cNvGrpSpPr/>
        <p:nvPr/>
      </p:nvGrpSpPr>
      <p:grpSpPr>
        <a:xfrm>
          <a:off x="0" y="0"/>
          <a:ext cx="0" cy="0"/>
          <a:chOff x="0" y="0"/>
          <a:chExt cx="0" cy="0"/>
        </a:xfrm>
      </p:grpSpPr>
      <p:sp>
        <p:nvSpPr>
          <p:cNvPr id="1729" name="Google Shape;1729;p201: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30" name="Google Shape;1730;p20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5" name="Shape 1735"/>
        <p:cNvGrpSpPr/>
        <p:nvPr/>
      </p:nvGrpSpPr>
      <p:grpSpPr>
        <a:xfrm>
          <a:off x="0" y="0"/>
          <a:ext cx="0" cy="0"/>
          <a:chOff x="0" y="0"/>
          <a:chExt cx="0" cy="0"/>
        </a:xfrm>
      </p:grpSpPr>
      <p:sp>
        <p:nvSpPr>
          <p:cNvPr id="1736" name="Google Shape;1736;p202: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37" name="Google Shape;1737;p20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p203: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44" name="Google Shape;1744;p20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p204: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1" name="Google Shape;1751;p20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p205: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8" name="Google Shape;1758;p20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3" name="Shape 1763"/>
        <p:cNvGrpSpPr/>
        <p:nvPr/>
      </p:nvGrpSpPr>
      <p:grpSpPr>
        <a:xfrm>
          <a:off x="0" y="0"/>
          <a:ext cx="0" cy="0"/>
          <a:chOff x="0" y="0"/>
          <a:chExt cx="0" cy="0"/>
        </a:xfrm>
      </p:grpSpPr>
      <p:sp>
        <p:nvSpPr>
          <p:cNvPr id="1764" name="Google Shape;1764;p206: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5" name="Google Shape;1765;p20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0" name="Shape 1770"/>
        <p:cNvGrpSpPr/>
        <p:nvPr/>
      </p:nvGrpSpPr>
      <p:grpSpPr>
        <a:xfrm>
          <a:off x="0" y="0"/>
          <a:ext cx="0" cy="0"/>
          <a:chOff x="0" y="0"/>
          <a:chExt cx="0" cy="0"/>
        </a:xfrm>
      </p:grpSpPr>
      <p:sp>
        <p:nvSpPr>
          <p:cNvPr id="1771" name="Google Shape;1771;p207:notes"/>
          <p:cNvSpPr txBox="1"/>
          <p:nvPr>
            <p:ph idx="1" type="body"/>
          </p:nvPr>
        </p:nvSpPr>
        <p:spPr>
          <a:xfrm>
            <a:off x="731837" y="4560887"/>
            <a:ext cx="5851525" cy="4319587"/>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72" name="Google Shape;1772;p20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3" name="Google Shape;113;p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0" name="Google Shape;260;p2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8" name="Google Shape;268;p2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6" name="Google Shape;276;p2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4" name="Google Shape;284;p2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2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2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0" name="Google Shape;300;p2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307" name="Google Shape;307;p2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2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2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5" name="Google Shape;315;p2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2" name="Google Shape;322;p2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3" name="Google Shape;323;p2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2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2" name="Google Shape;332;p2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1" name="Google Shape;121;p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0" name="Google Shape;340;p3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1" name="Google Shape;341;p3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p3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49" name="Google Shape;349;p3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3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57" name="Google Shape;357;p3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65" name="Google Shape;365;p3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2" name="Google Shape;372;p3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73" name="Google Shape;373;p3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0" name="Google Shape;380;p3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1" name="Google Shape;381;p3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3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89" name="Google Shape;389;p3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97" name="Google Shape;397;p3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4" name="Google Shape;404;p3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05" name="Google Shape;405;p3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3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13" name="Google Shape;413;p3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9" name="Google Shape;129;p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4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1" name="Google Shape;421;p4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8" name="Google Shape;428;p4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29" name="Google Shape;429;p4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4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38" name="Google Shape;438;p4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4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0" name="Google Shape;450;p4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4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58" name="Google Shape;458;p4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9" name="Google Shape;469;p4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70" name="Google Shape;470;p4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4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9" name="Google Shape;479;p4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80" name="Google Shape;480;p4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2" name="Google Shape;492;p4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493" name="Google Shape;493;p4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3" name="Google Shape;503;p4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04" name="Google Shape;504;p4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4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5" name="Google Shape;515;p4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16" name="Google Shape;516;p4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7" name="Google Shape;137;p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5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28" name="Google Shape;528;p5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5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38" name="Google Shape;538;p5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5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7" name="Google Shape;547;p5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48" name="Google Shape;548;p5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5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56" name="Google Shape;556;p5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5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5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66" name="Google Shape;566;p5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p5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74" name="Google Shape;574;p5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5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1" name="Google Shape;581;p5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82" name="Google Shape;582;p5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5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9" name="Google Shape;589;p5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0" name="Google Shape;590;p5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7" name="Google Shape;597;p5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598" name="Google Shape;598;p5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5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5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06" name="Google Shape;606;p5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6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3" name="Google Shape;613;p6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14" name="Google Shape;614;p6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6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6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22" name="Google Shape;622;p6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6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9" name="Google Shape;629;p6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0" name="Google Shape;630;p6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6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38" name="Google Shape;638;p6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5" name="Google Shape;645;p6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46" name="Google Shape;646;p6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6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3" name="Google Shape;653;p6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54" name="Google Shape;654;p6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1" name="Google Shape;661;p6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62" name="Google Shape;662;p6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6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9" name="Google Shape;669;p6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0" name="Google Shape;670;p6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6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7" name="Google Shape;677;p6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78" name="Google Shape;678;p6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5" name="Google Shape;685;p6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86" name="Google Shape;686;p6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3" name="Google Shape;153;p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7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3" name="Google Shape;693;p7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694" name="Google Shape;694;p7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7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1" name="Google Shape;701;p7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02" name="Google Shape;702;p7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7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9" name="Google Shape;709;p7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0" name="Google Shape;710;p7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7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7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17" name="Google Shape;717;p7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4" name="Google Shape;724;p7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25" name="Google Shape;725;p7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7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2" name="Google Shape;732;p7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33" name="Google Shape;733;p7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7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7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50" name="Google Shape;750;p7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p7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9" name="Google Shape;759;p7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60" name="Google Shape;760;p7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9" name="Google Shape;769;p7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70" name="Google Shape;770;p7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p7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0" name="Google Shape;780;p7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81" name="Google Shape;781;p7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
        <p:nvSpPr>
          <p:cNvPr id="160" name="Google Shape;160;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8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9" name="Google Shape;789;p8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0" name="Google Shape;790;p8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p8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8" name="Google Shape;798;p8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799" name="Google Shape;799;p8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8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8" name="Google Shape;808;p8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09" name="Google Shape;809;p8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p8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19" name="Google Shape;819;p8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8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6" name="Google Shape;826;p8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27" name="Google Shape;827;p8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p8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8" name="Google Shape;838;p8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39" name="Google Shape;839;p8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8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9" name="Google Shape;849;p8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0" name="Google Shape;850;p8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6" name="Google Shape;856;p8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57" name="Google Shape;857;p8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8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6" name="Google Shape;866;p8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8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8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82" name="Google Shape;882;p8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7" name="Google Shape;167;p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p9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5" name="Google Shape;895;p9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96" name="Google Shape;896;p9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9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5" name="Google Shape;905;p9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06" name="Google Shape;906;p9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9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7" name="Google Shape;917;p9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18" name="Google Shape;918;p9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9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5" name="Google Shape;925;p9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6" name="Google Shape;926;p9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p9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5" name="Google Shape;935;p9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36" name="Google Shape;936;p9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9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4" name="Google Shape;944;p9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45" name="Google Shape;945;p9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5" name="Google Shape;955;p9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56" name="Google Shape;956;p9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p9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4" name="Google Shape;964;p9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65" name="Google Shape;965;p9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9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2" name="Google Shape;972;p9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73" name="Google Shape;973;p9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p9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0" name="Google Shape;980;p9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1" name="Google Shape;981;p9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1" name="Google Shape;21;p2"/>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2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12648"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61" name="Shape 61"/>
        <p:cNvGrpSpPr/>
        <p:nvPr/>
      </p:nvGrpSpPr>
      <p:grpSpPr>
        <a:xfrm>
          <a:off x="0" y="0"/>
          <a:ext cx="0" cy="0"/>
          <a:chOff x="0" y="0"/>
          <a:chExt cx="0" cy="0"/>
        </a:xfrm>
      </p:grpSpPr>
      <p:sp>
        <p:nvSpPr>
          <p:cNvPr id="62" name="Google Shape;62;p8"/>
          <p:cNvSpPr txBox="1"/>
          <p:nvPr>
            <p:ph type="title"/>
          </p:nvPr>
        </p:nvSpPr>
        <p:spPr>
          <a:xfrm>
            <a:off x="522288" y="225425"/>
            <a:ext cx="6389687" cy="86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457200" y="1133475"/>
            <a:ext cx="4038600" cy="4887913"/>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8"/>
          <p:cNvSpPr txBox="1"/>
          <p:nvPr>
            <p:ph idx="2" type="body"/>
          </p:nvPr>
        </p:nvSpPr>
        <p:spPr>
          <a:xfrm>
            <a:off x="4648200" y="1133475"/>
            <a:ext cx="4038600" cy="4887913"/>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5" name="Google Shape;65;p8"/>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75" name="Shape 75"/>
        <p:cNvGrpSpPr/>
        <p:nvPr/>
      </p:nvGrpSpPr>
      <p:grpSpPr>
        <a:xfrm>
          <a:off x="0" y="0"/>
          <a:ext cx="0" cy="0"/>
          <a:chOff x="0" y="0"/>
          <a:chExt cx="0" cy="0"/>
        </a:xfrm>
      </p:grpSpPr>
      <p:sp>
        <p:nvSpPr>
          <p:cNvPr id="76" name="Google Shape;76;p10"/>
          <p:cNvSpPr txBox="1"/>
          <p:nvPr>
            <p:ph type="title"/>
          </p:nvPr>
        </p:nvSpPr>
        <p:spPr>
          <a:xfrm>
            <a:off x="522288" y="225425"/>
            <a:ext cx="6389687" cy="86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0"/>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5" name="Shape 85"/>
        <p:cNvGrpSpPr/>
        <p:nvPr/>
      </p:nvGrpSpPr>
      <p:grpSpPr>
        <a:xfrm>
          <a:off x="0" y="0"/>
          <a:ext cx="0" cy="0"/>
          <a:chOff x="0" y="0"/>
          <a:chExt cx="0" cy="0"/>
        </a:xfrm>
      </p:grpSpPr>
      <p:sp>
        <p:nvSpPr>
          <p:cNvPr id="86" name="Google Shape;86;p12"/>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97" name="Shape 97"/>
        <p:cNvGrpSpPr/>
        <p:nvPr/>
      </p:nvGrpSpPr>
      <p:grpSpPr>
        <a:xfrm>
          <a:off x="0" y="0"/>
          <a:ext cx="0" cy="0"/>
          <a:chOff x="0" y="0"/>
          <a:chExt cx="0" cy="0"/>
        </a:xfrm>
      </p:grpSpPr>
      <p:sp>
        <p:nvSpPr>
          <p:cNvPr id="98" name="Google Shape;98;p14"/>
          <p:cNvSpPr txBox="1"/>
          <p:nvPr>
            <p:ph type="title"/>
          </p:nvPr>
        </p:nvSpPr>
        <p:spPr>
          <a:xfrm>
            <a:off x="522288" y="225425"/>
            <a:ext cx="6389687" cy="86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p:nvPr>
            <p:ph idx="1" type="body"/>
          </p:nvPr>
        </p:nvSpPr>
        <p:spPr>
          <a:xfrm>
            <a:off x="457200" y="1133475"/>
            <a:ext cx="4038600" cy="4887913"/>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0" name="Google Shape;100;p14"/>
          <p:cNvSpPr txBox="1"/>
          <p:nvPr>
            <p:ph idx="2" type="body"/>
          </p:nvPr>
        </p:nvSpPr>
        <p:spPr>
          <a:xfrm>
            <a:off x="4648200" y="1133475"/>
            <a:ext cx="4038600" cy="2366963"/>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1" name="Google Shape;101;p14"/>
          <p:cNvSpPr txBox="1"/>
          <p:nvPr>
            <p:ph idx="3" type="body"/>
          </p:nvPr>
        </p:nvSpPr>
        <p:spPr>
          <a:xfrm>
            <a:off x="4648200" y="3652838"/>
            <a:ext cx="4038600" cy="2368550"/>
          </a:xfrm>
          <a:prstGeom prst="rect">
            <a:avLst/>
          </a:prstGeom>
          <a:noFill/>
          <a:ln>
            <a:noFill/>
          </a:ln>
        </p:spPr>
        <p:txBody>
          <a:bodyPr anchorCtr="0" anchor="t" bIns="45700" lIns="91425" spcFirstLastPara="1" rIns="91425" wrap="square" tIns="45700">
            <a:no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2" name="Google Shape;102;p1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6.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
          <p:cNvSpPr txBox="1"/>
          <p:nvPr/>
        </p:nvSpPr>
        <p:spPr>
          <a:xfrm>
            <a:off x="0" y="5970587"/>
            <a:ext cx="9144000" cy="88741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1" name="Google Shape;11;p1"/>
          <p:cNvSpPr txBox="1"/>
          <p:nvPr/>
        </p:nvSpPr>
        <p:spPr>
          <a:xfrm>
            <a:off x="-9525" y="6053137"/>
            <a:ext cx="2249487" cy="71278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2" name="Google Shape;12;p1"/>
          <p:cNvSpPr txBox="1"/>
          <p:nvPr/>
        </p:nvSpPr>
        <p:spPr>
          <a:xfrm>
            <a:off x="2359025" y="6043612"/>
            <a:ext cx="6784975" cy="7143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lt1"/>
              </a:solidFill>
              <a:latin typeface="Arial"/>
              <a:ea typeface="Arial"/>
              <a:cs typeface="Arial"/>
              <a:sym typeface="Arial"/>
            </a:endParaRPr>
          </a:p>
        </p:txBody>
      </p:sp>
      <p:sp>
        <p:nvSpPr>
          <p:cNvPr id="13" name="Google Shape;13;p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lt2"/>
                </a:solidFill>
                <a:latin typeface="Twentieth Century"/>
                <a:ea typeface="Twentieth Century"/>
                <a:cs typeface="Twentieth Century"/>
                <a:sym typeface="Twentieth Century"/>
              </a:defRPr>
            </a:lvl9pPr>
          </a:lstStyle>
          <a:p/>
        </p:txBody>
      </p:sp>
      <p:sp>
        <p:nvSpPr>
          <p:cNvPr id="14" name="Google Shape;14;p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lt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lt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lt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lt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lt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lt1"/>
                </a:solidFill>
                <a:latin typeface="Twentieth Century"/>
                <a:ea typeface="Twentieth Century"/>
                <a:cs typeface="Twentieth Century"/>
                <a:sym typeface="Twentieth Century"/>
              </a:defRPr>
            </a:lvl9pPr>
          </a:lstStyle>
          <a:p/>
        </p:txBody>
      </p:sp>
      <p:sp>
        <p:nvSpPr>
          <p:cNvPr id="15" name="Google Shape;15;p1"/>
          <p:cNvSpPr txBox="1"/>
          <p:nvPr>
            <p:ph idx="10" type="dt"/>
          </p:nvPr>
        </p:nvSpPr>
        <p:spPr>
          <a:xfrm>
            <a:off x="76200" y="6069012"/>
            <a:ext cx="2057400" cy="68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0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6" name="Google Shape;16;p1"/>
          <p:cNvSpPr txBox="1"/>
          <p:nvPr>
            <p:ph idx="11" type="ftr"/>
          </p:nvPr>
        </p:nvSpPr>
        <p:spPr>
          <a:xfrm>
            <a:off x="2085975" y="236537"/>
            <a:ext cx="586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7" name="Google Shape;17;p1"/>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1pPr>
            <a:lvl2pPr indent="0" lvl="1"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2pPr>
            <a:lvl3pPr indent="0" lvl="2"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3pPr>
            <a:lvl4pPr indent="0" lvl="3"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4pPr>
            <a:lvl5pPr indent="0" lvl="4"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5pPr>
            <a:lvl6pPr indent="0" lvl="5"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6pPr>
            <a:lvl7pPr indent="0" lvl="6"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7pPr>
            <a:lvl8pPr indent="0" lvl="7"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8pPr>
            <a:lvl9pPr indent="0" lvl="8" marL="0" marR="0" rtl="0" algn="ctr">
              <a:lnSpc>
                <a:spcPct val="100000"/>
              </a:lnSpc>
              <a:spcBef>
                <a:spcPts val="0"/>
              </a:spcBef>
              <a:spcAft>
                <a:spcPts val="0"/>
              </a:spcAft>
              <a:buClr>
                <a:schemeClr val="lt2"/>
              </a:buClr>
              <a:buSzPts val="1400"/>
              <a:buFont typeface="Arial"/>
              <a:buNone/>
              <a:defRPr b="1" i="0" sz="1400" u="non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3"/>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6" name="Google Shape;26;p3"/>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7" name="Google Shape;27;p3"/>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28" name="Google Shape;28;p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29" name="Google Shape;29;p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30" name="Google Shape;30;p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1" name="Google Shape;31;p3"/>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32" name="Google Shape;32;p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 name="Shape 39"/>
        <p:cNvGrpSpPr/>
        <p:nvPr/>
      </p:nvGrpSpPr>
      <p:grpSpPr>
        <a:xfrm>
          <a:off x="0" y="0"/>
          <a:ext cx="0" cy="0"/>
          <a:chOff x="0" y="0"/>
          <a:chExt cx="0" cy="0"/>
        </a:xfrm>
      </p:grpSpPr>
      <p:sp>
        <p:nvSpPr>
          <p:cNvPr id="40" name="Google Shape;40;p5"/>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1" name="Google Shape;41;p5"/>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2" name="Google Shape;42;p5"/>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3" name="Google Shape;43;p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44" name="Google Shape;44;p5"/>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45" name="Google Shape;45;p5"/>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6" name="Google Shape;46;p5"/>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47" name="Google Shape;47;p5"/>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3" name="Shape 53"/>
        <p:cNvGrpSpPr/>
        <p:nvPr/>
      </p:nvGrpSpPr>
      <p:grpSpPr>
        <a:xfrm>
          <a:off x="0" y="0"/>
          <a:ext cx="0" cy="0"/>
          <a:chOff x="0" y="0"/>
          <a:chExt cx="0" cy="0"/>
        </a:xfrm>
      </p:grpSpPr>
      <p:sp>
        <p:nvSpPr>
          <p:cNvPr id="54" name="Google Shape;54;p7"/>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5" name="Google Shape;55;p7"/>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6" name="Google Shape;56;p7"/>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57" name="Google Shape;57;p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58" name="Google Shape;58;p7"/>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59" name="Google Shape;59;p7"/>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60" name="Google Shape;60;p7"/>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sp>
        <p:nvSpPr>
          <p:cNvPr id="68" name="Google Shape;68;p9"/>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9" name="Google Shape;69;p9"/>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0" name="Google Shape;70;p9"/>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71" name="Google Shape;71;p9"/>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72" name="Google Shape;72;p9"/>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73" name="Google Shape;73;p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74" name="Google Shape;74;p9"/>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1"/>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81" name="Google Shape;81;p11"/>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82" name="Google Shape;82;p1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a:solidFill>
                  <a:schemeClr val="dk2"/>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3" name="Google Shape;83;p11"/>
          <p:cNvSpPr txBox="1"/>
          <p:nvPr>
            <p:ph idx="11" type="ftr"/>
          </p:nvPr>
        </p:nvSpPr>
        <p:spPr>
          <a:xfrm>
            <a:off x="609600" y="6248400"/>
            <a:ext cx="54213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84" name="Google Shape;84;p1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1pPr>
            <a:lvl2pPr indent="0" lvl="1"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2pPr>
            <a:lvl3pPr indent="0" lvl="2"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3pPr>
            <a:lvl4pPr indent="0" lvl="3"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4pPr>
            <a:lvl5pPr indent="0" lvl="4"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5pPr>
            <a:lvl6pPr indent="0" lvl="5"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6pPr>
            <a:lvl7pPr indent="0" lvl="6"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7pPr>
            <a:lvl8pPr indent="0" lvl="7"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8pPr>
            <a:lvl9pPr indent="0" lvl="8" marL="0" marR="0" rtl="0" algn="ctr">
              <a:lnSpc>
                <a:spcPct val="100000"/>
              </a:lnSpc>
              <a:spcBef>
                <a:spcPts val="0"/>
              </a:spcBef>
              <a:spcAft>
                <a:spcPts val="0"/>
              </a:spcAft>
              <a:buClr>
                <a:schemeClr val="dk2"/>
              </a:buClr>
              <a:buSzPts val="1400"/>
              <a:buFont typeface="Arial"/>
              <a:buNone/>
              <a:defRPr b="1" i="0" sz="1400" u="none">
                <a:solidFill>
                  <a:schemeClr val="dk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3"/>
          <p:cNvSpPr txBox="1"/>
          <p:nvPr/>
        </p:nvSpPr>
        <p:spPr>
          <a:xfrm>
            <a:off x="0" y="1235075"/>
            <a:ext cx="9144000" cy="319087"/>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1" name="Google Shape;91;p13"/>
          <p:cNvSpPr txBox="1"/>
          <p:nvPr/>
        </p:nvSpPr>
        <p:spPr>
          <a:xfrm>
            <a:off x="0" y="1279525"/>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2" name="Google Shape;92;p13"/>
          <p:cNvSpPr txBox="1"/>
          <p:nvPr/>
        </p:nvSpPr>
        <p:spPr>
          <a:xfrm>
            <a:off x="590550" y="1279525"/>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93" name="Google Shape;93;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4400" u="none" cap="none" strike="noStrike">
                <a:solidFill>
                  <a:schemeClr val="dk2"/>
                </a:solidFill>
                <a:latin typeface="Twentieth Century"/>
                <a:ea typeface="Twentieth Century"/>
                <a:cs typeface="Twentieth Century"/>
                <a:sym typeface="Twentieth Century"/>
              </a:defRPr>
            </a:lvl9pPr>
          </a:lstStyle>
          <a:p/>
        </p:txBody>
      </p:sp>
      <p:sp>
        <p:nvSpPr>
          <p:cNvPr id="94" name="Google Shape;94;p13"/>
          <p:cNvSpPr txBox="1"/>
          <p:nvPr>
            <p:ph idx="1" type="body"/>
          </p:nvPr>
        </p:nvSpPr>
        <p:spPr>
          <a:xfrm>
            <a:off x="612775" y="1600200"/>
            <a:ext cx="8153400" cy="4525962"/>
          </a:xfrm>
          <a:prstGeom prst="rect">
            <a:avLst/>
          </a:prstGeom>
          <a:noFill/>
          <a:ln>
            <a:noFill/>
          </a:ln>
        </p:spPr>
        <p:txBody>
          <a:bodyPr anchorCtr="0" anchor="t" bIns="45700" lIns="91425" spcFirstLastPara="1" rIns="91425" wrap="square" tIns="45700">
            <a:no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rgbClr val="A5AB81"/>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rgbClr val="D8B25C"/>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95" name="Google Shape;95;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
        <p:nvSpPr>
          <p:cNvPr id="96" name="Google Shape;96;p13"/>
          <p:cNvSpPr txBox="1"/>
          <p:nvPr>
            <p:ph idx="12" type="sldNum"/>
          </p:nvPr>
        </p:nvSpPr>
        <p:spPr>
          <a:xfrm>
            <a:off x="0" y="1271587"/>
            <a:ext cx="533400" cy="244475"/>
          </a:xfrm>
          <a:prstGeom prst="rect">
            <a:avLst/>
          </a:prstGeom>
          <a:noFill/>
          <a:ln>
            <a:noFill/>
          </a:ln>
        </p:spPr>
        <p:txBody>
          <a:bodyPr anchorCtr="0" anchor="ctr" bIns="45700" lIns="91425" spcFirstLastPara="1" rIns="91425" wrap="square" tIns="45700">
            <a:normAutofit/>
          </a:bodyPr>
          <a:lstStyle>
            <a:lvl1pPr indent="0" lvl="0"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ctr">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7.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7.xml"/><Relationship Id="rId3" Type="http://schemas.openxmlformats.org/officeDocument/2006/relationships/image" Target="../media/image19.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8.xml"/><Relationship Id="rId3" Type="http://schemas.openxmlformats.org/officeDocument/2006/relationships/image" Target="../media/image16.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9.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0.xml"/><Relationship Id="rId3" Type="http://schemas.openxmlformats.org/officeDocument/2006/relationships/image" Target="../media/image13.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java.sun.com/javase/downloads/index.jsp" TargetMode="Externa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5.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5.png"/><Relationship Id="rId6" Type="http://schemas.openxmlformats.org/officeDocument/2006/relationships/image" Target="../media/image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ctrTitle"/>
          </p:nvPr>
        </p:nvSpPr>
        <p:spPr>
          <a:xfrm>
            <a:off x="684212" y="31115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JAVA – BREVE HISTÓRICO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Linguagem de Programação Java</a:t>
            </a:r>
            <a:endParaRPr/>
          </a:p>
        </p:txBody>
      </p:sp>
      <p:sp>
        <p:nvSpPr>
          <p:cNvPr id="178" name="Google Shape;178;p2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9" name="Google Shape;179;p2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lang="en-US" sz="2000">
                <a:latin typeface="Arial"/>
                <a:ea typeface="Arial"/>
                <a:cs typeface="Arial"/>
                <a:sym typeface="Arial"/>
              </a:rPr>
              <a:t>Originalmente</a:t>
            </a:r>
            <a:r>
              <a:rPr b="0" i="0" lang="en-US" sz="2000" u="none">
                <a:solidFill>
                  <a:schemeClr val="dk1"/>
                </a:solidFill>
                <a:latin typeface="Arial"/>
                <a:ea typeface="Arial"/>
                <a:cs typeface="Arial"/>
                <a:sym typeface="Arial"/>
              </a:rPr>
              <a:t> foi criada como parte de um projeto de criação de um software avançado para diversos dispositivos e plataformas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No início a linguagem escolhida para o projeto foi o C++</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Devido às dificuldades encontradas com o C++ foi decidido que era necessária a criação de uma linguagem nova</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Assim, a linguagem Java foi feita para suprir os seguintes desafios: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Operar em ambientes </a:t>
            </a:r>
            <a:r>
              <a:rPr lang="en-US" sz="1800">
                <a:latin typeface="Arial"/>
                <a:ea typeface="Arial"/>
                <a:cs typeface="Arial"/>
                <a:sym typeface="Arial"/>
              </a:rPr>
              <a:t>heterogêneos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Operar em ambientes de rede distribuídos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Operar com segurança</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Consumir o mínimo de recursos disponíveis</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Ser dinamicamente expansível</a:t>
            </a:r>
            <a:endParaRPr/>
          </a:p>
          <a:p>
            <a:pPr indent="-242886" lvl="0" marL="319087" marR="0" rtl="0" algn="l">
              <a:lnSpc>
                <a:spcPct val="100000"/>
              </a:lnSpc>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a:p>
            <a:pPr indent="-242888" lvl="0" marL="319088" marR="0" rtl="0" algn="l">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11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Encapsulamento de Atributos</a:t>
            </a:r>
            <a:endParaRPr/>
          </a:p>
        </p:txBody>
      </p:sp>
      <p:sp>
        <p:nvSpPr>
          <p:cNvPr id="992" name="Google Shape;992;p11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93" name="Google Shape;993;p114"/>
          <p:cNvSpPr txBox="1"/>
          <p:nvPr>
            <p:ph idx="1" type="body"/>
          </p:nvPr>
        </p:nvSpPr>
        <p:spPr>
          <a:xfrm>
            <a:off x="381000" y="1066800"/>
            <a:ext cx="8229600" cy="533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Exemplo:</a:t>
            </a:r>
            <a:endParaRPr/>
          </a:p>
        </p:txBody>
      </p:sp>
      <p:sp>
        <p:nvSpPr>
          <p:cNvPr id="994" name="Google Shape;994;p114"/>
          <p:cNvSpPr txBox="1"/>
          <p:nvPr/>
        </p:nvSpPr>
        <p:spPr>
          <a:xfrm>
            <a:off x="1447800" y="1600200"/>
            <a:ext cx="5257800" cy="4656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velocidadeAtual;</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velocidadeMaxima;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Motor motor;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String getCor()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void setCor(String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this.cor =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String getModelo()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void setModelo(String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this.modelo =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Encapsulamento de Atributos</a:t>
            </a:r>
            <a:endParaRPr/>
          </a:p>
        </p:txBody>
      </p:sp>
      <p:sp>
        <p:nvSpPr>
          <p:cNvPr id="1001" name="Google Shape;1001;p11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02" name="Google Shape;1002;p11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Copie suas classes Carro e Motor para outra pasta e encapsule os seus atributos.</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1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Construtores</a:t>
            </a:r>
            <a:endParaRPr/>
          </a:p>
        </p:txBody>
      </p:sp>
      <p:sp>
        <p:nvSpPr>
          <p:cNvPr id="1009" name="Google Shape;1009;p11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10" name="Google Shape;1010;p116"/>
          <p:cNvSpPr txBox="1"/>
          <p:nvPr>
            <p:ph idx="1" type="body"/>
          </p:nvPr>
        </p:nvSpPr>
        <p:spPr>
          <a:xfrm>
            <a:off x="381000" y="1600200"/>
            <a:ext cx="8305800" cy="3200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É o bloco que é executado durante a criação do objeto através do new.</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sintaxe dos construtores de uma classe é muito semelhante à sintaxe de um método exceto pelo fato do construtor:</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Não ter nenhum retorno.</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Obrigatoriamente ter o mesmo nome da classe</a:t>
            </a:r>
            <a:endParaRPr/>
          </a:p>
          <a:p>
            <a:pPr indent="-250508" lvl="0" marL="319088" marR="0" rtl="0" algn="l">
              <a:spcBef>
                <a:spcPts val="700"/>
              </a:spcBef>
              <a:spcAft>
                <a:spcPts val="0"/>
              </a:spcAft>
              <a:buClr>
                <a:schemeClr val="accent2"/>
              </a:buClr>
              <a:buSzPts val="1080"/>
              <a:buFont typeface="Noto Sans Symbols"/>
              <a:buNone/>
            </a:pPr>
            <a:r>
              <a:t/>
            </a:r>
            <a:endParaRPr b="0" i="0" sz="1800" u="none" cap="none" strike="noStrike">
              <a:solidFill>
                <a:schemeClr val="dk1"/>
              </a:solidFill>
              <a:latin typeface="Arial"/>
              <a:ea typeface="Arial"/>
              <a:cs typeface="Arial"/>
              <a:sym typeface="Arial"/>
            </a:endParaRPr>
          </a:p>
        </p:txBody>
      </p:sp>
      <p:sp>
        <p:nvSpPr>
          <p:cNvPr id="1011" name="Google Shape;1011;p116"/>
          <p:cNvSpPr txBox="1"/>
          <p:nvPr/>
        </p:nvSpPr>
        <p:spPr>
          <a:xfrm>
            <a:off x="1763697" y="4076700"/>
            <a:ext cx="64809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&lt;NomeDaClasse&gt; (&lt;parametros&gt;){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&lt;instruções&gt;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1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Construtores</a:t>
            </a:r>
            <a:endParaRPr/>
          </a:p>
        </p:txBody>
      </p:sp>
      <p:sp>
        <p:nvSpPr>
          <p:cNvPr id="1018" name="Google Shape;1018;p11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19" name="Google Shape;1019;p11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Os construtores servem para possibilitar ou obrigar o usuário da classe a passar parâmetros para a classe durante a criação do objeto.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Quando não definimos um construtor, o Java oferece um construtor padrão sem nenhum parâmetro.</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11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Construtores</a:t>
            </a:r>
            <a:endParaRPr/>
          </a:p>
        </p:txBody>
      </p:sp>
      <p:sp>
        <p:nvSpPr>
          <p:cNvPr id="1026" name="Google Shape;1026;p11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27" name="Google Shape;1027;p118"/>
          <p:cNvSpPr txBox="1"/>
          <p:nvPr>
            <p:ph idx="1" type="body"/>
          </p:nvPr>
        </p:nvSpPr>
        <p:spPr>
          <a:xfrm>
            <a:off x="457200" y="1133475"/>
            <a:ext cx="8229600" cy="115093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Você pode definir vários construtores para suas classes.</a:t>
            </a:r>
            <a:endParaRPr/>
          </a:p>
        </p:txBody>
      </p:sp>
      <p:sp>
        <p:nvSpPr>
          <p:cNvPr id="1028" name="Google Shape;1028;p118"/>
          <p:cNvSpPr txBox="1"/>
          <p:nvPr/>
        </p:nvSpPr>
        <p:spPr>
          <a:xfrm>
            <a:off x="3851275" y="1844675"/>
            <a:ext cx="4826000" cy="3195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velocidadeAtual;</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velocidadeMaxima;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Motor motor;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Carro()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Carro(String cor,String modelo)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this.cor = cor;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this.modelo =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1029" name="Google Shape;1029;p118"/>
          <p:cNvSpPr txBox="1"/>
          <p:nvPr/>
        </p:nvSpPr>
        <p:spPr>
          <a:xfrm>
            <a:off x="609600" y="2743200"/>
            <a:ext cx="35814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Neste exemplo, estamos </a:t>
            </a:r>
            <a:r>
              <a:rPr b="0" i="0" lang="en-US" sz="2000" u="sng">
                <a:solidFill>
                  <a:schemeClr val="dk1"/>
                </a:solidFill>
                <a:latin typeface="Arial"/>
                <a:ea typeface="Arial"/>
                <a:cs typeface="Arial"/>
                <a:sym typeface="Arial"/>
              </a:rPr>
              <a:t>dando a opção</a:t>
            </a:r>
            <a:r>
              <a:rPr b="0" i="0" lang="en-US" sz="2000" u="none">
                <a:solidFill>
                  <a:schemeClr val="dk1"/>
                </a:solidFill>
                <a:latin typeface="Arial"/>
                <a:ea typeface="Arial"/>
                <a:cs typeface="Arial"/>
                <a:sym typeface="Arial"/>
              </a:rPr>
              <a:t> do carro ser construído com uma cor e um modelo.</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1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Construtores</a:t>
            </a:r>
            <a:endParaRPr/>
          </a:p>
        </p:txBody>
      </p:sp>
      <p:sp>
        <p:nvSpPr>
          <p:cNvPr id="1036" name="Google Shape;1036;p11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37" name="Google Shape;1037;p119"/>
          <p:cNvSpPr txBox="1"/>
          <p:nvPr>
            <p:ph idx="1" type="body"/>
          </p:nvPr>
        </p:nvSpPr>
        <p:spPr>
          <a:xfrm>
            <a:off x="457200" y="1133475"/>
            <a:ext cx="8001000" cy="12334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Se quisermos forçar que todos os carros criados tenham uma cor e um modelo, basta não declarar o construtor padrão, ou seja, o construtor sem parâmetros.</a:t>
            </a:r>
            <a:endParaRPr/>
          </a:p>
        </p:txBody>
      </p:sp>
      <p:sp>
        <p:nvSpPr>
          <p:cNvPr id="1038" name="Google Shape;1038;p119"/>
          <p:cNvSpPr txBox="1"/>
          <p:nvPr/>
        </p:nvSpPr>
        <p:spPr>
          <a:xfrm>
            <a:off x="4356100" y="2565400"/>
            <a:ext cx="4406900" cy="2465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velocidadeAtual;</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double velocidadeMaxima;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Motor motor;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Carro(String cor,String modelo)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this.cor = cor;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this.modelo =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1039" name="Google Shape;1039;p119"/>
          <p:cNvSpPr txBox="1"/>
          <p:nvPr/>
        </p:nvSpPr>
        <p:spPr>
          <a:xfrm>
            <a:off x="685800" y="3276600"/>
            <a:ext cx="35814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Neste exemplo, estamos </a:t>
            </a:r>
            <a:r>
              <a:rPr b="0" i="0" lang="en-US" sz="2000" u="sng">
                <a:solidFill>
                  <a:schemeClr val="dk1"/>
                </a:solidFill>
                <a:latin typeface="Arial"/>
                <a:ea typeface="Arial"/>
                <a:cs typeface="Arial"/>
                <a:sym typeface="Arial"/>
              </a:rPr>
              <a:t>forçando</a:t>
            </a:r>
            <a:r>
              <a:rPr b="0" i="0" lang="en-US" sz="2000" u="none">
                <a:solidFill>
                  <a:schemeClr val="dk1"/>
                </a:solidFill>
                <a:latin typeface="Arial"/>
                <a:ea typeface="Arial"/>
                <a:cs typeface="Arial"/>
                <a:sym typeface="Arial"/>
              </a:rPr>
              <a:t> que todo carro seja construído com uma cor e um modelo.</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p1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Atividade Prática</a:t>
            </a:r>
            <a:endParaRPr/>
          </a:p>
        </p:txBody>
      </p:sp>
      <p:sp>
        <p:nvSpPr>
          <p:cNvPr id="1046" name="Google Shape;1046;p12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47" name="Google Shape;1047;p12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Inclua na sua classe Carro o atributo chassi e implemente o construtor para forçar que o chassi seja sempre informado no momento da criação do objeto.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Implemente construtores também na suas classes do exercício de conta-corrente.</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21"/>
          <p:cNvSpPr txBox="1"/>
          <p:nvPr>
            <p:ph type="ctrTitle"/>
          </p:nvPr>
        </p:nvSpPr>
        <p:spPr>
          <a:xfrm>
            <a:off x="684212" y="31115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ARRAYS</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2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Arrays</a:t>
            </a:r>
            <a:endParaRPr/>
          </a:p>
        </p:txBody>
      </p:sp>
      <p:sp>
        <p:nvSpPr>
          <p:cNvPr id="1060" name="Google Shape;1060;p12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61" name="Google Shape;1061;p12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Arrays são estruturas de dados que podem armazenar mais que um valor de um mesmo tipo de dado.</a:t>
            </a:r>
            <a:endParaRPr/>
          </a:p>
          <a:p>
            <a:pPr indent="-246697" lvl="0" marL="319087" marR="0" rtl="0" algn="l">
              <a:lnSpc>
                <a:spcPct val="80000"/>
              </a:lnSpc>
              <a:spcBef>
                <a:spcPts val="700"/>
              </a:spcBef>
              <a:spcAft>
                <a:spcPts val="0"/>
              </a:spcAft>
              <a:buClr>
                <a:schemeClr val="accent2"/>
              </a:buClr>
              <a:buSzPts val="1140"/>
              <a:buFont typeface="Noto Sans Symbols"/>
              <a:buNone/>
            </a:pPr>
            <a:r>
              <a:t/>
            </a:r>
            <a:endParaRPr b="0" i="0" sz="1900" u="none">
              <a:solidFill>
                <a:schemeClr val="dk1"/>
              </a:solidFill>
              <a:latin typeface="Arial"/>
              <a:ea typeface="Arial"/>
              <a:cs typeface="Arial"/>
              <a:sym typeface="Arial"/>
            </a:endParaRPr>
          </a:p>
          <a:p>
            <a:pPr indent="-246697" lvl="0" marL="319087" marR="0" rtl="0" algn="l">
              <a:lnSpc>
                <a:spcPct val="80000"/>
              </a:lnSpc>
              <a:spcBef>
                <a:spcPts val="700"/>
              </a:spcBef>
              <a:spcAft>
                <a:spcPts val="0"/>
              </a:spcAft>
              <a:buClr>
                <a:schemeClr val="accent2"/>
              </a:buClr>
              <a:buSzPts val="1140"/>
              <a:buFont typeface="Noto Sans Symbols"/>
              <a:buNone/>
            </a:pPr>
            <a:r>
              <a:t/>
            </a:r>
            <a:endParaRPr b="0" i="0" sz="1900" u="none">
              <a:solidFill>
                <a:schemeClr val="dk1"/>
              </a:solidFill>
              <a:latin typeface="Arial"/>
              <a:ea typeface="Arial"/>
              <a:cs typeface="Arial"/>
              <a:sym typeface="Arial"/>
            </a:endParaRPr>
          </a:p>
          <a:p>
            <a:pPr indent="-246697" lvl="0" marL="319087" marR="0" rtl="0" algn="l">
              <a:lnSpc>
                <a:spcPct val="80000"/>
              </a:lnSpc>
              <a:spcBef>
                <a:spcPts val="700"/>
              </a:spcBef>
              <a:spcAft>
                <a:spcPts val="0"/>
              </a:spcAft>
              <a:buClr>
                <a:schemeClr val="accent2"/>
              </a:buClr>
              <a:buSzPts val="1140"/>
              <a:buFont typeface="Noto Sans Symbols"/>
              <a:buNone/>
            </a:pPr>
            <a:r>
              <a:t/>
            </a:r>
            <a:endParaRPr b="0" i="0" sz="1900" u="none">
              <a:solidFill>
                <a:schemeClr val="dk1"/>
              </a:solidFill>
              <a:latin typeface="Arial"/>
              <a:ea typeface="Arial"/>
              <a:cs typeface="Arial"/>
              <a:sym typeface="Arial"/>
            </a:endParaRPr>
          </a:p>
          <a:p>
            <a:pPr indent="-246697" lvl="0" marL="319087" marR="0" rtl="0" algn="l">
              <a:lnSpc>
                <a:spcPct val="80000"/>
              </a:lnSpc>
              <a:spcBef>
                <a:spcPts val="700"/>
              </a:spcBef>
              <a:spcAft>
                <a:spcPts val="0"/>
              </a:spcAft>
              <a:buClr>
                <a:schemeClr val="accent2"/>
              </a:buClr>
              <a:buSzPts val="1140"/>
              <a:buFont typeface="Noto Sans Symbols"/>
              <a:buNone/>
            </a:pPr>
            <a:r>
              <a:t/>
            </a:r>
            <a:endParaRPr b="0" i="0" sz="1900" u="none">
              <a:solidFill>
                <a:schemeClr val="dk1"/>
              </a:solidFill>
              <a:latin typeface="Arial"/>
              <a:ea typeface="Arial"/>
              <a:cs typeface="Arial"/>
              <a:sym typeface="Arial"/>
            </a:endParaRPr>
          </a:p>
          <a:p>
            <a:pPr indent="-246697" lvl="0" marL="319087" marR="0" rtl="0" algn="l">
              <a:lnSpc>
                <a:spcPct val="80000"/>
              </a:lnSpc>
              <a:spcBef>
                <a:spcPts val="700"/>
              </a:spcBef>
              <a:spcAft>
                <a:spcPts val="0"/>
              </a:spcAft>
              <a:buClr>
                <a:schemeClr val="accent2"/>
              </a:buClr>
              <a:buSzPts val="1140"/>
              <a:buFont typeface="Noto Sans Symbols"/>
              <a:buNone/>
            </a:pPr>
            <a:r>
              <a:t/>
            </a:r>
            <a:endParaRPr b="0" i="0" sz="1900" u="none">
              <a:solidFill>
                <a:schemeClr val="dk1"/>
              </a:solidFill>
              <a:latin typeface="Arial"/>
              <a:ea typeface="Arial"/>
              <a:cs typeface="Arial"/>
              <a:sym typeface="Arial"/>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Em Java existem Arrays unidimensionais (Vetores) e multidimensionais (Matrizes).</a:t>
            </a:r>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Tanto em Vetores, quanto em Matrizes, as operações básicas que você precisa saber fazer são:</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Declaração</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Instanciação ou criação</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Inicialização</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Consulta</a:t>
            </a:r>
            <a:endParaRPr/>
          </a:p>
        </p:txBody>
      </p:sp>
      <p:pic>
        <p:nvPicPr>
          <p:cNvPr descr="objects-tenElementArray" id="1062" name="Google Shape;1062;p122"/>
          <p:cNvPicPr preferRelativeResize="0"/>
          <p:nvPr/>
        </p:nvPicPr>
        <p:blipFill rotWithShape="1">
          <a:blip r:embed="rId3">
            <a:alphaModFix/>
          </a:blip>
          <a:srcRect b="0" l="0" r="0" t="0"/>
          <a:stretch/>
        </p:blipFill>
        <p:spPr>
          <a:xfrm>
            <a:off x="4859337" y="2060575"/>
            <a:ext cx="4014787" cy="1455737"/>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 name="Shape 1067"/>
        <p:cNvGrpSpPr/>
        <p:nvPr/>
      </p:nvGrpSpPr>
      <p:grpSpPr>
        <a:xfrm>
          <a:off x="0" y="0"/>
          <a:ext cx="0" cy="0"/>
          <a:chOff x="0" y="0"/>
          <a:chExt cx="0" cy="0"/>
        </a:xfrm>
      </p:grpSpPr>
      <p:sp>
        <p:nvSpPr>
          <p:cNvPr id="1068" name="Google Shape;1068;p1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Declaração</a:t>
            </a:r>
            <a:endParaRPr/>
          </a:p>
        </p:txBody>
      </p:sp>
      <p:sp>
        <p:nvSpPr>
          <p:cNvPr id="1069" name="Google Shape;1069;p12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70" name="Google Shape;1070;p12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declaração de uma variável tipo Array é semelhante à declaração normal de uma  variável. </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Adicionamos apenas os colchetes para indicar que se trata de um Array daquele tipo.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Sintaxe: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rgbClr val="0033CC"/>
                </a:solidFill>
                <a:latin typeface="Arial"/>
                <a:ea typeface="Arial"/>
                <a:cs typeface="Arial"/>
                <a:sym typeface="Arial"/>
              </a:rPr>
              <a:t>&lt;tipo&gt;</a:t>
            </a:r>
            <a:r>
              <a:rPr b="0" i="0" lang="en-US" sz="2600" u="none" cap="none" strike="noStrike">
                <a:solidFill>
                  <a:srgbClr val="FF0000"/>
                </a:solidFill>
                <a:latin typeface="Arial"/>
                <a:ea typeface="Arial"/>
                <a:cs typeface="Arial"/>
                <a:sym typeface="Arial"/>
              </a:rPr>
              <a:t>[ ]</a:t>
            </a:r>
            <a:r>
              <a:rPr b="0" i="0" lang="en-US" sz="2600" u="none" cap="none" strike="noStrike">
                <a:solidFill>
                  <a:srgbClr val="0033CC"/>
                </a:solidFill>
                <a:latin typeface="Arial"/>
                <a:ea typeface="Arial"/>
                <a:cs typeface="Arial"/>
                <a:sym typeface="Arial"/>
              </a:rPr>
              <a:t> &lt;nome&gt;; </a:t>
            </a:r>
            <a:r>
              <a:rPr b="0" i="0" lang="en-US" sz="2600" u="none" cap="none" strike="noStrike">
                <a:solidFill>
                  <a:schemeClr val="dk1"/>
                </a:solidFill>
                <a:latin typeface="Arial"/>
                <a:ea typeface="Arial"/>
                <a:cs typeface="Arial"/>
                <a:sym typeface="Arial"/>
              </a:rPr>
              <a:t>ou </a:t>
            </a:r>
            <a:r>
              <a:rPr b="0" i="0" lang="en-US" sz="2600" u="none" cap="none" strike="noStrike">
                <a:solidFill>
                  <a:srgbClr val="0033CC"/>
                </a:solidFill>
                <a:latin typeface="Arial"/>
                <a:ea typeface="Arial"/>
                <a:cs typeface="Arial"/>
                <a:sym typeface="Arial"/>
              </a:rPr>
              <a:t>&lt;tipo&gt; &lt;nome&gt;</a:t>
            </a:r>
            <a:r>
              <a:rPr b="0" i="0" lang="en-US" sz="2600" u="none" cap="none" strike="noStrike">
                <a:solidFill>
                  <a:srgbClr val="FF0000"/>
                </a:solidFill>
                <a:latin typeface="Arial"/>
                <a:ea typeface="Arial"/>
                <a:cs typeface="Arial"/>
                <a:sym typeface="Arial"/>
              </a:rPr>
              <a:t>[ ]</a:t>
            </a:r>
            <a:r>
              <a:rPr b="0" i="0" lang="en-US" sz="2600" u="none" cap="none" strike="noStrike">
                <a:solidFill>
                  <a:srgbClr val="0033CC"/>
                </a:solidFill>
                <a:latin typeface="Arial"/>
                <a:ea typeface="Arial"/>
                <a:cs typeface="Arial"/>
                <a:sym typeface="Arial"/>
              </a:rPr>
              <a: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Exemplo: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int[ ] idades; ou int idades[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Linguagem de Programação Java</a:t>
            </a:r>
            <a:endParaRPr/>
          </a:p>
        </p:txBody>
      </p:sp>
      <p:sp>
        <p:nvSpPr>
          <p:cNvPr id="186" name="Google Shape;186;p2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87" name="Google Shape;187;p2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Objetivos principais da linguagem</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Simples, orientada a objetos e familiar</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Segura e robusta</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Arquitetura neutra e portável</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Alta performance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Interpretada, Multithread e dinâmica</a:t>
            </a:r>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p12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Instanciação ou Criação</a:t>
            </a:r>
            <a:endParaRPr/>
          </a:p>
        </p:txBody>
      </p:sp>
      <p:sp>
        <p:nvSpPr>
          <p:cNvPr id="1077" name="Google Shape;1077;p12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78" name="Google Shape;1078;p124"/>
          <p:cNvSpPr txBox="1"/>
          <p:nvPr>
            <p:ph idx="1" type="body"/>
          </p:nvPr>
        </p:nvSpPr>
        <p:spPr>
          <a:xfrm>
            <a:off x="457200" y="1600200"/>
            <a:ext cx="8305800" cy="4267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Como Arrays são objetos, a criação segue o mesmo padrão da criação de objetos.</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Sintaxe:</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&lt;nome&gt; = new &lt;tipo&gt;[&lt;tamanho&gt;];</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&lt;tamanho&gt; define a quantidade de posições que este vetor vai ter.</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Exemplo:</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idades = new int[3];</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Neste caso criamos um vetor chamado </a:t>
            </a:r>
            <a:r>
              <a:rPr b="0" i="0" lang="en-US" sz="2000" u="sng">
                <a:solidFill>
                  <a:schemeClr val="dk1"/>
                </a:solidFill>
                <a:latin typeface="Arial"/>
                <a:ea typeface="Arial"/>
                <a:cs typeface="Arial"/>
                <a:sym typeface="Arial"/>
              </a:rPr>
              <a:t>idades</a:t>
            </a:r>
            <a:r>
              <a:rPr b="0" i="0" lang="en-US" sz="2000" u="none">
                <a:solidFill>
                  <a:schemeClr val="dk1"/>
                </a:solidFill>
                <a:latin typeface="Arial"/>
                <a:ea typeface="Arial"/>
                <a:cs typeface="Arial"/>
                <a:sym typeface="Arial"/>
              </a:rPr>
              <a:t> que tem 3 posições, ou seja, reservamos 3 espaços na memória para armazenar valores do tipo </a:t>
            </a:r>
            <a:r>
              <a:rPr b="0" i="0" lang="en-US" sz="2000" u="sng">
                <a:solidFill>
                  <a:schemeClr val="dk1"/>
                </a:solidFill>
                <a:latin typeface="Arial"/>
                <a:ea typeface="Arial"/>
                <a:cs typeface="Arial"/>
                <a:sym typeface="Arial"/>
              </a:rPr>
              <a:t>int</a:t>
            </a:r>
            <a:r>
              <a:rPr b="0" i="0" lang="en-US" sz="2000" u="none">
                <a:solidFill>
                  <a:schemeClr val="dk1"/>
                </a:solidFill>
                <a:latin typeface="Arial"/>
                <a:ea typeface="Arial"/>
                <a:cs typeface="Arial"/>
                <a:sym typeface="Arial"/>
              </a:rPr>
              <a:t>.</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2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Inicialização </a:t>
            </a:r>
            <a:endParaRPr/>
          </a:p>
        </p:txBody>
      </p:sp>
      <p:sp>
        <p:nvSpPr>
          <p:cNvPr id="1085" name="Google Shape;1085;p12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86" name="Google Shape;1086;p12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Assim como declaramos uma variável para armazenar um valor, o sentido de um vetor é receber um conjunto de valores para posterior utilização.</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Inicializar um vetor é na verdade inicializar cada uma de suas posições.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sintaxe é:</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&lt;nome&gt; [posição] = &lt;valor&gt;;</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Exemplos: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idades[0] = 8;</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Neste caso estamos colocando o valor literal 8 na posição 0 do vetor idade. Os índices dos Arrays em Java vão de 0 a n-1, onde n é o tamanho do Array.</a:t>
            </a:r>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1" name="Shape 1091"/>
        <p:cNvGrpSpPr/>
        <p:nvPr/>
      </p:nvGrpSpPr>
      <p:grpSpPr>
        <a:xfrm>
          <a:off x="0" y="0"/>
          <a:ext cx="0" cy="0"/>
          <a:chOff x="0" y="0"/>
          <a:chExt cx="0" cy="0"/>
        </a:xfrm>
      </p:grpSpPr>
      <p:sp>
        <p:nvSpPr>
          <p:cNvPr id="1092" name="Google Shape;1092;p1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Inicialização</a:t>
            </a:r>
            <a:endParaRPr/>
          </a:p>
        </p:txBody>
      </p:sp>
      <p:sp>
        <p:nvSpPr>
          <p:cNvPr id="1093" name="Google Shape;1093;p12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094" name="Google Shape;1094;p12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Arrays: Inicialização</a:t>
            </a:r>
            <a:endParaRPr/>
          </a:p>
          <a:p>
            <a:pPr indent="-273049" lvl="1" marL="639762" marR="0" rtl="0" algn="l">
              <a:lnSpc>
                <a:spcPct val="100000"/>
              </a:lnSpc>
              <a:spcBef>
                <a:spcPts val="500"/>
              </a:spcBef>
              <a:spcAft>
                <a:spcPts val="0"/>
              </a:spcAft>
              <a:buClr>
                <a:schemeClr val="accent1"/>
              </a:buClr>
              <a:buSzPts val="1330"/>
              <a:buFont typeface="Noto Sans Symbols"/>
              <a:buChar char="🞑"/>
            </a:pPr>
            <a:r>
              <a:rPr b="0" i="0" lang="en-US" sz="1900" u="none" cap="none" strike="noStrike">
                <a:solidFill>
                  <a:schemeClr val="dk1"/>
                </a:solidFill>
                <a:latin typeface="Arial"/>
                <a:ea typeface="Arial"/>
                <a:cs typeface="Arial"/>
                <a:sym typeface="Arial"/>
              </a:rPr>
              <a:t>Os elementos de um array são inicializados para seus valores default na construção:</a:t>
            </a:r>
            <a:endParaRPr/>
          </a:p>
          <a:p>
            <a:pPr indent="-228600" lvl="2" marL="914400" marR="0" rtl="0" algn="l">
              <a:lnSpc>
                <a:spcPct val="100000"/>
              </a:lnSpc>
              <a:spcBef>
                <a:spcPts val="500"/>
              </a:spcBef>
              <a:spcAft>
                <a:spcPts val="0"/>
              </a:spcAft>
              <a:buClr>
                <a:schemeClr val="accent2"/>
              </a:buClr>
              <a:buSzPts val="1425"/>
              <a:buFont typeface="Noto Sans Symbols"/>
              <a:buChar char="●"/>
            </a:pPr>
            <a:r>
              <a:rPr b="1" i="0" lang="en-US" sz="1900" u="none" cap="none" strike="noStrike">
                <a:solidFill>
                  <a:schemeClr val="dk1"/>
                </a:solidFill>
                <a:latin typeface="Arial"/>
                <a:ea typeface="Arial"/>
                <a:cs typeface="Arial"/>
                <a:sym typeface="Arial"/>
              </a:rPr>
              <a:t>boolean:false;</a:t>
            </a:r>
            <a:endParaRPr/>
          </a:p>
          <a:p>
            <a:pPr indent="-228600" lvl="2" marL="914400" marR="0" rtl="0" algn="l">
              <a:lnSpc>
                <a:spcPct val="100000"/>
              </a:lnSpc>
              <a:spcBef>
                <a:spcPts val="500"/>
              </a:spcBef>
              <a:spcAft>
                <a:spcPts val="0"/>
              </a:spcAft>
              <a:buClr>
                <a:schemeClr val="accent2"/>
              </a:buClr>
              <a:buSzPts val="1425"/>
              <a:buFont typeface="Noto Sans Symbols"/>
              <a:buChar char="●"/>
            </a:pPr>
            <a:r>
              <a:rPr b="1" i="0" lang="en-US" sz="1900" u="none" cap="none" strike="noStrike">
                <a:solidFill>
                  <a:schemeClr val="dk1"/>
                </a:solidFill>
                <a:latin typeface="Arial"/>
                <a:ea typeface="Arial"/>
                <a:cs typeface="Arial"/>
                <a:sym typeface="Arial"/>
              </a:rPr>
              <a:t>byte, short, int, long:0;</a:t>
            </a:r>
            <a:endParaRPr/>
          </a:p>
          <a:p>
            <a:pPr indent="-228600" lvl="2" marL="914400" marR="0" rtl="0" algn="l">
              <a:lnSpc>
                <a:spcPct val="100000"/>
              </a:lnSpc>
              <a:spcBef>
                <a:spcPts val="500"/>
              </a:spcBef>
              <a:spcAft>
                <a:spcPts val="0"/>
              </a:spcAft>
              <a:buClr>
                <a:schemeClr val="accent2"/>
              </a:buClr>
              <a:buSzPts val="1425"/>
              <a:buFont typeface="Noto Sans Symbols"/>
              <a:buChar char="●"/>
            </a:pPr>
            <a:r>
              <a:rPr b="1" i="0" lang="en-US" sz="1900" u="none" cap="none" strike="noStrike">
                <a:solidFill>
                  <a:schemeClr val="dk1"/>
                </a:solidFill>
                <a:latin typeface="Arial"/>
                <a:ea typeface="Arial"/>
                <a:cs typeface="Arial"/>
                <a:sym typeface="Arial"/>
              </a:rPr>
              <a:t>float e double: 0.0f ou 0.0d;</a:t>
            </a:r>
            <a:endParaRPr/>
          </a:p>
          <a:p>
            <a:pPr indent="-228600" lvl="2" marL="914400" marR="0" rtl="0" algn="l">
              <a:lnSpc>
                <a:spcPct val="100000"/>
              </a:lnSpc>
              <a:spcBef>
                <a:spcPts val="500"/>
              </a:spcBef>
              <a:spcAft>
                <a:spcPts val="0"/>
              </a:spcAft>
              <a:buClr>
                <a:schemeClr val="accent2"/>
              </a:buClr>
              <a:buSzPts val="1425"/>
              <a:buFont typeface="Noto Sans Symbols"/>
              <a:buChar char="●"/>
            </a:pPr>
            <a:r>
              <a:rPr b="1" i="0" lang="en-US" sz="1900" u="none" cap="none" strike="noStrike">
                <a:solidFill>
                  <a:schemeClr val="dk1"/>
                </a:solidFill>
                <a:latin typeface="Arial"/>
                <a:ea typeface="Arial"/>
                <a:cs typeface="Arial"/>
                <a:sym typeface="Arial"/>
              </a:rPr>
              <a:t>char:’\u0000’;</a:t>
            </a:r>
            <a:endParaRPr/>
          </a:p>
          <a:p>
            <a:pPr indent="-228600" lvl="2" marL="914400" marR="0" rtl="0" algn="l">
              <a:lnSpc>
                <a:spcPct val="100000"/>
              </a:lnSpc>
              <a:spcBef>
                <a:spcPts val="500"/>
              </a:spcBef>
              <a:spcAft>
                <a:spcPts val="0"/>
              </a:spcAft>
              <a:buClr>
                <a:schemeClr val="accent2"/>
              </a:buClr>
              <a:buSzPts val="1425"/>
              <a:buFont typeface="Noto Sans Symbols"/>
              <a:buChar char="●"/>
            </a:pPr>
            <a:r>
              <a:rPr b="1" i="0" lang="en-US" sz="1900" u="none" cap="none" strike="noStrike">
                <a:solidFill>
                  <a:schemeClr val="dk1"/>
                </a:solidFill>
                <a:latin typeface="Arial"/>
                <a:ea typeface="Arial"/>
                <a:cs typeface="Arial"/>
                <a:sym typeface="Arial"/>
              </a:rPr>
              <a:t>referência: null.</a:t>
            </a:r>
            <a:endParaRPr/>
          </a:p>
          <a:p>
            <a:pPr indent="-246698" lvl="0" marL="319088" marR="0" rtl="0" algn="l">
              <a:spcBef>
                <a:spcPts val="700"/>
              </a:spcBef>
              <a:spcAft>
                <a:spcPts val="0"/>
              </a:spcAft>
              <a:buClr>
                <a:schemeClr val="accent2"/>
              </a:buClr>
              <a:buSzPts val="1140"/>
              <a:buFont typeface="Noto Sans Symbols"/>
              <a:buNone/>
            </a:pPr>
            <a:r>
              <a:t/>
            </a:r>
            <a:endParaRPr b="1" i="0" sz="1900" u="none" cap="none" strike="noStrike">
              <a:solidFill>
                <a:schemeClr val="dk1"/>
              </a:solidFill>
              <a:latin typeface="Arial"/>
              <a:ea typeface="Arial"/>
              <a:cs typeface="Arial"/>
              <a:sym typeface="Aria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Consulta</a:t>
            </a:r>
            <a:endParaRPr/>
          </a:p>
        </p:txBody>
      </p:sp>
      <p:sp>
        <p:nvSpPr>
          <p:cNvPr id="1101" name="Google Shape;1101;p12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02" name="Google Shape;1102;p12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sintaxe para a recuperação de dados em um Vetor é:</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&lt;nome&gt;[posição]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Exemplo: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System.out.println(idades[0]);</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int idadeNova=idades[0];</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12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 - Resumo</a:t>
            </a:r>
            <a:endParaRPr/>
          </a:p>
        </p:txBody>
      </p:sp>
      <p:sp>
        <p:nvSpPr>
          <p:cNvPr id="1109" name="Google Shape;1109;p12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10" name="Google Shape;1110;p128"/>
          <p:cNvSpPr txBox="1"/>
          <p:nvPr>
            <p:ph idx="1" type="body"/>
          </p:nvPr>
        </p:nvSpPr>
        <p:spPr>
          <a:xfrm>
            <a:off x="457200" y="1133475"/>
            <a:ext cx="8229600" cy="82232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Resumindo, estas são as operações básicas que envolvem um Vetor:</a:t>
            </a:r>
            <a:endParaRPr/>
          </a:p>
        </p:txBody>
      </p:sp>
      <p:graphicFrame>
        <p:nvGraphicFramePr>
          <p:cNvPr id="1111" name="Google Shape;1111;p128"/>
          <p:cNvGraphicFramePr/>
          <p:nvPr/>
        </p:nvGraphicFramePr>
        <p:xfrm>
          <a:off x="457200" y="2590800"/>
          <a:ext cx="3000000" cy="3000000"/>
        </p:xfrm>
        <a:graphic>
          <a:graphicData uri="http://schemas.openxmlformats.org/drawingml/2006/table">
            <a:tbl>
              <a:tblPr>
                <a:noFill/>
                <a:tableStyleId>{584FA928-9220-4AAF-9557-E3F31C1929D7}</a:tableStyleId>
              </a:tblPr>
              <a:tblGrid>
                <a:gridCol w="1600200"/>
                <a:gridCol w="3352800"/>
                <a:gridCol w="3124200"/>
              </a:tblGrid>
              <a:tr h="717550">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Declaração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&lt;tipo&gt;[ ] &lt;nome&gt;; ou</a:t>
                      </a:r>
                      <a:endParaRPr/>
                    </a:p>
                    <a:p>
                      <a:pPr indent="0" lvl="0" marL="0" marR="0" rtl="0" algn="l">
                        <a:lnSpc>
                          <a:spcPct val="100000"/>
                        </a:lnSpc>
                        <a:spcBef>
                          <a:spcPts val="26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&lt;tipo&gt; &lt;nome&gt;[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int[ ] numeros; ou </a:t>
                      </a:r>
                      <a:endParaRPr/>
                    </a:p>
                    <a:p>
                      <a:pPr indent="0" lvl="0" marL="0" marR="0" rtl="0" algn="l">
                        <a:lnSpc>
                          <a:spcPct val="100000"/>
                        </a:lnSpc>
                        <a:spcBef>
                          <a:spcPts val="26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int numeros[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7550">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Instanciação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&lt;nome&gt; = new &lt;tipo&gt;[tamanho];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numeros = new int[5];</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7550">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Inicialização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&lt;nome&gt;[posição]=&lt;valor&gt;;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numeros[1]=10;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7550">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Consulta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&lt;nome&gt;[posição];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System.out.println(numeros[1]);</a:t>
                      </a:r>
                      <a:endParaRPr/>
                    </a:p>
                    <a:p>
                      <a:pPr indent="0" lvl="0" marL="0" marR="0" rtl="0" algn="l">
                        <a:lnSpc>
                          <a:spcPct val="100000"/>
                        </a:lnSpc>
                        <a:spcBef>
                          <a:spcPts val="26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int umNumero = numeros[1];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a:t>
            </a:r>
            <a:endParaRPr/>
          </a:p>
        </p:txBody>
      </p:sp>
      <p:sp>
        <p:nvSpPr>
          <p:cNvPr id="1118" name="Google Shape;1118;p12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19" name="Google Shape;1119;p129"/>
          <p:cNvSpPr txBox="1"/>
          <p:nvPr>
            <p:ph idx="1" type="body"/>
          </p:nvPr>
        </p:nvSpPr>
        <p:spPr>
          <a:xfrm>
            <a:off x="457200" y="1133475"/>
            <a:ext cx="8229600" cy="17256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Um atributo importante na manipulação de objetos do tipo Array é o </a:t>
            </a:r>
            <a:r>
              <a:rPr b="0" i="0" lang="en-US" sz="1800" u="sng">
                <a:solidFill>
                  <a:schemeClr val="dk1"/>
                </a:solidFill>
                <a:latin typeface="Arial"/>
                <a:ea typeface="Arial"/>
                <a:cs typeface="Arial"/>
                <a:sym typeface="Arial"/>
              </a:rPr>
              <a:t>length</a:t>
            </a:r>
            <a:r>
              <a:rPr b="0" i="0" lang="en-US" sz="1800" u="none">
                <a:solidFill>
                  <a:schemeClr val="dk1"/>
                </a:solidFill>
                <a:latin typeface="Arial"/>
                <a:ea typeface="Arial"/>
                <a:cs typeface="Arial"/>
                <a:sym typeface="Arial"/>
              </a:rPr>
              <a:t>. Ele retorna o tamanho do Array.</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Com isso é possível navegar pelo Array dinamicamente.</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Veja estes dois exemplos:</a:t>
            </a:r>
            <a:endParaRPr/>
          </a:p>
        </p:txBody>
      </p:sp>
      <p:sp>
        <p:nvSpPr>
          <p:cNvPr id="1120" name="Google Shape;1120;p129"/>
          <p:cNvSpPr txBox="1"/>
          <p:nvPr/>
        </p:nvSpPr>
        <p:spPr>
          <a:xfrm>
            <a:off x="4643437" y="2420937"/>
            <a:ext cx="4500562" cy="200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int[] umAteCinco = new int[5];</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umAteCinco[0]=1;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umAteCinco[1]=2;</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umAteCinco[2]=3;</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umAteCinco[3]=4;</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umAteCinco[4]=5;</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for (int i=0;i&lt;umAteCinco.length;i++) {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System.out.println(umAteCinco[i]);</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1121" name="Google Shape;1121;p129"/>
          <p:cNvSpPr txBox="1"/>
          <p:nvPr/>
        </p:nvSpPr>
        <p:spPr>
          <a:xfrm>
            <a:off x="250825" y="2636837"/>
            <a:ext cx="4340225" cy="278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umAteCinco = new int[5];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umAteCinco[0]=1;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umAteCinco[1]=2;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umAteCinco[2]=3;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umAteCinco[3]=4;</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umAteCinco[4]=5;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System.out.println(umAteCinco[0]);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System.out.println(umAteCinco[1]);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System.out.println(umAteCinco[2]);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System.out.println(umAteCinco[3]);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System.out.println(umAteCinco[4]);</a:t>
            </a:r>
            <a:endParaRPr/>
          </a:p>
        </p:txBody>
      </p:sp>
      <p:sp>
        <p:nvSpPr>
          <p:cNvPr id="1122" name="Google Shape;1122;p129"/>
          <p:cNvSpPr txBox="1"/>
          <p:nvPr/>
        </p:nvSpPr>
        <p:spPr>
          <a:xfrm>
            <a:off x="457200" y="55626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Estes dois códigos são equivalentes!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3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Vetores</a:t>
            </a:r>
            <a:endParaRPr/>
          </a:p>
        </p:txBody>
      </p:sp>
      <p:sp>
        <p:nvSpPr>
          <p:cNvPr id="1129" name="Google Shape;1129;p13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30" name="Google Shape;1130;p130"/>
          <p:cNvSpPr txBox="1"/>
          <p:nvPr>
            <p:ph idx="1" type="body"/>
          </p:nvPr>
        </p:nvSpPr>
        <p:spPr>
          <a:xfrm>
            <a:off x="457200" y="1133475"/>
            <a:ext cx="8229600" cy="1790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7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Teste seus conhecimentos com o exercício de fixação 04.</a:t>
            </a:r>
            <a:endParaRPr/>
          </a:p>
          <a:p>
            <a:pPr indent="-319087" lvl="0" marL="319087" marR="0" rtl="0" algn="l">
              <a:lnSpc>
                <a:spcPct val="70000"/>
              </a:lnSpc>
              <a:spcBef>
                <a:spcPts val="70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Crie uma lista para armazenar o nome de seus familiares. Declare, instancie, atribua e consulte os dados na estrutura array.</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Matrizes</a:t>
            </a:r>
            <a:endParaRPr/>
          </a:p>
        </p:txBody>
      </p:sp>
      <p:sp>
        <p:nvSpPr>
          <p:cNvPr id="1137" name="Google Shape;1137;p13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38" name="Google Shape;1138;p131"/>
          <p:cNvSpPr txBox="1"/>
          <p:nvPr>
            <p:ph idx="1" type="body"/>
          </p:nvPr>
        </p:nvSpPr>
        <p:spPr>
          <a:xfrm>
            <a:off x="457200" y="1600200"/>
            <a:ext cx="8305800" cy="1447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processo de declaração, instanciação, inicialização e consulta de uma Matriz é muito semelhante aos vetores.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Temos apenas que acrescentar um par de colchetes para representar a outra dimensão do Array.</a:t>
            </a:r>
            <a:endParaRPr/>
          </a:p>
        </p:txBody>
      </p:sp>
      <p:graphicFrame>
        <p:nvGraphicFramePr>
          <p:cNvPr id="1139" name="Google Shape;1139;p131"/>
          <p:cNvGraphicFramePr/>
          <p:nvPr/>
        </p:nvGraphicFramePr>
        <p:xfrm>
          <a:off x="320675" y="3068637"/>
          <a:ext cx="3000000" cy="3000000"/>
        </p:xfrm>
        <a:graphic>
          <a:graphicData uri="http://schemas.openxmlformats.org/drawingml/2006/table">
            <a:tbl>
              <a:tblPr>
                <a:noFill/>
                <a:tableStyleId>{584FA928-9220-4AAF-9557-E3F31C1929D7}</a:tableStyleId>
              </a:tblPr>
              <a:tblGrid>
                <a:gridCol w="1641475"/>
                <a:gridCol w="3438525"/>
                <a:gridCol w="3203575"/>
              </a:tblGrid>
              <a:tr h="738175">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Declaração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&lt;tipo&gt;[ ][ ]&lt;nome&gt;; ou</a:t>
                      </a:r>
                      <a:endParaRPr/>
                    </a:p>
                    <a:p>
                      <a:pPr indent="0" lvl="0" marL="0" marR="0" rtl="0" algn="l">
                        <a:lnSpc>
                          <a:spcPct val="100000"/>
                        </a:lnSpc>
                        <a:spcBef>
                          <a:spcPts val="22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&lt;tipo&gt; &lt;nome&gt;[ ][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int[ ][ ] numeros; ou </a:t>
                      </a:r>
                      <a:endParaRPr/>
                    </a:p>
                    <a:p>
                      <a:pPr indent="0" lvl="0" marL="0" marR="0" rtl="0" algn="l">
                        <a:lnSpc>
                          <a:spcPct val="100000"/>
                        </a:lnSpc>
                        <a:spcBef>
                          <a:spcPts val="22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int numeros[ ][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8175">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Instanciação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&lt;nome&gt; = new &lt;tipo&gt;[linhas][colunas];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numeros = new int[5][3];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6600">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Inicialização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&lt;nome&gt;[linha][coluna]=&lt;valor&gt;;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numeros[1][0]=10;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38175">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Consulta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&lt;nome&gt;[linha][coluna];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System.out.println(numeros[1][0]);</a:t>
                      </a:r>
                      <a:endParaRPr/>
                    </a:p>
                    <a:p>
                      <a:pPr indent="0" lvl="0" marL="0" marR="0" rtl="0" algn="l">
                        <a:lnSpc>
                          <a:spcPct val="100000"/>
                        </a:lnSpc>
                        <a:spcBef>
                          <a:spcPts val="220"/>
                        </a:spcBef>
                        <a:spcAft>
                          <a:spcPts val="0"/>
                        </a:spcAft>
                        <a:buClr>
                          <a:srgbClr val="004983"/>
                        </a:buClr>
                        <a:buSzPts val="1100"/>
                        <a:buFont typeface="Arial"/>
                        <a:buNone/>
                      </a:pPr>
                      <a:r>
                        <a:rPr b="1" i="0" lang="en-US" sz="1100" u="none" cap="none" strike="noStrike">
                          <a:solidFill>
                            <a:srgbClr val="004983"/>
                          </a:solidFill>
                          <a:latin typeface="Arial"/>
                          <a:ea typeface="Arial"/>
                          <a:cs typeface="Arial"/>
                          <a:sym typeface="Arial"/>
                        </a:rPr>
                        <a:t>int umNumero = numeros[1][0];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Matrizes</a:t>
            </a:r>
            <a:endParaRPr/>
          </a:p>
        </p:txBody>
      </p:sp>
      <p:sp>
        <p:nvSpPr>
          <p:cNvPr id="1146" name="Google Shape;1146;p13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pic>
        <p:nvPicPr>
          <p:cNvPr id="1147" name="Google Shape;1147;p132"/>
          <p:cNvPicPr preferRelativeResize="0"/>
          <p:nvPr/>
        </p:nvPicPr>
        <p:blipFill rotWithShape="1">
          <a:blip r:embed="rId3">
            <a:alphaModFix/>
          </a:blip>
          <a:srcRect b="0" l="0" r="0" t="0"/>
          <a:stretch/>
        </p:blipFill>
        <p:spPr>
          <a:xfrm>
            <a:off x="395287" y="1989137"/>
            <a:ext cx="6008687" cy="4183062"/>
          </a:xfrm>
          <a:prstGeom prst="rect">
            <a:avLst/>
          </a:prstGeom>
          <a:noFill/>
          <a:ln>
            <a:noFill/>
          </a:ln>
        </p:spPr>
      </p:pic>
      <p:pic>
        <p:nvPicPr>
          <p:cNvPr id="1148" name="Google Shape;1148;p132"/>
          <p:cNvPicPr preferRelativeResize="0"/>
          <p:nvPr/>
        </p:nvPicPr>
        <p:blipFill rotWithShape="1">
          <a:blip r:embed="rId4">
            <a:alphaModFix/>
          </a:blip>
          <a:srcRect b="0" l="0" r="0" t="0"/>
          <a:stretch/>
        </p:blipFill>
        <p:spPr>
          <a:xfrm>
            <a:off x="7092950" y="3357562"/>
            <a:ext cx="1498600" cy="135255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Matrizes</a:t>
            </a:r>
            <a:endParaRPr/>
          </a:p>
        </p:txBody>
      </p:sp>
      <p:sp>
        <p:nvSpPr>
          <p:cNvPr id="1155" name="Google Shape;1155;p13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56" name="Google Shape;1156;p13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Teste seus conhecimentos </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Arial"/>
                <a:ea typeface="Arial"/>
                <a:cs typeface="Arial"/>
                <a:sym typeface="Arial"/>
              </a:rPr>
              <a:t>Uma rainha requisitou os serviços de um monge e disse-lhe que pagaria qualquer preço. O monge, necessitando de alimentos, indagou à rainha sobre o pagamento, se poderia ser feito com grãos de trigo dispostos em um tabuleiro de xadrez, de tal forma que o primeiro quadro conter um grão e os quadros subsequentes o dobro do quadro anterior. A rainha achou o trabalho barato e pediu que o serviço fosse executado, sem se dar conta de que seria impossível efetuar o pagamento. Faça um programa em Java para calcular o número de grãos que o monge esperava receber.</a:t>
            </a:r>
            <a:endParaRPr/>
          </a:p>
          <a:p>
            <a:pPr indent="-273049" lvl="1" marL="639762" marR="0" rtl="0" algn="l">
              <a:lnSpc>
                <a:spcPct val="8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Arial"/>
                <a:ea typeface="Arial"/>
                <a:cs typeface="Arial"/>
                <a:sym typeface="Arial"/>
              </a:rPr>
              <a:t>Em qual casa você terá overflow usando respectivamente int e long?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Linguagem de Programação Java</a:t>
            </a:r>
            <a:endParaRPr/>
          </a:p>
        </p:txBody>
      </p:sp>
      <p:sp>
        <p:nvSpPr>
          <p:cNvPr id="194" name="Google Shape;194;p2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95" name="Google Shape;195;p2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O processo de desenvolvimento em Java consiste em:</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Os programas são escritos em arquivos texto com a extensão </a:t>
            </a:r>
            <a:r>
              <a:rPr b="0" i="0" lang="en-US" sz="2400" u="none" cap="none" strike="noStrike">
                <a:solidFill>
                  <a:schemeClr val="dk1"/>
                </a:solidFill>
                <a:latin typeface="Courier New"/>
                <a:ea typeface="Courier New"/>
                <a:cs typeface="Courier New"/>
                <a:sym typeface="Courier New"/>
              </a:rPr>
              <a:t>.java</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Utilizando um programa que vem com o JDK do Java SE chamado </a:t>
            </a:r>
            <a:r>
              <a:rPr b="0" i="0" lang="en-US" sz="2400" u="none" cap="none" strike="noStrike">
                <a:solidFill>
                  <a:schemeClr val="dk1"/>
                </a:solidFill>
                <a:latin typeface="Courier New"/>
                <a:ea typeface="Courier New"/>
                <a:cs typeface="Courier New"/>
                <a:sym typeface="Courier New"/>
              </a:rPr>
              <a:t>javac</a:t>
            </a:r>
            <a:r>
              <a:rPr b="0" i="0" lang="en-US" sz="2400" u="none" cap="none" strike="noStrike">
                <a:solidFill>
                  <a:schemeClr val="dk1"/>
                </a:solidFill>
                <a:latin typeface="Arial"/>
                <a:ea typeface="Arial"/>
                <a:cs typeface="Arial"/>
                <a:sym typeface="Arial"/>
              </a:rPr>
              <a:t> estes arquivos são compilados em arquivos com a extensão </a:t>
            </a:r>
            <a:r>
              <a:rPr b="0" i="0" lang="en-US" sz="2400" u="none" cap="none" strike="noStrike">
                <a:solidFill>
                  <a:schemeClr val="dk1"/>
                </a:solidFill>
                <a:latin typeface="Courier New"/>
                <a:ea typeface="Courier New"/>
                <a:cs typeface="Courier New"/>
                <a:sym typeface="Courier New"/>
              </a:rPr>
              <a:t>.class</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Estes arquivos não contém código nativo compilado para a plataforma. Ele contém os chamados bytecodes que são instruções a serem executadas por uma Virtual Machine</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Depois o programa </a:t>
            </a:r>
            <a:r>
              <a:rPr b="0" i="0" lang="en-US" sz="2400" u="none" cap="none" strike="noStrike">
                <a:solidFill>
                  <a:schemeClr val="dk1"/>
                </a:solidFill>
                <a:latin typeface="Courier New"/>
                <a:ea typeface="Courier New"/>
                <a:cs typeface="Courier New"/>
                <a:sym typeface="Courier New"/>
              </a:rPr>
              <a:t>java</a:t>
            </a:r>
            <a:r>
              <a:rPr b="0" i="0" lang="en-US" sz="2400" u="none" cap="none" strike="noStrike">
                <a:solidFill>
                  <a:schemeClr val="dk1"/>
                </a:solidFill>
                <a:latin typeface="Arial"/>
                <a:ea typeface="Arial"/>
                <a:cs typeface="Arial"/>
                <a:sym typeface="Arial"/>
              </a:rPr>
              <a:t> launcher executa os bytecodes em uma máquina virtual</a:t>
            </a:r>
            <a:endParaRPr/>
          </a:p>
          <a:p>
            <a:pPr indent="-166369" lvl="1" marL="639762" marR="0" rtl="0" algn="l">
              <a:lnSpc>
                <a:spcPct val="80000"/>
              </a:lnSpc>
              <a:spcBef>
                <a:spcPts val="500"/>
              </a:spcBef>
              <a:spcAft>
                <a:spcPts val="0"/>
              </a:spcAft>
              <a:buClr>
                <a:schemeClr val="accent1"/>
              </a:buClr>
              <a:buSzPts val="1680"/>
              <a:buFont typeface="Noto Sans Symbols"/>
              <a:buNone/>
            </a:pPr>
            <a:r>
              <a:t/>
            </a:r>
            <a:endParaRPr b="0" i="0" sz="2400" u="none" cap="none" strike="noStrike">
              <a:solidFill>
                <a:schemeClr val="dk1"/>
              </a:solidFill>
              <a:latin typeface="Arial"/>
              <a:ea typeface="Arial"/>
              <a:cs typeface="Arial"/>
              <a:sym typeface="Arial"/>
            </a:endParaRPr>
          </a:p>
          <a:p>
            <a:pPr indent="-166369" lvl="1" marL="639762" marR="0" rtl="0" algn="l">
              <a:lnSpc>
                <a:spcPct val="80000"/>
              </a:lnSpc>
              <a:spcBef>
                <a:spcPts val="500"/>
              </a:spcBef>
              <a:spcAft>
                <a:spcPts val="0"/>
              </a:spcAft>
              <a:buClr>
                <a:schemeClr val="accent1"/>
              </a:buClr>
              <a:buSzPts val="1680"/>
              <a:buFont typeface="Noto Sans Symbols"/>
              <a:buNone/>
            </a:pPr>
            <a:r>
              <a:t/>
            </a:r>
            <a:endParaRPr b="0" i="0" sz="2400" u="none" cap="none" strike="noStrike">
              <a:solidFill>
                <a:schemeClr val="dk1"/>
              </a:solidFill>
              <a:latin typeface="Arial"/>
              <a:ea typeface="Arial"/>
              <a:cs typeface="Arial"/>
              <a:sym typeface="Arial"/>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pic>
        <p:nvPicPr>
          <p:cNvPr descr="javadevelopmentprocess" id="196" name="Google Shape;196;p26"/>
          <p:cNvPicPr preferRelativeResize="0"/>
          <p:nvPr/>
        </p:nvPicPr>
        <p:blipFill rotWithShape="1">
          <a:blip r:embed="rId3">
            <a:alphaModFix/>
          </a:blip>
          <a:srcRect b="0" l="0" r="0" t="0"/>
          <a:stretch/>
        </p:blipFill>
        <p:spPr>
          <a:xfrm>
            <a:off x="1692275" y="5867400"/>
            <a:ext cx="5743575" cy="99060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34"/>
          <p:cNvSpPr txBox="1"/>
          <p:nvPr>
            <p:ph type="ctrTitle"/>
          </p:nvPr>
        </p:nvSpPr>
        <p:spPr>
          <a:xfrm>
            <a:off x="684212" y="31115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PROGRAMAÇÃO ORIENTADA A OBJETOS</a:t>
            </a:r>
            <a:endParaRPr/>
          </a:p>
        </p:txBody>
      </p:sp>
      <p:sp>
        <p:nvSpPr>
          <p:cNvPr id="1163" name="Google Shape;1163;p134"/>
          <p:cNvSpPr txBox="1"/>
          <p:nvPr/>
        </p:nvSpPr>
        <p:spPr>
          <a:xfrm>
            <a:off x="1371600" y="4437062"/>
            <a:ext cx="6400800" cy="175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600"/>
              <a:buFont typeface="Arial"/>
              <a:buNone/>
            </a:pPr>
            <a:r>
              <a:rPr b="0" i="0" lang="en-US" sz="2600" u="none">
                <a:solidFill>
                  <a:srgbClr val="FFFFFF"/>
                </a:solidFill>
                <a:latin typeface="Arial"/>
                <a:ea typeface="Arial"/>
                <a:cs typeface="Arial"/>
                <a:sym typeface="Arial"/>
              </a:rPr>
              <a:t>Atributos e métodos estáticos, herança, polimorfismo, abstração e interfaces</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Atributos e métodos estáticos</a:t>
            </a:r>
            <a:endParaRPr/>
          </a:p>
        </p:txBody>
      </p:sp>
      <p:sp>
        <p:nvSpPr>
          <p:cNvPr id="1170" name="Google Shape;1170;p13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71" name="Google Shape;1171;p13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Considere que no nosso sistema de carros será necessário contar quantos carros foram criados até agora.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primeira coisas que podemos fazer é criar um contador para ir incrementando ao longo do programa.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Veja o código disso:</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136"/>
          <p:cNvSpPr txBox="1"/>
          <p:nvPr>
            <p:ph type="title"/>
          </p:nvPr>
        </p:nvSpPr>
        <p:spPr>
          <a:xfrm>
            <a:off x="522287" y="225425"/>
            <a:ext cx="6389687" cy="482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Narrow"/>
              <a:buNone/>
            </a:pPr>
            <a:r>
              <a:rPr b="0" i="0" lang="en-US" sz="4000" u="none">
                <a:solidFill>
                  <a:schemeClr val="dk2"/>
                </a:solidFill>
                <a:latin typeface="Arial Narrow"/>
                <a:ea typeface="Arial Narrow"/>
                <a:cs typeface="Arial Narrow"/>
                <a:sym typeface="Arial Narrow"/>
              </a:rPr>
              <a:t>Atributos e métodos estáticos</a:t>
            </a:r>
            <a:endParaRPr/>
          </a:p>
        </p:txBody>
      </p:sp>
      <p:sp>
        <p:nvSpPr>
          <p:cNvPr id="1178" name="Google Shape;1178;p13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79" name="Google Shape;1179;p136"/>
          <p:cNvSpPr txBox="1"/>
          <p:nvPr>
            <p:ph idx="1" type="body"/>
          </p:nvPr>
        </p:nvSpPr>
        <p:spPr>
          <a:xfrm>
            <a:off x="457200" y="5080000"/>
            <a:ext cx="8229600" cy="9413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Este programa informa corretamente a quantidade de carros criada, mas teríamos que espalhar isso por todo código!</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O ideal é que este controle ficasse no construtor do carro.</a:t>
            </a:r>
            <a:endParaRPr/>
          </a:p>
        </p:txBody>
      </p:sp>
      <p:sp>
        <p:nvSpPr>
          <p:cNvPr id="1180" name="Google Shape;1180;p136"/>
          <p:cNvSpPr txBox="1"/>
          <p:nvPr/>
        </p:nvSpPr>
        <p:spPr>
          <a:xfrm>
            <a:off x="609600" y="1133475"/>
            <a:ext cx="7842250" cy="37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ProgramaCarro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qtdeCarros = 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carro1 =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qtdeCarros++;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carro2 =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qtdeCarros++;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carro3 =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qtdeCarros++;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carro4 =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qtdeCarros++;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System.out.println("Quantidade de carros criados: "+qtdeCarros);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3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Atributos e métodos estáticos</a:t>
            </a:r>
            <a:endParaRPr/>
          </a:p>
        </p:txBody>
      </p:sp>
      <p:sp>
        <p:nvSpPr>
          <p:cNvPr id="1187" name="Google Shape;1187;p13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88" name="Google Shape;1188;p137"/>
          <p:cNvSpPr txBox="1"/>
          <p:nvPr>
            <p:ph idx="1" type="body"/>
          </p:nvPr>
        </p:nvSpPr>
        <p:spPr>
          <a:xfrm>
            <a:off x="4114800" y="1828800"/>
            <a:ext cx="4648200" cy="2971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Vamos criar então um atributo na classe Carro chamado </a:t>
            </a:r>
            <a:r>
              <a:rPr b="0" i="0" lang="en-US" sz="1700" u="sng">
                <a:solidFill>
                  <a:schemeClr val="dk1"/>
                </a:solidFill>
                <a:latin typeface="Arial"/>
                <a:ea typeface="Arial"/>
                <a:cs typeface="Arial"/>
                <a:sym typeface="Arial"/>
              </a:rPr>
              <a:t>qtde</a:t>
            </a:r>
            <a:r>
              <a:rPr b="0" i="0" lang="en-US" sz="1700" u="none">
                <a:solidFill>
                  <a:schemeClr val="dk1"/>
                </a:solidFill>
                <a:latin typeface="Arial"/>
                <a:ea typeface="Arial"/>
                <a:cs typeface="Arial"/>
                <a:sym typeface="Arial"/>
              </a:rPr>
              <a:t> que será incremento cada vez que um novo carro é construído.</a:t>
            </a:r>
            <a:endParaRPr/>
          </a:p>
          <a:p>
            <a:pPr indent="-319087" lvl="0" marL="319087" marR="0" rtl="0" algn="l">
              <a:lnSpc>
                <a:spcPct val="10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Como precisaremos recuperar esta quantidade, vale a pena também criar o método </a:t>
            </a:r>
            <a:r>
              <a:rPr b="0" i="0" lang="en-US" sz="1700" u="sng">
                <a:solidFill>
                  <a:schemeClr val="dk1"/>
                </a:solidFill>
                <a:latin typeface="Arial"/>
                <a:ea typeface="Arial"/>
                <a:cs typeface="Arial"/>
                <a:sym typeface="Arial"/>
              </a:rPr>
              <a:t>getQtde()</a:t>
            </a:r>
            <a:endParaRPr/>
          </a:p>
          <a:p>
            <a:pPr indent="-254318" lvl="0" marL="319088" marR="0" rtl="0" algn="l">
              <a:spcBef>
                <a:spcPts val="700"/>
              </a:spcBef>
              <a:spcAft>
                <a:spcPts val="0"/>
              </a:spcAft>
              <a:buClr>
                <a:schemeClr val="accent2"/>
              </a:buClr>
              <a:buSzPts val="1020"/>
              <a:buFont typeface="Noto Sans Symbols"/>
              <a:buNone/>
            </a:pPr>
            <a:r>
              <a:t/>
            </a:r>
            <a:endParaRPr b="0" i="0" sz="1700" u="sng">
              <a:solidFill>
                <a:schemeClr val="dk1"/>
              </a:solidFill>
              <a:latin typeface="Arial"/>
              <a:ea typeface="Arial"/>
              <a:cs typeface="Arial"/>
              <a:sym typeface="Arial"/>
            </a:endParaRPr>
          </a:p>
        </p:txBody>
      </p:sp>
      <p:sp>
        <p:nvSpPr>
          <p:cNvPr id="1189" name="Google Shape;1189;p137"/>
          <p:cNvSpPr txBox="1"/>
          <p:nvPr/>
        </p:nvSpPr>
        <p:spPr>
          <a:xfrm>
            <a:off x="577850" y="1838325"/>
            <a:ext cx="3562350" cy="285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Carro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//demais atributos da classe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private int qtde;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Carro()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this.qtde++;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int getQtde()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qtde;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//demais métodos da classe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4" name="Shape 1194"/>
        <p:cNvGrpSpPr/>
        <p:nvPr/>
      </p:nvGrpSpPr>
      <p:grpSpPr>
        <a:xfrm>
          <a:off x="0" y="0"/>
          <a:ext cx="0" cy="0"/>
          <a:chOff x="0" y="0"/>
          <a:chExt cx="0" cy="0"/>
        </a:xfrm>
      </p:grpSpPr>
      <p:sp>
        <p:nvSpPr>
          <p:cNvPr id="1195" name="Google Shape;1195;p138"/>
          <p:cNvSpPr txBox="1"/>
          <p:nvPr>
            <p:ph type="title"/>
          </p:nvPr>
        </p:nvSpPr>
        <p:spPr>
          <a:xfrm>
            <a:off x="522287" y="225425"/>
            <a:ext cx="6389687" cy="59848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Arial Narrow"/>
              <a:buNone/>
            </a:pPr>
            <a:r>
              <a:rPr b="0" i="0" lang="en-US" sz="4000" u="none">
                <a:solidFill>
                  <a:schemeClr val="dk2"/>
                </a:solidFill>
                <a:latin typeface="Arial Narrow"/>
                <a:ea typeface="Arial Narrow"/>
                <a:cs typeface="Arial Narrow"/>
                <a:sym typeface="Arial Narrow"/>
              </a:rPr>
              <a:t>Atributos e métodos estáticos</a:t>
            </a:r>
            <a:endParaRPr/>
          </a:p>
        </p:txBody>
      </p:sp>
      <p:sp>
        <p:nvSpPr>
          <p:cNvPr id="1196" name="Google Shape;1196;p13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97" name="Google Shape;1197;p138"/>
          <p:cNvSpPr txBox="1"/>
          <p:nvPr>
            <p:ph idx="1" type="body"/>
          </p:nvPr>
        </p:nvSpPr>
        <p:spPr>
          <a:xfrm>
            <a:off x="457200" y="1219200"/>
            <a:ext cx="8229600" cy="17526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Agora podemos refazer o código da classe ProgramaCarro utilizando o método getQtde() para retornar o número de carros criados.</a:t>
            </a:r>
            <a:endParaRPr/>
          </a:p>
          <a:p>
            <a:pPr indent="-319087" lvl="0" marL="319087" marR="0" rtl="0" algn="l">
              <a:lnSpc>
                <a:spcPct val="90000"/>
              </a:lnSpc>
              <a:spcBef>
                <a:spcPts val="70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A dúvida é: vamos substituir a variável qtdeCarros pelo método getQtde() de qual carro?</a:t>
            </a:r>
            <a:endParaRPr/>
          </a:p>
          <a:p>
            <a:pPr indent="-319087" lvl="0" marL="319087" marR="0" rtl="0" algn="l">
              <a:lnSpc>
                <a:spcPct val="90000"/>
              </a:lnSpc>
              <a:spcBef>
                <a:spcPts val="70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Se imprimirmos o getQtde() de cada instância do carro criado, qual será o resultado?</a:t>
            </a:r>
            <a:endParaRPr/>
          </a:p>
        </p:txBody>
      </p:sp>
      <p:sp>
        <p:nvSpPr>
          <p:cNvPr id="1198" name="Google Shape;1198;p138"/>
          <p:cNvSpPr txBox="1"/>
          <p:nvPr/>
        </p:nvSpPr>
        <p:spPr>
          <a:xfrm>
            <a:off x="609600" y="3162300"/>
            <a:ext cx="8001000" cy="2465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ProgramaCarro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carro1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carro2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carro3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carro4 = new Carro();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System.out.println("Quantidade de carros criados: "+carro1.getQtde());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System.out.println("Quantidade de carros criados: "+carro2.getQtde());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System.out.println("Quantidade de carros criados: "+carro3.getQtde());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System.out.println("Quantidade de carros criados: "+carro4.getQtde());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3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Atributos e métodos estáticos</a:t>
            </a:r>
            <a:endParaRPr/>
          </a:p>
        </p:txBody>
      </p:sp>
      <p:sp>
        <p:nvSpPr>
          <p:cNvPr id="1204" name="Google Shape;1204;p13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05" name="Google Shape;1205;p13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exemplo anterior nos mostrou que a quantidade de carros será sempre igual a 1.</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Isso acontece porque </a:t>
            </a:r>
            <a:r>
              <a:rPr b="0" i="0" lang="en-US" sz="2000" u="sng">
                <a:solidFill>
                  <a:schemeClr val="dk1"/>
                </a:solidFill>
                <a:latin typeface="Arial"/>
                <a:ea typeface="Arial"/>
                <a:cs typeface="Arial"/>
                <a:sym typeface="Arial"/>
              </a:rPr>
              <a:t>getQtde()</a:t>
            </a:r>
            <a:r>
              <a:rPr b="0" i="0" lang="en-US" sz="2000" u="none">
                <a:solidFill>
                  <a:schemeClr val="dk1"/>
                </a:solidFill>
                <a:latin typeface="Arial"/>
                <a:ea typeface="Arial"/>
                <a:cs typeface="Arial"/>
                <a:sym typeface="Arial"/>
              </a:rPr>
              <a:t> é um método de cada instância da classe Carro.</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Precisamos que este contador seja um atributo da classe Carro e não de suas instâncias.</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Atributos e/ou métodos que pertencem à classe são chamados de </a:t>
            </a:r>
            <a:r>
              <a:rPr b="0" i="0" lang="en-US" sz="2000" u="sng">
                <a:solidFill>
                  <a:schemeClr val="dk1"/>
                </a:solidFill>
                <a:latin typeface="Arial"/>
                <a:ea typeface="Arial"/>
                <a:cs typeface="Arial"/>
                <a:sym typeface="Arial"/>
              </a:rPr>
              <a:t>estáticos</a:t>
            </a:r>
            <a:r>
              <a:rPr b="0" i="0" lang="en-US" sz="2000" u="none">
                <a:solidFill>
                  <a:schemeClr val="dk1"/>
                </a:solidFill>
                <a:latin typeface="Arial"/>
                <a:ea typeface="Arial"/>
                <a:cs typeface="Arial"/>
                <a:sym typeface="Arial"/>
              </a:rPr>
              <a:t>.</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marcar um atributo e/ou métodos como estáticos utilizamos a diretiva </a:t>
            </a:r>
            <a:r>
              <a:rPr b="0" i="0" lang="en-US" sz="2000" u="sng">
                <a:solidFill>
                  <a:schemeClr val="dk1"/>
                </a:solidFill>
                <a:latin typeface="Arial"/>
                <a:ea typeface="Arial"/>
                <a:cs typeface="Arial"/>
                <a:sym typeface="Arial"/>
              </a:rPr>
              <a:t>static</a:t>
            </a:r>
            <a:r>
              <a:rPr b="0" i="0" lang="en-US" sz="2000" u="none">
                <a:solidFill>
                  <a:schemeClr val="dk1"/>
                </a:solidFill>
                <a:latin typeface="Arial"/>
                <a:ea typeface="Arial"/>
                <a:cs typeface="Arial"/>
                <a:sym typeface="Arial"/>
              </a:rPr>
              <a:t> logo após a visibilidade do mesmo.</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4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Atributos e métodos estáticos</a:t>
            </a:r>
            <a:endParaRPr/>
          </a:p>
        </p:txBody>
      </p:sp>
      <p:sp>
        <p:nvSpPr>
          <p:cNvPr id="1211" name="Google Shape;1211;p14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12" name="Google Shape;1212;p140"/>
          <p:cNvSpPr txBox="1"/>
          <p:nvPr>
            <p:ph idx="1" type="body"/>
          </p:nvPr>
        </p:nvSpPr>
        <p:spPr>
          <a:xfrm>
            <a:off x="457200" y="1371600"/>
            <a:ext cx="8077200" cy="1219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Atributos e métodos estáticos não precisam ser acessados a partir de um objeto criado.</a:t>
            </a:r>
            <a:endParaRPr/>
          </a:p>
          <a:p>
            <a:pPr indent="-319087" lvl="0" marL="319087" marR="0" rtl="0" algn="l">
              <a:lnSpc>
                <a:spcPct val="90000"/>
              </a:lnSpc>
              <a:spcBef>
                <a:spcPts val="70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Eles podem ser chamados diretamente na classe</a:t>
            </a:r>
            <a:endParaRPr/>
          </a:p>
          <a:p>
            <a:pPr indent="-319087" lvl="0" marL="319087" marR="0" rtl="0" algn="l">
              <a:lnSpc>
                <a:spcPct val="90000"/>
              </a:lnSpc>
              <a:spcBef>
                <a:spcPts val="70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Veja como ficou nossa classe Carro e ProgramaCarro.</a:t>
            </a:r>
            <a:endParaRPr/>
          </a:p>
          <a:p>
            <a:pPr indent="-261938" lvl="0" marL="319088" marR="0" rtl="0" algn="l">
              <a:spcBef>
                <a:spcPts val="700"/>
              </a:spcBef>
              <a:spcAft>
                <a:spcPts val="0"/>
              </a:spcAft>
              <a:buClr>
                <a:schemeClr val="accent2"/>
              </a:buClr>
              <a:buSzPts val="900"/>
              <a:buFont typeface="Noto Sans Symbols"/>
              <a:buNone/>
            </a:pPr>
            <a:r>
              <a:t/>
            </a:r>
            <a:endParaRPr b="0" i="0" sz="1500" u="none">
              <a:solidFill>
                <a:schemeClr val="dk1"/>
              </a:solidFill>
              <a:latin typeface="Arial"/>
              <a:ea typeface="Arial"/>
              <a:cs typeface="Arial"/>
              <a:sym typeface="Arial"/>
            </a:endParaRPr>
          </a:p>
        </p:txBody>
      </p:sp>
      <p:sp>
        <p:nvSpPr>
          <p:cNvPr id="1213" name="Google Shape;1213;p140"/>
          <p:cNvSpPr txBox="1"/>
          <p:nvPr/>
        </p:nvSpPr>
        <p:spPr>
          <a:xfrm>
            <a:off x="609600" y="2667000"/>
            <a:ext cx="3276600" cy="2465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//demais atributos da classe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private static int qtde;</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static int getQtde()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//demais métodos da classe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1214" name="Google Shape;1214;p140"/>
          <p:cNvSpPr txBox="1"/>
          <p:nvPr/>
        </p:nvSpPr>
        <p:spPr>
          <a:xfrm>
            <a:off x="4495800" y="2667000"/>
            <a:ext cx="4397375" cy="21002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public class ProgramaCarro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carro1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carro2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carro3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carro4 = new Carro();</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System.out.println("Quantidade de carros criados: "+Carro.getQtde());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1215" name="Google Shape;1215;p140"/>
          <p:cNvSpPr/>
          <p:nvPr/>
        </p:nvSpPr>
        <p:spPr>
          <a:xfrm>
            <a:off x="3200400" y="3657600"/>
            <a:ext cx="1619250" cy="419100"/>
          </a:xfrm>
          <a:custGeom>
            <a:rect b="b" l="l" r="r" t="t"/>
            <a:pathLst>
              <a:path extrusionOk="0" h="120000" w="120000">
                <a:moveTo>
                  <a:pt x="0" y="0"/>
                </a:moveTo>
                <a:lnTo>
                  <a:pt x="120000" y="0"/>
                </a:lnTo>
                <a:lnTo>
                  <a:pt x="120000" y="120000"/>
                </a:lnTo>
                <a:lnTo>
                  <a:pt x="0" y="120000"/>
                </a:lnTo>
                <a:close/>
              </a:path>
              <a:path extrusionOk="0" fill="none" h="120000" w="120000">
                <a:moveTo>
                  <a:pt x="3632" y="-9758"/>
                </a:moveTo>
                <a:lnTo>
                  <a:pt x="7069" y="-1219"/>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Chamada estática do atributo qtde</a:t>
            </a:r>
            <a:endParaRPr/>
          </a:p>
        </p:txBody>
      </p:sp>
      <p:sp>
        <p:nvSpPr>
          <p:cNvPr id="1216" name="Google Shape;1216;p140"/>
          <p:cNvSpPr/>
          <p:nvPr/>
        </p:nvSpPr>
        <p:spPr>
          <a:xfrm>
            <a:off x="7019925" y="5013325"/>
            <a:ext cx="1619250" cy="419100"/>
          </a:xfrm>
          <a:custGeom>
            <a:rect b="b" l="l" r="r" t="t"/>
            <a:pathLst>
              <a:path extrusionOk="0" h="120000" w="120000">
                <a:moveTo>
                  <a:pt x="0" y="0"/>
                </a:moveTo>
                <a:lnTo>
                  <a:pt x="120000" y="0"/>
                </a:lnTo>
                <a:lnTo>
                  <a:pt x="120000" y="120000"/>
                </a:lnTo>
                <a:lnTo>
                  <a:pt x="0" y="120000"/>
                </a:lnTo>
                <a:close/>
              </a:path>
              <a:path extrusionOk="0" fill="none" h="120000" w="120000">
                <a:moveTo>
                  <a:pt x="-40254" y="-8056"/>
                </a:moveTo>
                <a:lnTo>
                  <a:pt x="7069" y="-1219"/>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Chamada estática do método getQtde()</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4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Atributos e métodos estáticos</a:t>
            </a:r>
            <a:endParaRPr/>
          </a:p>
        </p:txBody>
      </p:sp>
      <p:sp>
        <p:nvSpPr>
          <p:cNvPr id="1222" name="Google Shape;1222;p14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23" name="Google Shape;1223;p141"/>
          <p:cNvSpPr txBox="1"/>
          <p:nvPr>
            <p:ph idx="1" type="body"/>
          </p:nvPr>
        </p:nvSpPr>
        <p:spPr>
          <a:xfrm>
            <a:off x="457200" y="1133475"/>
            <a:ext cx="8001000" cy="4521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o nosso exemplo, era suficiente declarar o atributo </a:t>
            </a:r>
            <a:r>
              <a:rPr b="0" i="0" lang="en-US" sz="2000" u="sng">
                <a:solidFill>
                  <a:schemeClr val="dk1"/>
                </a:solidFill>
                <a:latin typeface="Arial"/>
                <a:ea typeface="Arial"/>
                <a:cs typeface="Arial"/>
                <a:sym typeface="Arial"/>
              </a:rPr>
              <a:t>qtde</a:t>
            </a:r>
            <a:r>
              <a:rPr b="0" i="0" lang="en-US" sz="2000" u="none">
                <a:solidFill>
                  <a:schemeClr val="dk1"/>
                </a:solidFill>
                <a:latin typeface="Arial"/>
                <a:ea typeface="Arial"/>
                <a:cs typeface="Arial"/>
                <a:sym typeface="Arial"/>
              </a:rPr>
              <a:t> como estático. Poderíamos acessar </a:t>
            </a:r>
            <a:r>
              <a:rPr b="0" i="0" lang="en-US" sz="2000" u="sng">
                <a:solidFill>
                  <a:schemeClr val="dk1"/>
                </a:solidFill>
                <a:latin typeface="Arial"/>
                <a:ea typeface="Arial"/>
                <a:cs typeface="Arial"/>
                <a:sym typeface="Arial"/>
              </a:rPr>
              <a:t>getQtde()</a:t>
            </a:r>
            <a:r>
              <a:rPr b="0" i="0" lang="en-US" sz="2000" u="none">
                <a:solidFill>
                  <a:schemeClr val="dk1"/>
                </a:solidFill>
                <a:latin typeface="Arial"/>
                <a:ea typeface="Arial"/>
                <a:cs typeface="Arial"/>
                <a:sym typeface="Arial"/>
              </a:rPr>
              <a:t> por um dos carros e o valor retornado estaria correto.</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Mas declarando o método getQtde() como estático criamos a possibilidade dele ser chamado diretamente na classe, o que é mais coerente com o significado de qtde no nosso exemplo.</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Quando o método é estático todas os atributos e métodos acessados dentro dele tem que ser estáticos também.</a:t>
            </a:r>
            <a:endParaRPr/>
          </a:p>
          <a:p>
            <a:pPr indent="-242888" lvl="0" marL="319088" marR="0" rtl="0" algn="l">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4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Incrementando nosso sistema de Carros</a:t>
            </a:r>
            <a:endParaRPr/>
          </a:p>
        </p:txBody>
      </p:sp>
      <p:sp>
        <p:nvSpPr>
          <p:cNvPr id="1230" name="Google Shape;1230;p14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31" name="Google Shape;1231;p14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Vamos incluir na nossa classe Carro os atributos </a:t>
            </a:r>
            <a:r>
              <a:rPr b="0" i="0" lang="en-US" sz="2900" u="sng">
                <a:solidFill>
                  <a:schemeClr val="dk1"/>
                </a:solidFill>
                <a:latin typeface="Arial"/>
                <a:ea typeface="Arial"/>
                <a:cs typeface="Arial"/>
                <a:sym typeface="Arial"/>
              </a:rPr>
              <a:t>tanque</a:t>
            </a:r>
            <a:r>
              <a:rPr b="0" i="0" lang="en-US" sz="2900" u="none">
                <a:solidFill>
                  <a:schemeClr val="dk1"/>
                </a:solidFill>
                <a:latin typeface="Arial"/>
                <a:ea typeface="Arial"/>
                <a:cs typeface="Arial"/>
                <a:sym typeface="Arial"/>
              </a:rPr>
              <a:t> e </a:t>
            </a:r>
            <a:r>
              <a:rPr b="0" i="0" lang="en-US" sz="2900" u="sng">
                <a:solidFill>
                  <a:schemeClr val="dk1"/>
                </a:solidFill>
                <a:latin typeface="Arial"/>
                <a:ea typeface="Arial"/>
                <a:cs typeface="Arial"/>
                <a:sym typeface="Arial"/>
              </a:rPr>
              <a:t>precoCusto</a:t>
            </a:r>
            <a:r>
              <a:rPr b="0" i="0" lang="en-US" sz="2900" u="none">
                <a:solidFill>
                  <a:schemeClr val="dk1"/>
                </a:solidFill>
                <a:latin typeface="Arial"/>
                <a:ea typeface="Arial"/>
                <a:cs typeface="Arial"/>
                <a:sym typeface="Arial"/>
              </a:rPr>
              <a:t> (incluindo os getters e setters).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Vamos incluir agora uma nova classe chamada CarroGNV para representar os carros movidos a gás natural. A classe CarroGNV tem os mesmos atributos de Carro e mais estes: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int qtdeCilindros</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String autorizacaoINMETRO</a:t>
            </a:r>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4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Incrementando nosso sistema de Carros</a:t>
            </a:r>
            <a:endParaRPr/>
          </a:p>
        </p:txBody>
      </p:sp>
      <p:sp>
        <p:nvSpPr>
          <p:cNvPr id="1237" name="Google Shape;1237;p14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38" name="Google Shape;1238;p14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Temos agora duas classes muito parecidas: Carro e CarroGNV.</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que vai acontecer se for necessário incluir mais um atributo comum a todos os carros?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 se precisarmos criar um outro tipo de carro?</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Estamos repetindo código!</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ideal seria aproveitar os atributos de Carro em CarroGNV!</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Em outras palavras, CarroGNV é uma </a:t>
            </a:r>
            <a:r>
              <a:rPr b="1" i="0" lang="en-US" sz="1800" u="none" cap="none" strike="noStrike">
                <a:solidFill>
                  <a:schemeClr val="dk1"/>
                </a:solidFill>
                <a:latin typeface="Arial"/>
                <a:ea typeface="Arial"/>
                <a:cs typeface="Arial"/>
                <a:sym typeface="Arial"/>
              </a:rPr>
              <a:t>extensão</a:t>
            </a:r>
            <a:r>
              <a:rPr b="0" i="0" lang="en-US" sz="1800" u="none" cap="none" strike="noStrike">
                <a:solidFill>
                  <a:schemeClr val="dk1"/>
                </a:solidFill>
                <a:latin typeface="Arial"/>
                <a:ea typeface="Arial"/>
                <a:cs typeface="Arial"/>
                <a:sym typeface="Arial"/>
              </a:rPr>
              <a:t> de Carro.</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Chamamos esta relação entre as classes de </a:t>
            </a:r>
            <a:r>
              <a:rPr b="0" i="0" lang="en-US" sz="1800" u="sng" cap="none" strike="noStrike">
                <a:solidFill>
                  <a:schemeClr val="dk1"/>
                </a:solidFill>
                <a:latin typeface="Arial"/>
                <a:ea typeface="Arial"/>
                <a:cs typeface="Arial"/>
                <a:sym typeface="Arial"/>
              </a:rPr>
              <a:t>herança</a:t>
            </a:r>
            <a:r>
              <a:rPr b="0" i="0" lang="en-US" sz="1800" u="none" cap="none" strike="noStrike">
                <a:solidFill>
                  <a:schemeClr val="dk1"/>
                </a:solidFill>
                <a:latin typeface="Arial"/>
                <a:ea typeface="Arial"/>
                <a:cs typeface="Arial"/>
                <a:sym typeface="Arial"/>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Linguagem de Proramação Java</a:t>
            </a:r>
            <a:endParaRPr/>
          </a:p>
        </p:txBody>
      </p:sp>
      <p:sp>
        <p:nvSpPr>
          <p:cNvPr id="203" name="Google Shape;203;p2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04" name="Google Shape;204;p2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Pelo fato de ser interpretada pela Java Virtual Machine os programas em bytecodes são portáveis em várias arquiteturas</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pic>
        <p:nvPicPr>
          <p:cNvPr descr="helloWorld" id="205" name="Google Shape;205;p27"/>
          <p:cNvPicPr preferRelativeResize="0"/>
          <p:nvPr/>
        </p:nvPicPr>
        <p:blipFill rotWithShape="1">
          <a:blip r:embed="rId3">
            <a:alphaModFix/>
          </a:blip>
          <a:srcRect b="0" l="0" r="0" t="0"/>
          <a:stretch/>
        </p:blipFill>
        <p:spPr>
          <a:xfrm>
            <a:off x="2643187" y="3141662"/>
            <a:ext cx="3513137" cy="3370262"/>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4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a:t>
            </a:r>
            <a:endParaRPr/>
          </a:p>
        </p:txBody>
      </p:sp>
      <p:sp>
        <p:nvSpPr>
          <p:cNvPr id="1244" name="Google Shape;1244;p14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45" name="Google Shape;1245;p144"/>
          <p:cNvSpPr txBox="1"/>
          <p:nvPr>
            <p:ph idx="1" type="body"/>
          </p:nvPr>
        </p:nvSpPr>
        <p:spPr>
          <a:xfrm>
            <a:off x="457200" y="1133475"/>
            <a:ext cx="8229600" cy="17256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estabelecer uma herança em Java, utilizamos a palavra </a:t>
            </a:r>
            <a:r>
              <a:rPr b="0" i="0" lang="en-US" sz="2000" u="sng">
                <a:solidFill>
                  <a:schemeClr val="dk1"/>
                </a:solidFill>
                <a:latin typeface="Arial"/>
                <a:ea typeface="Arial"/>
                <a:cs typeface="Arial"/>
                <a:sym typeface="Arial"/>
              </a:rPr>
              <a:t>extends</a:t>
            </a:r>
            <a:r>
              <a:rPr b="0" i="0" lang="en-US" sz="2000" u="none">
                <a:solidFill>
                  <a:schemeClr val="dk1"/>
                </a:solidFill>
                <a:latin typeface="Arial"/>
                <a:ea typeface="Arial"/>
                <a:cs typeface="Arial"/>
                <a:sym typeface="Arial"/>
              </a:rPr>
              <a: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sintaxe é:</a:t>
            </a:r>
            <a:endParaRPr/>
          </a:p>
        </p:txBody>
      </p:sp>
      <p:sp>
        <p:nvSpPr>
          <p:cNvPr id="1246" name="Google Shape;1246;p144"/>
          <p:cNvSpPr txBox="1"/>
          <p:nvPr/>
        </p:nvSpPr>
        <p:spPr>
          <a:xfrm>
            <a:off x="838200" y="3048000"/>
            <a:ext cx="776605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&lt;nome da subclasse&gt; extends &lt;superclasse&gt;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&lt;código da subclasse&gt;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1247" name="Google Shape;1247;p144"/>
          <p:cNvSpPr txBox="1"/>
          <p:nvPr/>
        </p:nvSpPr>
        <p:spPr>
          <a:xfrm>
            <a:off x="457200" y="42672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690"/>
              <a:buFont typeface="Noto Sans Symbols"/>
              <a:buChar char="■"/>
            </a:pPr>
            <a:r>
              <a:rPr b="0" i="0" lang="en-US" sz="2600" u="none">
                <a:solidFill>
                  <a:schemeClr val="dk1"/>
                </a:solidFill>
                <a:latin typeface="Arial"/>
                <a:ea typeface="Arial"/>
                <a:cs typeface="Arial"/>
                <a:sym typeface="Arial"/>
              </a:rPr>
              <a:t>Exemplo:</a:t>
            </a:r>
            <a:endParaRPr/>
          </a:p>
        </p:txBody>
      </p:sp>
      <p:sp>
        <p:nvSpPr>
          <p:cNvPr id="1248" name="Google Shape;1248;p144"/>
          <p:cNvSpPr txBox="1"/>
          <p:nvPr/>
        </p:nvSpPr>
        <p:spPr>
          <a:xfrm>
            <a:off x="838200" y="4797425"/>
            <a:ext cx="4953000"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CarroGNV extends Carro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14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a:t>
            </a:r>
            <a:endParaRPr/>
          </a:p>
        </p:txBody>
      </p:sp>
      <p:sp>
        <p:nvSpPr>
          <p:cNvPr id="1254" name="Google Shape;1254;p14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55" name="Google Shape;1255;p145"/>
          <p:cNvSpPr txBox="1"/>
          <p:nvPr>
            <p:ph idx="1" type="body"/>
          </p:nvPr>
        </p:nvSpPr>
        <p:spPr>
          <a:xfrm>
            <a:off x="457200" y="1133475"/>
            <a:ext cx="8229600" cy="47672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Na herança, as subclasses herdam os métodos e atributos da superclasse, exceto os atributos privados.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Qual deve ser a visibilidade dos atributos?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Se for public todos as outras classes podem ver os atributos.</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Se for private nem mesmo as subclasses podem ver seus atributos.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Existem um tipo de visibilidade que é intermediara: protected</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Os atributos e métodos marcados como protected (protegido) são visíveis apenas pela própria classe, suas subclasses e classes do mesmo pacote.</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9" name="Shape 1259"/>
        <p:cNvGrpSpPr/>
        <p:nvPr/>
      </p:nvGrpSpPr>
      <p:grpSpPr>
        <a:xfrm>
          <a:off x="0" y="0"/>
          <a:ext cx="0" cy="0"/>
          <a:chOff x="0" y="0"/>
          <a:chExt cx="0" cy="0"/>
        </a:xfrm>
      </p:grpSpPr>
      <p:sp>
        <p:nvSpPr>
          <p:cNvPr id="1260" name="Google Shape;1260;p14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a:t>
            </a:r>
            <a:endParaRPr/>
          </a:p>
        </p:txBody>
      </p:sp>
      <p:sp>
        <p:nvSpPr>
          <p:cNvPr id="1261" name="Google Shape;1261;p14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62" name="Google Shape;1262;p14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Vamos implementar agora o método getPrecoVenda() na classe Carro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O preço de venda de um carro é 30% mais alto que o preço de custo, ou seja, precoCusto * 1.3</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Crie alguns objetos do tipo Carro e CarroGNV para experimentar o método getPrecoVenda().</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6" name="Shape 1266"/>
        <p:cNvGrpSpPr/>
        <p:nvPr/>
      </p:nvGrpSpPr>
      <p:grpSpPr>
        <a:xfrm>
          <a:off x="0" y="0"/>
          <a:ext cx="0" cy="0"/>
          <a:chOff x="0" y="0"/>
          <a:chExt cx="0" cy="0"/>
        </a:xfrm>
      </p:grpSpPr>
      <p:sp>
        <p:nvSpPr>
          <p:cNvPr id="1267" name="Google Shape;1267;p14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a:t>
            </a:r>
            <a:endParaRPr/>
          </a:p>
        </p:txBody>
      </p:sp>
      <p:sp>
        <p:nvSpPr>
          <p:cNvPr id="1268" name="Google Shape;1268;p14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69" name="Google Shape;1269;p14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Considere agora que o preço de venda de um CarroGNV seja 40% a mais que o preço de custo do carro, ou seja, precoCusto * 1.4.</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 método getPrecoVenda continua atendendo?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Não!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Precisamos modificar este método para a classe CarroGNV!</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14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Polimorfismo</a:t>
            </a:r>
            <a:endParaRPr/>
          </a:p>
        </p:txBody>
      </p:sp>
      <p:sp>
        <p:nvSpPr>
          <p:cNvPr id="1275" name="Google Shape;1275;p14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76" name="Google Shape;1276;p14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Se modificarmos o método getPrecoVenda() na classe CarroGNV estamos aplicando o conceito de polimorfismo.</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Polimorfismo é a capacidade que uma classe ou um método tem de mudar de comportamento em função da maneira como é invocado.</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Estas mudanças no comportamento de métodos ou classes são possíveis através da sobrecarga e sobreposição de métodos.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14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Polimorfismo</a:t>
            </a:r>
            <a:endParaRPr/>
          </a:p>
        </p:txBody>
      </p:sp>
      <p:sp>
        <p:nvSpPr>
          <p:cNvPr id="1282" name="Google Shape;1282;p14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83" name="Google Shape;1283;p14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Fazemos uma </a:t>
            </a:r>
            <a:r>
              <a:rPr b="0" i="0" lang="en-US" sz="2900" u="sng">
                <a:solidFill>
                  <a:schemeClr val="dk1"/>
                </a:solidFill>
                <a:latin typeface="Arial"/>
                <a:ea typeface="Arial"/>
                <a:cs typeface="Arial"/>
                <a:sym typeface="Arial"/>
              </a:rPr>
              <a:t>sobrecarga</a:t>
            </a:r>
            <a:r>
              <a:rPr b="0" i="0" lang="en-US" sz="2900" u="none">
                <a:solidFill>
                  <a:schemeClr val="dk1"/>
                </a:solidFill>
                <a:latin typeface="Arial"/>
                <a:ea typeface="Arial"/>
                <a:cs typeface="Arial"/>
                <a:sym typeface="Arial"/>
              </a:rPr>
              <a:t> quando modificamos os atributos de um método ou construtor para criar versões diferentes dele.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Fizemos várias sobrecargas quando estávamos aprendendo a usar construtores.</a:t>
            </a:r>
            <a:endParaRPr/>
          </a:p>
          <a:p>
            <a:pPr indent="-20859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Experimente a sobrecarga com o exercício de fixação 06.</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7" name="Shape 1287"/>
        <p:cNvGrpSpPr/>
        <p:nvPr/>
      </p:nvGrpSpPr>
      <p:grpSpPr>
        <a:xfrm>
          <a:off x="0" y="0"/>
          <a:ext cx="0" cy="0"/>
          <a:chOff x="0" y="0"/>
          <a:chExt cx="0" cy="0"/>
        </a:xfrm>
      </p:grpSpPr>
      <p:sp>
        <p:nvSpPr>
          <p:cNvPr id="1288" name="Google Shape;1288;p15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Polimorfismo</a:t>
            </a:r>
            <a:endParaRPr/>
          </a:p>
        </p:txBody>
      </p:sp>
      <p:sp>
        <p:nvSpPr>
          <p:cNvPr id="1289" name="Google Shape;1289;p15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90" name="Google Shape;1290;p15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sobreposição é a implementação de métodos em subclasses de forma que:</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Anule o comportamento que ele se apresentava em sua superclasse</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Ou apenas acrescente novas instruções.</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É justamente o que precisamos fazer em nosso exemplo das classes Carro e CarroGNV. O método getPrecoVenda() precisa ter outra implementação em CarroGNV. Aproveite e faça isso agora.</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Experimente mais um pouco a sobreposição com os exercícios de fixação  07 e 08 do livro.</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5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Polimorfismo</a:t>
            </a:r>
            <a:endParaRPr/>
          </a:p>
        </p:txBody>
      </p:sp>
      <p:sp>
        <p:nvSpPr>
          <p:cNvPr id="1296" name="Google Shape;1296;p15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97" name="Google Shape;1297;p151"/>
          <p:cNvSpPr txBox="1"/>
          <p:nvPr>
            <p:ph idx="1" type="body"/>
          </p:nvPr>
        </p:nvSpPr>
        <p:spPr>
          <a:xfrm>
            <a:off x="457200" y="1133475"/>
            <a:ext cx="8229600" cy="98583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Um exemplo de como herança e polimorfismo pode flexibilizar nossos programas:</a:t>
            </a:r>
            <a:endParaRPr/>
          </a:p>
        </p:txBody>
      </p:sp>
      <p:sp>
        <p:nvSpPr>
          <p:cNvPr id="1298" name="Google Shape;1298;p151"/>
          <p:cNvSpPr txBox="1"/>
          <p:nvPr/>
        </p:nvSpPr>
        <p:spPr>
          <a:xfrm>
            <a:off x="762000" y="1989137"/>
            <a:ext cx="7848600" cy="4003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ProgramaCarro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carros = new Carro[3];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carros[0]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carros[0].setPrecoCusto(100);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carros[1] = new CarroGNV();</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carros[1].setPrecoCusto(100);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carros[2]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carros[2].setPrecoCusto(100);</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for (int i=0; i&lt;carros.length; i++)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System.out.println("Valor de venda do carro " + i 		+ " -&gt; "+ carros[i].getPrecoVenda());</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15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Polimorfismo</a:t>
            </a:r>
            <a:endParaRPr/>
          </a:p>
        </p:txBody>
      </p:sp>
      <p:sp>
        <p:nvSpPr>
          <p:cNvPr id="1304" name="Google Shape;1304;p15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05" name="Google Shape;1305;p152"/>
          <p:cNvSpPr txBox="1"/>
          <p:nvPr>
            <p:ph idx="1" type="body"/>
          </p:nvPr>
        </p:nvSpPr>
        <p:spPr>
          <a:xfrm>
            <a:off x="457200" y="1133475"/>
            <a:ext cx="8229600" cy="46863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Parece estranho colocar um objeto CarroGNV em uma posição de um vetor de Carro. </a:t>
            </a:r>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Até agora aprendemos a colocar em vetores e variáveis apenas objetos do tipo declarado!</a:t>
            </a:r>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O que acontece aqui é que, em função da herança, a superclasse pode ser considerada uma generalização da subclasse.Ou seja:</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Carro tem os atributos e métodos comuns a todos os carros (é uma forma genérica de carro)</a:t>
            </a:r>
            <a:endParaRPr/>
          </a:p>
          <a:p>
            <a:pPr indent="-273049" lvl="1" marL="639762" marR="0" rtl="0" algn="l">
              <a:lnSpc>
                <a:spcPct val="8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CarroGNV tem os atributos e métodos especificas dos carros movidos a gás natural (é uma especialização de carro)</a:t>
            </a:r>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Apesar de ter atributos e métodos próprios, todo CarroGNV é também um Carro.</a:t>
            </a:r>
            <a:endParaRPr/>
          </a:p>
          <a:p>
            <a:pPr indent="-319087" lvl="0" marL="319087" marR="0" rtl="0" algn="l">
              <a:lnSpc>
                <a:spcPct val="80000"/>
              </a:lnSpc>
              <a:spcBef>
                <a:spcPts val="700"/>
              </a:spcBef>
              <a:spcAft>
                <a:spcPts val="0"/>
              </a:spcAft>
              <a:buClr>
                <a:schemeClr val="accent2"/>
              </a:buClr>
              <a:buSzPts val="1140"/>
              <a:buFont typeface="Noto Sans Symbols"/>
              <a:buChar char="◻"/>
            </a:pPr>
            <a:r>
              <a:rPr b="0" i="0" lang="en-US" sz="1900" u="none">
                <a:solidFill>
                  <a:schemeClr val="dk1"/>
                </a:solidFill>
                <a:latin typeface="Arial"/>
                <a:ea typeface="Arial"/>
                <a:cs typeface="Arial"/>
                <a:sym typeface="Arial"/>
              </a:rPr>
              <a:t>A chamada do métodos é feita sempre em tempo de execução, por isso, no nosso exemplo apesar se tratar de um vetor de Carro, a posição 1 foi inicializada com um objeto CarroGNV, ou seja o objeto que está na memória é um CarroGNV. Como em CarroGNV existe uma sobreposição do método getValorVenda(), é esta implementação que será executada.</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9" name="Shape 1309"/>
        <p:cNvGrpSpPr/>
        <p:nvPr/>
      </p:nvGrpSpPr>
      <p:grpSpPr>
        <a:xfrm>
          <a:off x="0" y="0"/>
          <a:ext cx="0" cy="0"/>
          <a:chOff x="0" y="0"/>
          <a:chExt cx="0" cy="0"/>
        </a:xfrm>
      </p:grpSpPr>
      <p:sp>
        <p:nvSpPr>
          <p:cNvPr id="1310" name="Google Shape;1310;p15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 e Construtores</a:t>
            </a:r>
            <a:endParaRPr/>
          </a:p>
        </p:txBody>
      </p:sp>
      <p:sp>
        <p:nvSpPr>
          <p:cNvPr id="1311" name="Google Shape;1311;p15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12" name="Google Shape;1312;p15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Nas regras de herança entre as classes, os Construtores da superclasse não são herdados pelas subclasses.</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Na criação de um objeto da subclasse, primeiro é feita uma chamada do construtor padrão da superclasse e em seguida o construtor da subclasse que foi invocado.</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Como sabemos, o construtor padrão para qualquer classe é o construtor </a:t>
            </a:r>
            <a:r>
              <a:rPr b="0" i="0" lang="en-US" sz="1700" u="sng">
                <a:solidFill>
                  <a:schemeClr val="dk1"/>
                </a:solidFill>
                <a:latin typeface="Arial"/>
                <a:ea typeface="Arial"/>
                <a:cs typeface="Arial"/>
                <a:sym typeface="Arial"/>
              </a:rPr>
              <a:t>sem parâmetros</a:t>
            </a:r>
            <a:r>
              <a:rPr b="0" i="0" lang="en-US" sz="1700" u="none">
                <a:solidFill>
                  <a:schemeClr val="dk1"/>
                </a:solidFill>
                <a:latin typeface="Arial"/>
                <a:ea typeface="Arial"/>
                <a:cs typeface="Arial"/>
                <a:sym typeface="Arial"/>
              </a:rPr>
              <a:t>. Este construtor é associado à classe explicitamente pelo programador ou implicitamente pela linguagem (quando a classe não possui construtores).</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Quando a superclasse possui construtores declarados e não possui o construtor padrão, é preciso fazer uma referência ao construtor da superclasse na primeira linha de cada construtor da subclasse.</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Para fazer referência à superclasse a partir da subclasse, utilizamos a diretiva </a:t>
            </a:r>
            <a:r>
              <a:rPr b="0" i="0" lang="en-US" sz="1700" u="sng">
                <a:solidFill>
                  <a:schemeClr val="dk1"/>
                </a:solidFill>
                <a:latin typeface="Arial"/>
                <a:ea typeface="Arial"/>
                <a:cs typeface="Arial"/>
                <a:sym typeface="Arial"/>
              </a:rPr>
              <a:t>super</a:t>
            </a:r>
            <a:r>
              <a:rPr b="0" i="0" lang="en-US" sz="1700" u="none">
                <a:solidFill>
                  <a:schemeClr val="dk1"/>
                </a:solidFill>
                <a:latin typeface="Arial"/>
                <a:ea typeface="Arial"/>
                <a:cs typeface="Arial"/>
                <a:sym typeface="Arial"/>
              </a:rPr>
              <a:t>.</a:t>
            </a:r>
            <a:endParaRPr/>
          </a:p>
          <a:p>
            <a:pPr indent="-254318" lvl="0" marL="319088" marR="0" rtl="0" algn="l">
              <a:spcBef>
                <a:spcPts val="700"/>
              </a:spcBef>
              <a:spcAft>
                <a:spcPts val="0"/>
              </a:spcAft>
              <a:buClr>
                <a:schemeClr val="accent2"/>
              </a:buClr>
              <a:buSzPts val="1020"/>
              <a:buFont typeface="Noto Sans Symbols"/>
              <a:buNone/>
            </a:pPr>
            <a:r>
              <a:t/>
            </a:r>
            <a:endParaRPr b="0" i="0" sz="1700" u="non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Plataforma Java</a:t>
            </a:r>
            <a:endParaRPr/>
          </a:p>
        </p:txBody>
      </p:sp>
      <p:sp>
        <p:nvSpPr>
          <p:cNvPr id="212" name="Google Shape;212;p2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13" name="Google Shape;213;p2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Uma plataforma é um ambiente onde um programa é executado</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Hardware</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Software</a:t>
            </a:r>
            <a:endParaRPr/>
          </a:p>
          <a:p>
            <a:pPr indent="-319087" lvl="0" marL="319087" marR="0" rtl="0" algn="l">
              <a:lnSpc>
                <a:spcPct val="80000"/>
              </a:lnSpc>
              <a:spcBef>
                <a:spcPts val="70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A Plataforma Java é composta de</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Java Virtual Machine</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Java Application Program Interface – API</a:t>
            </a:r>
            <a:endParaRPr/>
          </a:p>
          <a:p>
            <a:pPr indent="-319087" lvl="0" marL="319087" marR="0" rtl="0" algn="l">
              <a:lnSpc>
                <a:spcPct val="80000"/>
              </a:lnSpc>
              <a:spcBef>
                <a:spcPts val="70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A API Java é um conjunto de componentes prontos para ajudar na programação em Java</a:t>
            </a:r>
            <a:endParaRPr/>
          </a:p>
          <a:p>
            <a:pPr indent="-319087" lvl="0" marL="319087" marR="0" rtl="0" algn="l">
              <a:lnSpc>
                <a:spcPct val="80000"/>
              </a:lnSpc>
              <a:spcBef>
                <a:spcPts val="70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São agrupados em bibliotecas de classes e interfaces que são conhecidos como pacotes</a:t>
            </a:r>
            <a:endParaRPr/>
          </a:p>
          <a:p>
            <a:pPr indent="-216218" lvl="0" marL="319088" marR="0" rtl="0" algn="l">
              <a:spcBef>
                <a:spcPts val="700"/>
              </a:spcBef>
              <a:spcAft>
                <a:spcPts val="0"/>
              </a:spcAft>
              <a:buClr>
                <a:schemeClr val="accent2"/>
              </a:buClr>
              <a:buSzPts val="1620"/>
              <a:buFont typeface="Noto Sans Symbols"/>
              <a:buNone/>
            </a:pPr>
            <a:r>
              <a:t/>
            </a:r>
            <a:endParaRPr b="0" i="0" sz="2700" u="non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0" st="0"/>
                                            </p:txEl>
                                          </p:spTgt>
                                        </p:tgtEl>
                                        <p:attrNameLst>
                                          <p:attrName>style.visibility</p:attrName>
                                        </p:attrNameLst>
                                      </p:cBhvr>
                                      <p:to>
                                        <p:strVal val="visible"/>
                                      </p:to>
                                    </p:set>
                                    <p:anim calcmode="lin" valueType="num">
                                      <p:cBhvr additive="base">
                                        <p:cTn dur="500"/>
                                        <p:tgtEl>
                                          <p:spTgt spid="21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1" st="1"/>
                                            </p:txEl>
                                          </p:spTgt>
                                        </p:tgtEl>
                                        <p:attrNameLst>
                                          <p:attrName>style.visibility</p:attrName>
                                        </p:attrNameLst>
                                      </p:cBhvr>
                                      <p:to>
                                        <p:strVal val="visible"/>
                                      </p:to>
                                    </p:set>
                                    <p:anim calcmode="lin" valueType="num">
                                      <p:cBhvr additive="base">
                                        <p:cTn dur="500"/>
                                        <p:tgtEl>
                                          <p:spTgt spid="21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2" st="2"/>
                                            </p:txEl>
                                          </p:spTgt>
                                        </p:tgtEl>
                                        <p:attrNameLst>
                                          <p:attrName>style.visibility</p:attrName>
                                        </p:attrNameLst>
                                      </p:cBhvr>
                                      <p:to>
                                        <p:strVal val="visible"/>
                                      </p:to>
                                    </p:set>
                                    <p:anim calcmode="lin" valueType="num">
                                      <p:cBhvr additive="base">
                                        <p:cTn dur="500"/>
                                        <p:tgtEl>
                                          <p:spTgt spid="213">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3" st="3"/>
                                            </p:txEl>
                                          </p:spTgt>
                                        </p:tgtEl>
                                        <p:attrNameLst>
                                          <p:attrName>style.visibility</p:attrName>
                                        </p:attrNameLst>
                                      </p:cBhvr>
                                      <p:to>
                                        <p:strVal val="visible"/>
                                      </p:to>
                                    </p:set>
                                    <p:anim calcmode="lin" valueType="num">
                                      <p:cBhvr additive="base">
                                        <p:cTn dur="500"/>
                                        <p:tgtEl>
                                          <p:spTgt spid="213">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4" st="4"/>
                                            </p:txEl>
                                          </p:spTgt>
                                        </p:tgtEl>
                                        <p:attrNameLst>
                                          <p:attrName>style.visibility</p:attrName>
                                        </p:attrNameLst>
                                      </p:cBhvr>
                                      <p:to>
                                        <p:strVal val="visible"/>
                                      </p:to>
                                    </p:set>
                                    <p:anim calcmode="lin" valueType="num">
                                      <p:cBhvr additive="base">
                                        <p:cTn dur="500"/>
                                        <p:tgtEl>
                                          <p:spTgt spid="213">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5" st="5"/>
                                            </p:txEl>
                                          </p:spTgt>
                                        </p:tgtEl>
                                        <p:attrNameLst>
                                          <p:attrName>style.visibility</p:attrName>
                                        </p:attrNameLst>
                                      </p:cBhvr>
                                      <p:to>
                                        <p:strVal val="visible"/>
                                      </p:to>
                                    </p:set>
                                    <p:anim calcmode="lin" valueType="num">
                                      <p:cBhvr additive="base">
                                        <p:cTn dur="500"/>
                                        <p:tgtEl>
                                          <p:spTgt spid="213">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6" st="6"/>
                                            </p:txEl>
                                          </p:spTgt>
                                        </p:tgtEl>
                                        <p:attrNameLst>
                                          <p:attrName>style.visibility</p:attrName>
                                        </p:attrNameLst>
                                      </p:cBhvr>
                                      <p:to>
                                        <p:strVal val="visible"/>
                                      </p:to>
                                    </p:set>
                                    <p:anim calcmode="lin" valueType="num">
                                      <p:cBhvr additive="base">
                                        <p:cTn dur="500"/>
                                        <p:tgtEl>
                                          <p:spTgt spid="213">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7" st="7"/>
                                            </p:txEl>
                                          </p:spTgt>
                                        </p:tgtEl>
                                        <p:attrNameLst>
                                          <p:attrName>style.visibility</p:attrName>
                                        </p:attrNameLst>
                                      </p:cBhvr>
                                      <p:to>
                                        <p:strVal val="visible"/>
                                      </p:to>
                                    </p:set>
                                    <p:anim calcmode="lin" valueType="num">
                                      <p:cBhvr additive="base">
                                        <p:cTn dur="500"/>
                                        <p:tgtEl>
                                          <p:spTgt spid="213">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213">
                                            <p:txEl>
                                              <p:pRg end="8" st="8"/>
                                            </p:txEl>
                                          </p:spTgt>
                                        </p:tgtEl>
                                        <p:attrNameLst>
                                          <p:attrName>style.visibility</p:attrName>
                                        </p:attrNameLst>
                                      </p:cBhvr>
                                      <p:to>
                                        <p:strVal val="visible"/>
                                      </p:to>
                                    </p:set>
                                    <p:anim calcmode="lin" valueType="num">
                                      <p:cBhvr additive="base">
                                        <p:cTn dur="500"/>
                                        <p:tgtEl>
                                          <p:spTgt spid="213">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5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 e Construtores</a:t>
            </a:r>
            <a:endParaRPr/>
          </a:p>
        </p:txBody>
      </p:sp>
      <p:sp>
        <p:nvSpPr>
          <p:cNvPr id="1318" name="Google Shape;1318;p15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19" name="Google Shape;1319;p15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Usando o nosso exemplo da lista 03, a classe Trabalhador só tem 1 construtor que recebe nome e sobrenome.</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Quando fazemos: </a:t>
            </a:r>
            <a:endParaRPr/>
          </a:p>
          <a:p>
            <a:pPr indent="-319087" lvl="0" marL="319087" marR="0" rtl="0" algn="l">
              <a:lnSpc>
                <a:spcPct val="90000"/>
              </a:lnSpc>
              <a:spcBef>
                <a:spcPts val="700"/>
              </a:spcBef>
              <a:spcAft>
                <a:spcPts val="0"/>
              </a:spcAft>
              <a:buClr>
                <a:schemeClr val="accent2"/>
              </a:buClr>
              <a:buSzPts val="1080"/>
              <a:buFont typeface="Noto Sans Symbols"/>
              <a:buNone/>
            </a:pPr>
            <a:r>
              <a:rPr b="0" i="0" lang="en-US" sz="1800" u="none">
                <a:solidFill>
                  <a:schemeClr val="dk1"/>
                </a:solidFill>
                <a:latin typeface="Arial"/>
                <a:ea typeface="Arial"/>
                <a:cs typeface="Arial"/>
                <a:sym typeface="Arial"/>
              </a:rPr>
              <a:t>	</a:t>
            </a:r>
            <a:r>
              <a:rPr b="0" i="0" lang="en-US" sz="1800" u="none">
                <a:solidFill>
                  <a:schemeClr val="dk1"/>
                </a:solidFill>
                <a:latin typeface="Courier New"/>
                <a:ea typeface="Courier New"/>
                <a:cs typeface="Courier New"/>
                <a:sym typeface="Courier New"/>
              </a:rPr>
              <a:t> </a:t>
            </a:r>
            <a:r>
              <a:rPr b="0" i="0" lang="en-US" sz="1400" u="none">
                <a:solidFill>
                  <a:schemeClr val="dk1"/>
                </a:solidFill>
                <a:latin typeface="Courier New"/>
                <a:ea typeface="Courier New"/>
                <a:cs typeface="Courier New"/>
                <a:sym typeface="Courier New"/>
              </a:rPr>
              <a:t>Chefe chefe = </a:t>
            </a:r>
            <a:r>
              <a:rPr b="0" i="0" lang="en-US" sz="1400" u="none">
                <a:solidFill>
                  <a:srgbClr val="7F0055"/>
                </a:solidFill>
                <a:latin typeface="Courier New"/>
                <a:ea typeface="Courier New"/>
                <a:cs typeface="Courier New"/>
                <a:sym typeface="Courier New"/>
              </a:rPr>
              <a:t>new</a:t>
            </a:r>
            <a:r>
              <a:rPr b="0" i="0" lang="en-US" sz="1400" u="none">
                <a:solidFill>
                  <a:schemeClr val="dk1"/>
                </a:solidFill>
                <a:latin typeface="Courier New"/>
                <a:ea typeface="Courier New"/>
                <a:cs typeface="Courier New"/>
                <a:sym typeface="Courier New"/>
              </a:rPr>
              <a:t> Chefe(</a:t>
            </a:r>
            <a:r>
              <a:rPr b="0" i="0" lang="en-US" sz="1400" u="none">
                <a:solidFill>
                  <a:srgbClr val="2A00FF"/>
                </a:solidFill>
                <a:latin typeface="Courier New"/>
                <a:ea typeface="Courier New"/>
                <a:cs typeface="Courier New"/>
                <a:sym typeface="Courier New"/>
              </a:rPr>
              <a:t>"João"</a:t>
            </a:r>
            <a:r>
              <a:rPr b="0" i="0" lang="en-US" sz="1400" u="none">
                <a:solidFill>
                  <a:schemeClr val="dk1"/>
                </a:solidFill>
                <a:latin typeface="Courier New"/>
                <a:ea typeface="Courier New"/>
                <a:cs typeface="Courier New"/>
                <a:sym typeface="Courier New"/>
              </a:rPr>
              <a:t>, </a:t>
            </a:r>
            <a:r>
              <a:rPr b="0" i="0" lang="en-US" sz="1400" u="none">
                <a:solidFill>
                  <a:srgbClr val="2A00FF"/>
                </a:solidFill>
                <a:latin typeface="Courier New"/>
                <a:ea typeface="Courier New"/>
                <a:cs typeface="Courier New"/>
                <a:sym typeface="Courier New"/>
              </a:rPr>
              <a:t>"Silva"</a:t>
            </a:r>
            <a:r>
              <a:rPr b="0" i="0" lang="en-US" sz="1400" u="none">
                <a:solidFill>
                  <a:schemeClr val="dk1"/>
                </a:solidFill>
                <a:latin typeface="Courier New"/>
                <a:ea typeface="Courier New"/>
                <a:cs typeface="Courier New"/>
                <a:sym typeface="Courier New"/>
              </a:rPr>
              <a:t>, 5000);</a:t>
            </a:r>
            <a:endParaRPr b="0" i="0" sz="1400" u="none">
              <a:solidFill>
                <a:schemeClr val="dk1"/>
              </a:solidFill>
              <a:latin typeface="Arial"/>
              <a:ea typeface="Arial"/>
              <a:cs typeface="Arial"/>
              <a:sym typeface="Arial"/>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Java tenta executar o construtor padrão de Trabalhador e não consegue porque ele não existe.</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Por isso é preciso fazer explicitamente uma chamada ao construtor de Trabalhador no construtor de Chefe:</a:t>
            </a:r>
            <a:endParaRPr/>
          </a:p>
          <a:p>
            <a:pPr indent="-319087" lvl="0" marL="319087" marR="0" rtl="0" algn="l">
              <a:lnSpc>
                <a:spcPct val="90000"/>
              </a:lnSpc>
              <a:spcBef>
                <a:spcPts val="700"/>
              </a:spcBef>
              <a:spcAft>
                <a:spcPts val="0"/>
              </a:spcAft>
              <a:buClr>
                <a:schemeClr val="accent2"/>
              </a:buClr>
              <a:buSzPts val="840"/>
              <a:buFont typeface="Noto Sans Symbols"/>
              <a:buNone/>
            </a:pPr>
            <a:r>
              <a:rPr b="0" i="0" lang="en-US" sz="1400" u="none">
                <a:solidFill>
                  <a:schemeClr val="dk1"/>
                </a:solidFill>
                <a:latin typeface="Arial"/>
                <a:ea typeface="Arial"/>
                <a:cs typeface="Arial"/>
                <a:sym typeface="Arial"/>
              </a:rPr>
              <a:t>	</a:t>
            </a:r>
            <a:r>
              <a:rPr b="0" i="0" lang="en-US" sz="1400" u="none">
                <a:solidFill>
                  <a:srgbClr val="7F0055"/>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Chefe(String nome, String sobrenome, </a:t>
            </a:r>
            <a:r>
              <a:rPr b="0" i="0" lang="en-US" sz="1400" u="none">
                <a:solidFill>
                  <a:srgbClr val="7F0055"/>
                </a:solidFill>
                <a:latin typeface="Courier New"/>
                <a:ea typeface="Courier New"/>
                <a:cs typeface="Courier New"/>
                <a:sym typeface="Courier New"/>
              </a:rPr>
              <a:t>double</a:t>
            </a:r>
            <a:r>
              <a:rPr b="0" i="0" lang="en-US" sz="1400" u="none">
                <a:solidFill>
                  <a:schemeClr val="dk1"/>
                </a:solidFill>
                <a:latin typeface="Courier New"/>
                <a:ea typeface="Courier New"/>
                <a:cs typeface="Courier New"/>
                <a:sym typeface="Courier New"/>
              </a:rPr>
              <a:t> salarioBase) {</a:t>
            </a:r>
            <a:endParaRPr/>
          </a:p>
          <a:p>
            <a:pPr indent="-319087" lvl="0" marL="319087" marR="0" rtl="0" algn="l">
              <a:lnSpc>
                <a:spcPct val="90000"/>
              </a:lnSpc>
              <a:spcBef>
                <a:spcPts val="700"/>
              </a:spcBef>
              <a:spcAft>
                <a:spcPts val="0"/>
              </a:spcAft>
              <a:buClr>
                <a:schemeClr val="accent2"/>
              </a:buClr>
              <a:buSzPts val="840"/>
              <a:buFont typeface="Noto Sans Symbols"/>
              <a:buNone/>
            </a:pPr>
            <a:r>
              <a:rPr b="0" i="0" lang="en-US" sz="1400" u="none">
                <a:solidFill>
                  <a:schemeClr val="dk1"/>
                </a:solidFill>
                <a:latin typeface="Courier New"/>
                <a:ea typeface="Courier New"/>
                <a:cs typeface="Courier New"/>
                <a:sym typeface="Courier New"/>
              </a:rPr>
              <a:t>        </a:t>
            </a:r>
            <a:r>
              <a:rPr b="0" i="0" lang="en-US" sz="1400" u="none">
                <a:solidFill>
                  <a:srgbClr val="7F0055"/>
                </a:solidFill>
                <a:latin typeface="Courier New"/>
                <a:ea typeface="Courier New"/>
                <a:cs typeface="Courier New"/>
                <a:sym typeface="Courier New"/>
              </a:rPr>
              <a:t>super</a:t>
            </a:r>
            <a:r>
              <a:rPr b="0" i="0" lang="en-US" sz="1400" u="none">
                <a:solidFill>
                  <a:schemeClr val="dk1"/>
                </a:solidFill>
                <a:latin typeface="Courier New"/>
                <a:ea typeface="Courier New"/>
                <a:cs typeface="Courier New"/>
                <a:sym typeface="Courier New"/>
              </a:rPr>
              <a:t>(nome, sobrenome);</a:t>
            </a:r>
            <a:endParaRPr/>
          </a:p>
          <a:p>
            <a:pPr indent="-319087" lvl="0" marL="319087" marR="0" rtl="0" algn="l">
              <a:lnSpc>
                <a:spcPct val="90000"/>
              </a:lnSpc>
              <a:spcBef>
                <a:spcPts val="700"/>
              </a:spcBef>
              <a:spcAft>
                <a:spcPts val="0"/>
              </a:spcAft>
              <a:buClr>
                <a:schemeClr val="accent2"/>
              </a:buClr>
              <a:buSzPts val="840"/>
              <a:buFont typeface="Noto Sans Symbols"/>
              <a:buNone/>
            </a:pPr>
            <a:r>
              <a:rPr b="0" i="0" lang="en-US" sz="1400" u="none">
                <a:solidFill>
                  <a:schemeClr val="dk1"/>
                </a:solidFill>
                <a:latin typeface="Courier New"/>
                <a:ea typeface="Courier New"/>
                <a:cs typeface="Courier New"/>
                <a:sym typeface="Courier New"/>
              </a:rPr>
              <a:t>        </a:t>
            </a:r>
            <a:r>
              <a:rPr b="0" i="0" lang="en-US" sz="1400" u="none">
                <a:solidFill>
                  <a:srgbClr val="7F0055"/>
                </a:solidFill>
                <a:latin typeface="Courier New"/>
                <a:ea typeface="Courier New"/>
                <a:cs typeface="Courier New"/>
                <a:sym typeface="Courier New"/>
              </a:rPr>
              <a:t>this</a:t>
            </a:r>
            <a:r>
              <a:rPr b="0" i="0" lang="en-US" sz="1400" u="none">
                <a:solidFill>
                  <a:schemeClr val="dk1"/>
                </a:solidFill>
                <a:latin typeface="Courier New"/>
                <a:ea typeface="Courier New"/>
                <a:cs typeface="Courier New"/>
                <a:sym typeface="Courier New"/>
              </a:rPr>
              <a:t>.salarioBase = salarioBase;</a:t>
            </a:r>
            <a:endParaRPr/>
          </a:p>
          <a:p>
            <a:pPr indent="-319087" lvl="0" marL="319087" marR="0" rtl="0" algn="l">
              <a:lnSpc>
                <a:spcPct val="90000"/>
              </a:lnSpc>
              <a:spcBef>
                <a:spcPts val="700"/>
              </a:spcBef>
              <a:spcAft>
                <a:spcPts val="0"/>
              </a:spcAft>
              <a:buClr>
                <a:schemeClr val="accent2"/>
              </a:buClr>
              <a:buSzPts val="840"/>
              <a:buFont typeface="Noto Sans Symbols"/>
              <a:buNone/>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3" name="Shape 1323"/>
        <p:cNvGrpSpPr/>
        <p:nvPr/>
      </p:nvGrpSpPr>
      <p:grpSpPr>
        <a:xfrm>
          <a:off x="0" y="0"/>
          <a:ext cx="0" cy="0"/>
          <a:chOff x="0" y="0"/>
          <a:chExt cx="0" cy="0"/>
        </a:xfrm>
      </p:grpSpPr>
      <p:sp>
        <p:nvSpPr>
          <p:cNvPr id="1324" name="Google Shape;1324;p15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Herança e Construtores</a:t>
            </a:r>
            <a:endParaRPr/>
          </a:p>
        </p:txBody>
      </p:sp>
      <p:sp>
        <p:nvSpPr>
          <p:cNvPr id="1325" name="Google Shape;1325;p15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26" name="Google Shape;1326;p155"/>
          <p:cNvSpPr txBox="1"/>
          <p:nvPr>
            <p:ph idx="1" type="body"/>
          </p:nvPr>
        </p:nvSpPr>
        <p:spPr>
          <a:xfrm>
            <a:off x="457200" y="1600200"/>
            <a:ext cx="8382000" cy="44196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Porque não precisamos fazer o setNome() e o setSobrenome() na classe chefe?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Porque o construtor de Trabalhador já faz isso!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 super serve apenas pra chamar o construtor da superclasse?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Não! O super é uma referência para a superclasse. </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Podemos utilizar o super para invocar explicitamente os métodos da mãe, por exemplo:</a:t>
            </a:r>
            <a:endParaRPr/>
          </a:p>
          <a:p>
            <a:pPr indent="-273049" lvl="1" marL="639762" marR="0" rtl="0" algn="ctr">
              <a:lnSpc>
                <a:spcPct val="100000"/>
              </a:lnSpc>
              <a:spcBef>
                <a:spcPts val="500"/>
              </a:spcBef>
              <a:spcAft>
                <a:spcPts val="0"/>
              </a:spcAft>
              <a:buClr>
                <a:schemeClr val="accent1"/>
              </a:buClr>
              <a:buSzPts val="1190"/>
              <a:buFont typeface="Noto Sans Symbols"/>
              <a:buNone/>
            </a:pPr>
            <a:r>
              <a:rPr b="0" i="0" lang="en-US" sz="1700" u="none" cap="none" strike="noStrike">
                <a:solidFill>
                  <a:srgbClr val="7F0055"/>
                </a:solidFill>
                <a:latin typeface="Courier New"/>
                <a:ea typeface="Courier New"/>
                <a:cs typeface="Courier New"/>
                <a:sym typeface="Courier New"/>
              </a:rPr>
              <a:t>super</a:t>
            </a:r>
            <a:r>
              <a:rPr b="0" i="0" lang="en-US" sz="1700" u="none" cap="none" strike="noStrike">
                <a:solidFill>
                  <a:schemeClr val="dk1"/>
                </a:solidFill>
                <a:latin typeface="Courier New"/>
                <a:ea typeface="Courier New"/>
                <a:cs typeface="Courier New"/>
                <a:sym typeface="Courier New"/>
              </a:rPr>
              <a:t>.gerarSalario();</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0" name="Shape 1330"/>
        <p:cNvGrpSpPr/>
        <p:nvPr/>
      </p:nvGrpSpPr>
      <p:grpSpPr>
        <a:xfrm>
          <a:off x="0" y="0"/>
          <a:ext cx="0" cy="0"/>
          <a:chOff x="0" y="0"/>
          <a:chExt cx="0" cy="0"/>
        </a:xfrm>
      </p:grpSpPr>
      <p:sp>
        <p:nvSpPr>
          <p:cNvPr id="1331" name="Google Shape;1331;p15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Classes e métodos abstratos</a:t>
            </a:r>
            <a:endParaRPr/>
          </a:p>
        </p:txBody>
      </p:sp>
      <p:sp>
        <p:nvSpPr>
          <p:cNvPr id="1332" name="Google Shape;1332;p15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33" name="Google Shape;1333;p15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Durante a confecção do exercício da folha de pagamento, vocês perceberam que não fazia muito sentido fazer uma implementação padrão do método gerarSalario() em Trabalhador, uma vez que este método sempre será reimplementado nas filhas.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Olhando bem para o nosso exemplo, faz algum sentido criar uma instância de Trabalhador?</a:t>
            </a:r>
            <a:endParaRPr/>
          </a:p>
          <a:p>
            <a:pPr indent="-319087" lvl="0" marL="319087" marR="0" rtl="0" algn="ctr">
              <a:lnSpc>
                <a:spcPct val="90000"/>
              </a:lnSpc>
              <a:spcBef>
                <a:spcPts val="700"/>
              </a:spcBef>
              <a:spcAft>
                <a:spcPts val="0"/>
              </a:spcAft>
              <a:buClr>
                <a:schemeClr val="accent2"/>
              </a:buClr>
              <a:buSzPts val="780"/>
              <a:buFont typeface="Noto Sans Symbols"/>
              <a:buNone/>
            </a:pPr>
            <a:r>
              <a:rPr b="0" i="0" lang="en-US" sz="1300" u="none">
                <a:solidFill>
                  <a:schemeClr val="dk1"/>
                </a:solidFill>
                <a:latin typeface="Courier New"/>
                <a:ea typeface="Courier New"/>
                <a:cs typeface="Courier New"/>
                <a:sym typeface="Courier New"/>
              </a:rPr>
              <a:t>Trabalhador trab = </a:t>
            </a:r>
            <a:r>
              <a:rPr b="0" i="0" lang="en-US" sz="1300" u="none">
                <a:solidFill>
                  <a:srgbClr val="7F0055"/>
                </a:solidFill>
                <a:latin typeface="Courier New"/>
                <a:ea typeface="Courier New"/>
                <a:cs typeface="Courier New"/>
                <a:sym typeface="Courier New"/>
              </a:rPr>
              <a:t>new</a:t>
            </a:r>
            <a:r>
              <a:rPr b="0" i="0" lang="en-US" sz="1300" u="none">
                <a:solidFill>
                  <a:schemeClr val="dk1"/>
                </a:solidFill>
                <a:latin typeface="Courier New"/>
                <a:ea typeface="Courier New"/>
                <a:cs typeface="Courier New"/>
                <a:sym typeface="Courier New"/>
              </a:rPr>
              <a:t> Trabalhador();</a:t>
            </a:r>
            <a:endParaRPr b="0" i="0" sz="1300" u="none">
              <a:solidFill>
                <a:schemeClr val="dk1"/>
              </a:solidFill>
              <a:latin typeface="Arial"/>
              <a:ea typeface="Arial"/>
              <a:cs typeface="Arial"/>
              <a:sym typeface="Arial"/>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Todos os trabalhadores possíveis de nosso sistema estão representados nas subclasses de Trabalhador.</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Trabalhador só nos parece útil para utilizarmos o polimorfismo no método gerarSalario() e herdar os atributos e métodos.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7" name="Shape 1337"/>
        <p:cNvGrpSpPr/>
        <p:nvPr/>
      </p:nvGrpSpPr>
      <p:grpSpPr>
        <a:xfrm>
          <a:off x="0" y="0"/>
          <a:ext cx="0" cy="0"/>
          <a:chOff x="0" y="0"/>
          <a:chExt cx="0" cy="0"/>
        </a:xfrm>
      </p:grpSpPr>
      <p:sp>
        <p:nvSpPr>
          <p:cNvPr id="1338" name="Google Shape;1338;p15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Classes e métodos abstratos</a:t>
            </a:r>
            <a:endParaRPr/>
          </a:p>
        </p:txBody>
      </p:sp>
      <p:sp>
        <p:nvSpPr>
          <p:cNvPr id="1339" name="Google Shape;1339;p15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40" name="Google Shape;1340;p15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Quando utilizamos uma superclasse apenas para este fim e não existe necessidade dentro do sistema de criação de novas instâncias diretas desta classe, podemos chamar estas classes de </a:t>
            </a:r>
            <a:r>
              <a:rPr b="0" i="0" lang="en-US" sz="1800" u="sng">
                <a:solidFill>
                  <a:schemeClr val="dk1"/>
                </a:solidFill>
                <a:latin typeface="Arial"/>
                <a:ea typeface="Arial"/>
                <a:cs typeface="Arial"/>
                <a:sym typeface="Arial"/>
              </a:rPr>
              <a:t>abstratas</a:t>
            </a:r>
            <a:r>
              <a:rPr b="0" i="0" lang="en-US" sz="1800" u="none">
                <a:solidFill>
                  <a:schemeClr val="dk1"/>
                </a:solidFill>
                <a:latin typeface="Arial"/>
                <a:ea typeface="Arial"/>
                <a:cs typeface="Arial"/>
                <a:sym typeface="Arial"/>
              </a:rPr>
              <a:t>.</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Classes abstratas não podem ser instanciadas diretamente, ou seja, não podemos fazer um </a:t>
            </a:r>
            <a:r>
              <a:rPr b="0" i="0" lang="en-US" sz="1800" u="sng">
                <a:solidFill>
                  <a:schemeClr val="dk1"/>
                </a:solidFill>
                <a:latin typeface="Arial"/>
                <a:ea typeface="Arial"/>
                <a:cs typeface="Arial"/>
                <a:sym typeface="Arial"/>
              </a:rPr>
              <a:t>new</a:t>
            </a:r>
            <a:r>
              <a:rPr b="0" i="0" lang="en-US" sz="1800" u="none">
                <a:solidFill>
                  <a:schemeClr val="dk1"/>
                </a:solidFill>
                <a:latin typeface="Arial"/>
                <a:ea typeface="Arial"/>
                <a:cs typeface="Arial"/>
                <a:sym typeface="Arial"/>
              </a:rPr>
              <a:t> delas.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Em classes abstratas podemos ainda definir alguns ou todos os métodos como abstratos.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Os métodos abstratos não podem ser implementados na superclasse.</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Eles são obrigatoriamente implementados nas subclasses.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Veja como ficaria a nossa classe Trabalhador se ela fosse abstrata.</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4" name="Shape 1344"/>
        <p:cNvGrpSpPr/>
        <p:nvPr/>
      </p:nvGrpSpPr>
      <p:grpSpPr>
        <a:xfrm>
          <a:off x="0" y="0"/>
          <a:ext cx="0" cy="0"/>
          <a:chOff x="0" y="0"/>
          <a:chExt cx="0" cy="0"/>
        </a:xfrm>
      </p:grpSpPr>
      <p:sp>
        <p:nvSpPr>
          <p:cNvPr id="1345" name="Google Shape;1345;p15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Classes e métodos abstratos</a:t>
            </a:r>
            <a:endParaRPr/>
          </a:p>
        </p:txBody>
      </p:sp>
      <p:sp>
        <p:nvSpPr>
          <p:cNvPr id="1346" name="Google Shape;1346;p15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47" name="Google Shape;1347;p158"/>
          <p:cNvSpPr txBox="1"/>
          <p:nvPr>
            <p:ph idx="1" type="body"/>
          </p:nvPr>
        </p:nvSpPr>
        <p:spPr>
          <a:xfrm>
            <a:off x="457200" y="4175125"/>
            <a:ext cx="8229600" cy="18462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Utilizamos a palavra </a:t>
            </a:r>
            <a:r>
              <a:rPr b="0" i="0" lang="en-US" sz="1700" u="sng">
                <a:solidFill>
                  <a:schemeClr val="dk1"/>
                </a:solidFill>
                <a:latin typeface="Arial"/>
                <a:ea typeface="Arial"/>
                <a:cs typeface="Arial"/>
                <a:sym typeface="Arial"/>
              </a:rPr>
              <a:t>abstract</a:t>
            </a:r>
            <a:r>
              <a:rPr b="0" i="0" lang="en-US" sz="1700" u="none">
                <a:solidFill>
                  <a:schemeClr val="dk1"/>
                </a:solidFill>
                <a:latin typeface="Arial"/>
                <a:ea typeface="Arial"/>
                <a:cs typeface="Arial"/>
                <a:sym typeface="Arial"/>
              </a:rPr>
              <a:t> para indicar que a classe e/ou método é abstrato.</a:t>
            </a:r>
            <a:endParaRPr/>
          </a:p>
          <a:p>
            <a:pPr indent="-319087" lvl="0" marL="319087" marR="0" rtl="0" algn="l">
              <a:lnSpc>
                <a:spcPct val="8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Observe também que o bloco do método gerarSalario() foi excluído.</a:t>
            </a:r>
            <a:endParaRPr/>
          </a:p>
          <a:p>
            <a:pPr indent="-319087" lvl="0" marL="319087" marR="0" rtl="0" algn="l">
              <a:lnSpc>
                <a:spcPct val="8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Faça os seguintes testes e experimente este conceito de abstração:</a:t>
            </a:r>
            <a:endParaRPr/>
          </a:p>
          <a:p>
            <a:pPr indent="-273049" lvl="1" marL="639762" marR="0" rtl="0" algn="l">
              <a:lnSpc>
                <a:spcPct val="80000"/>
              </a:lnSpc>
              <a:spcBef>
                <a:spcPts val="500"/>
              </a:spcBef>
              <a:spcAft>
                <a:spcPts val="0"/>
              </a:spcAft>
              <a:buClr>
                <a:schemeClr val="accent1"/>
              </a:buClr>
              <a:buSzPts val="1050"/>
              <a:buFont typeface="Noto Sans Symbols"/>
              <a:buChar char="🞑"/>
            </a:pPr>
            <a:r>
              <a:rPr b="0" i="0" lang="en-US" sz="1500" u="none" cap="none" strike="noStrike">
                <a:solidFill>
                  <a:schemeClr val="dk1"/>
                </a:solidFill>
                <a:latin typeface="Arial"/>
                <a:ea typeface="Arial"/>
                <a:cs typeface="Arial"/>
                <a:sym typeface="Arial"/>
              </a:rPr>
              <a:t>Inclua o abstract na sua classe Trabalhador e no método gerarSalario() mantendo o bloco de implementação do método;</a:t>
            </a:r>
            <a:endParaRPr/>
          </a:p>
          <a:p>
            <a:pPr indent="-273049" lvl="1" marL="639762" marR="0" rtl="0" algn="l">
              <a:lnSpc>
                <a:spcPct val="80000"/>
              </a:lnSpc>
              <a:spcBef>
                <a:spcPts val="500"/>
              </a:spcBef>
              <a:spcAft>
                <a:spcPts val="0"/>
              </a:spcAft>
              <a:buClr>
                <a:schemeClr val="accent1"/>
              </a:buClr>
              <a:buSzPts val="1050"/>
              <a:buFont typeface="Noto Sans Symbols"/>
              <a:buChar char="🞑"/>
            </a:pPr>
            <a:r>
              <a:rPr b="0" i="0" lang="en-US" sz="1500" u="none" cap="none" strike="noStrike">
                <a:solidFill>
                  <a:schemeClr val="dk1"/>
                </a:solidFill>
                <a:latin typeface="Arial"/>
                <a:ea typeface="Arial"/>
                <a:cs typeface="Arial"/>
                <a:sym typeface="Arial"/>
              </a:rPr>
              <a:t>Exclua o método gerarSalario() da classe chefe;</a:t>
            </a:r>
            <a:endParaRPr/>
          </a:p>
          <a:p>
            <a:pPr indent="-273049" lvl="1" marL="639762" marR="0" rtl="0" algn="l">
              <a:lnSpc>
                <a:spcPct val="80000"/>
              </a:lnSpc>
              <a:spcBef>
                <a:spcPts val="500"/>
              </a:spcBef>
              <a:spcAft>
                <a:spcPts val="0"/>
              </a:spcAft>
              <a:buClr>
                <a:schemeClr val="accent1"/>
              </a:buClr>
              <a:buSzPts val="1050"/>
              <a:buFont typeface="Noto Sans Symbols"/>
              <a:buChar char="🞑"/>
            </a:pPr>
            <a:r>
              <a:rPr b="0" i="0" lang="en-US" sz="1500" u="none" cap="none" strike="noStrike">
                <a:solidFill>
                  <a:schemeClr val="dk1"/>
                </a:solidFill>
                <a:latin typeface="Arial"/>
                <a:ea typeface="Arial"/>
                <a:cs typeface="Arial"/>
                <a:sym typeface="Arial"/>
              </a:rPr>
              <a:t>Tente criar uma instância de Trabalhador em sua classe de teste (new Trabalhador())</a:t>
            </a:r>
            <a:endParaRPr/>
          </a:p>
        </p:txBody>
      </p:sp>
      <p:sp>
        <p:nvSpPr>
          <p:cNvPr id="1348" name="Google Shape;1348;p158"/>
          <p:cNvSpPr txBox="1"/>
          <p:nvPr/>
        </p:nvSpPr>
        <p:spPr>
          <a:xfrm>
            <a:off x="533400" y="1447800"/>
            <a:ext cx="6034087" cy="264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0055"/>
              </a:buClr>
              <a:buSzPts val="1400"/>
              <a:buFont typeface="Courier New"/>
              <a:buNone/>
            </a:pPr>
            <a:r>
              <a:rPr b="1" i="0" lang="en-US" sz="1400" u="none">
                <a:solidFill>
                  <a:srgbClr val="7F0055"/>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abstract</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class</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Trabalhador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private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String</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private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String</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sobrenome;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Trabalhador(String</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nome,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String</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sobrenome)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this</a:t>
            </a:r>
            <a:r>
              <a:rPr b="0" i="0" lang="en-US" sz="1400" u="none">
                <a:solidFill>
                  <a:srgbClr val="000000"/>
                </a:solidFill>
                <a:latin typeface="Courier New"/>
                <a:ea typeface="Courier New"/>
                <a:cs typeface="Courier New"/>
                <a:sym typeface="Courier New"/>
              </a:rPr>
              <a:t>.nome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this</a:t>
            </a:r>
            <a:r>
              <a:rPr b="0" i="0" lang="en-US" sz="1400" u="none">
                <a:solidFill>
                  <a:srgbClr val="000000"/>
                </a:solidFill>
                <a:latin typeface="Courier New"/>
                <a:ea typeface="Courier New"/>
                <a:cs typeface="Courier New"/>
                <a:sym typeface="Courier New"/>
              </a:rPr>
              <a:t>.sobrenome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sobrenome;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400"/>
              <a:buFont typeface="Courier New"/>
              <a:buNone/>
            </a:pPr>
            <a:r>
              <a:rPr b="1" i="0" lang="en-US" sz="1400" u="none">
                <a:solidFill>
                  <a:srgbClr val="7F0055"/>
                </a:solidFill>
                <a:latin typeface="Courier New"/>
                <a:ea typeface="Courier New"/>
                <a:cs typeface="Courier New"/>
                <a:sym typeface="Courier New"/>
              </a:rPr>
              <a:t>    public</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abstract</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double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gerarSalario();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//Demais métodos da classe Trabalhador</a:t>
            </a:r>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5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354" name="Google Shape;1354;p15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55" name="Google Shape;1355;p15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Continuando com o exemplo da folha de pagamento...</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Por uma determinação da empresa, os trabalhadores que tem salário base poderão agora ter plano de saúde.</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Basicamente toda pessoa que tem plano de saúde precisa de tempos em tempos informar a matricula do plano, a quantidade de dependentes e o nome completo do titular.</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Falando em termos de programação, as classes TrabalhadorPorComissao e Chefe terão que implementar os métodos getMatriculaPlano(), getQtdeDependentes() e getNomeCompletoTitular().</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Como fazer isso?</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16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361" name="Google Shape;1361;p16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62" name="Google Shape;1362;p16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Faz sentido incluir estes métodos na superclasse?</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Se precisarmos criar uma lista com todos os trabalhadores que tem plano de saúde para posterior impressão, como faremos isso?Teremos que:</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Implementar estes métodos em Chefe e em TrabalhadorPorComissao;</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Criar dois arrays para guardar separadamente os trabalhadores.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Estamos novamente repetindo código!</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 quando outros tipos de trabalhadores forem contemplados com plano de saúde, repetiremos mais código ainda!</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ideal seria que existisse outra superclasse com estes métodos para fazermos uso da herança!</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6" name="Shape 1366"/>
        <p:cNvGrpSpPr/>
        <p:nvPr/>
      </p:nvGrpSpPr>
      <p:grpSpPr>
        <a:xfrm>
          <a:off x="0" y="0"/>
          <a:ext cx="0" cy="0"/>
          <a:chOff x="0" y="0"/>
          <a:chExt cx="0" cy="0"/>
        </a:xfrm>
      </p:grpSpPr>
      <p:sp>
        <p:nvSpPr>
          <p:cNvPr id="1367" name="Google Shape;1367;p16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368" name="Google Shape;1368;p16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69" name="Google Shape;1369;p16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Mesmo que exista outra superclasse com estes métodos, as classes Chefe e  TrabalhadorPorComissao não poderiam ser subclasses desta nova classe e de Trabalhador. Java não suporta herança múltipla!</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Uma maneira de resolver este problema é utilizando Interfaces.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Interfaces são uma espécie de contrato que pode ser estabelecido com as classes para garantir que estas classes implementem os métodos necessários para ser acessadas por outras.</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funcionamento de interfaces é muito parecido com o de classes abstratas.</a:t>
            </a:r>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3" name="Shape 1373"/>
        <p:cNvGrpSpPr/>
        <p:nvPr/>
      </p:nvGrpSpPr>
      <p:grpSpPr>
        <a:xfrm>
          <a:off x="0" y="0"/>
          <a:ext cx="0" cy="0"/>
          <a:chOff x="0" y="0"/>
          <a:chExt cx="0" cy="0"/>
        </a:xfrm>
      </p:grpSpPr>
      <p:sp>
        <p:nvSpPr>
          <p:cNvPr id="1374" name="Google Shape;1374;p16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375" name="Google Shape;1375;p16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76" name="Google Shape;1376;p162"/>
          <p:cNvSpPr txBox="1"/>
          <p:nvPr>
            <p:ph idx="1" type="body"/>
          </p:nvPr>
        </p:nvSpPr>
        <p:spPr>
          <a:xfrm>
            <a:off x="457200" y="1133475"/>
            <a:ext cx="8229600" cy="7397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Declaração de uma Interface é seguinte:</a:t>
            </a:r>
            <a:endParaRPr/>
          </a:p>
        </p:txBody>
      </p:sp>
      <p:sp>
        <p:nvSpPr>
          <p:cNvPr id="1377" name="Google Shape;1377;p162"/>
          <p:cNvSpPr txBox="1"/>
          <p:nvPr/>
        </p:nvSpPr>
        <p:spPr>
          <a:xfrm>
            <a:off x="1447800" y="2438400"/>
            <a:ext cx="5670550" cy="1309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public interface &lt;nomeDaInterface&gt; {</a:t>
            </a:r>
            <a:endParaRPr/>
          </a:p>
          <a:p>
            <a:pPr indent="0" lvl="0" marL="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&lt;métodos da interface&gt;</a:t>
            </a:r>
            <a:endParaRPr/>
          </a:p>
          <a:p>
            <a:pPr indent="0" lvl="0" marL="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000" u="none">
              <a:solidFill>
                <a:schemeClr val="dk1"/>
              </a:solidFill>
              <a:latin typeface="Courier New"/>
              <a:ea typeface="Courier New"/>
              <a:cs typeface="Courier New"/>
              <a:sym typeface="Courier New"/>
            </a:endParaRPr>
          </a:p>
        </p:txBody>
      </p:sp>
      <p:sp>
        <p:nvSpPr>
          <p:cNvPr id="1378" name="Google Shape;1378;p162"/>
          <p:cNvSpPr txBox="1"/>
          <p:nvPr/>
        </p:nvSpPr>
        <p:spPr>
          <a:xfrm>
            <a:off x="457200" y="4114800"/>
            <a:ext cx="83820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Considerando que:</a:t>
            </a:r>
            <a:endParaRPr/>
          </a:p>
          <a:p>
            <a:pPr indent="-325437" lvl="1" marL="669925"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A visibilidade de uma Interface não pode ser </a:t>
            </a:r>
            <a:r>
              <a:rPr b="0" i="0" lang="en-US" sz="2000" u="sng" cap="none" strike="noStrike">
                <a:solidFill>
                  <a:schemeClr val="dk1"/>
                </a:solidFill>
                <a:latin typeface="Arial"/>
                <a:ea typeface="Arial"/>
                <a:cs typeface="Arial"/>
                <a:sym typeface="Arial"/>
              </a:rPr>
              <a:t>protected</a:t>
            </a:r>
            <a:r>
              <a:rPr b="0" i="0" lang="en-US" sz="2000" u="none" cap="none" strike="noStrike">
                <a:solidFill>
                  <a:schemeClr val="dk1"/>
                </a:solidFill>
                <a:latin typeface="Arial"/>
                <a:ea typeface="Arial"/>
                <a:cs typeface="Arial"/>
                <a:sym typeface="Arial"/>
              </a:rPr>
              <a:t> ou </a:t>
            </a:r>
            <a:r>
              <a:rPr b="0" i="0" lang="en-US" sz="2000" u="sng" cap="none" strike="noStrike">
                <a:solidFill>
                  <a:schemeClr val="dk1"/>
                </a:solidFill>
                <a:latin typeface="Arial"/>
                <a:ea typeface="Arial"/>
                <a:cs typeface="Arial"/>
                <a:sym typeface="Arial"/>
              </a:rPr>
              <a:t>private</a:t>
            </a:r>
            <a:r>
              <a:rPr b="0" i="0" lang="en-US" sz="2000" u="none" cap="none" strike="noStrike">
                <a:solidFill>
                  <a:schemeClr val="dk1"/>
                </a:solidFill>
                <a:latin typeface="Arial"/>
                <a:ea typeface="Arial"/>
                <a:cs typeface="Arial"/>
                <a:sym typeface="Arial"/>
              </a:rPr>
              <a:t>.</a:t>
            </a:r>
            <a:endParaRPr/>
          </a:p>
          <a:p>
            <a:pPr indent="-325437" lvl="1" marL="669925"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Uma Interface funciona como uma classe abstrata implícita e, por isso, não pode ser instanciada diretamente.</a:t>
            </a:r>
            <a:endParaRPr/>
          </a:p>
          <a:p>
            <a:pPr indent="-325437" lvl="1" marL="669925"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Uma Interface pode ser subclasse de outra Interface</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2" name="Shape 1382"/>
        <p:cNvGrpSpPr/>
        <p:nvPr/>
      </p:nvGrpSpPr>
      <p:grpSpPr>
        <a:xfrm>
          <a:off x="0" y="0"/>
          <a:ext cx="0" cy="0"/>
          <a:chOff x="0" y="0"/>
          <a:chExt cx="0" cy="0"/>
        </a:xfrm>
      </p:grpSpPr>
      <p:sp>
        <p:nvSpPr>
          <p:cNvPr id="1383" name="Google Shape;1383;p16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a:t>
            </a:r>
            <a:endParaRPr/>
          </a:p>
        </p:txBody>
      </p:sp>
      <p:sp>
        <p:nvSpPr>
          <p:cNvPr id="1384" name="Google Shape;1384;p16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85" name="Google Shape;1385;p163"/>
          <p:cNvSpPr txBox="1"/>
          <p:nvPr>
            <p:ph idx="1" type="body"/>
          </p:nvPr>
        </p:nvSpPr>
        <p:spPr>
          <a:xfrm>
            <a:off x="457200" y="1133475"/>
            <a:ext cx="8229600" cy="19732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Como acontece com os métodos abstratos, os métodos definidos nas Interfaces não podem ser implementados nelas.</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Em Interfaces definimos apenas a assinatura do método e este tem que ser obrigatoriamente implementado nas classes que implementam (ou assinam) este contrato (ou Interface)</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A sintaxe da declaração de métodos em Interfaces é:</a:t>
            </a:r>
            <a:endParaRPr/>
          </a:p>
        </p:txBody>
      </p:sp>
      <p:sp>
        <p:nvSpPr>
          <p:cNvPr id="1386" name="Google Shape;1386;p163"/>
          <p:cNvSpPr txBox="1"/>
          <p:nvPr/>
        </p:nvSpPr>
        <p:spPr>
          <a:xfrm>
            <a:off x="1447800" y="3735387"/>
            <a:ext cx="5975350" cy="13096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public interface &lt;nomeDaInterface&gt; {</a:t>
            </a:r>
            <a:endParaRPr/>
          </a:p>
          <a:p>
            <a:pPr indent="0" lvl="0" marL="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public &lt;retorno&gt; &lt;nomeDoMetodo&gt;;</a:t>
            </a:r>
            <a:endParaRPr/>
          </a:p>
          <a:p>
            <a:pPr indent="0" lvl="0" marL="0" marR="0" rtl="0" algn="l">
              <a:lnSpc>
                <a:spcPct val="100000"/>
              </a:lnSpc>
              <a:spcBef>
                <a:spcPts val="40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2000" u="none">
              <a:solidFill>
                <a:schemeClr val="dk1"/>
              </a:solidFill>
              <a:latin typeface="Courier New"/>
              <a:ea typeface="Courier New"/>
              <a:cs typeface="Courier New"/>
              <a:sym typeface="Courier New"/>
            </a:endParaRPr>
          </a:p>
        </p:txBody>
      </p:sp>
      <p:sp>
        <p:nvSpPr>
          <p:cNvPr id="1387" name="Google Shape;1387;p163"/>
          <p:cNvSpPr txBox="1"/>
          <p:nvPr/>
        </p:nvSpPr>
        <p:spPr>
          <a:xfrm>
            <a:off x="457200" y="5638800"/>
            <a:ext cx="8229600" cy="533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Note que o bloco de implementação do método não existe.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Plataforma Java</a:t>
            </a:r>
            <a:endParaRPr/>
          </a:p>
        </p:txBody>
      </p:sp>
      <p:sp>
        <p:nvSpPr>
          <p:cNvPr id="220" name="Google Shape;220;p2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21" name="Google Shape;221;p2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Abaixo é mostrada uma figura com o contexto de um programa e a Plataforma Java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Apesar de poder ser um pouco mais lento por ser interpretado os avanços na arquitetura da JVM estão trazando a performance perto do código nativo sem sacrifício da portabilidade.</a:t>
            </a:r>
            <a:endParaRPr/>
          </a:p>
        </p:txBody>
      </p:sp>
      <p:pic>
        <p:nvPicPr>
          <p:cNvPr descr="javaplatform" id="222" name="Google Shape;222;p29"/>
          <p:cNvPicPr preferRelativeResize="0"/>
          <p:nvPr/>
        </p:nvPicPr>
        <p:blipFill rotWithShape="1">
          <a:blip r:embed="rId3">
            <a:alphaModFix/>
          </a:blip>
          <a:srcRect b="0" l="0" r="0" t="0"/>
          <a:stretch/>
        </p:blipFill>
        <p:spPr>
          <a:xfrm>
            <a:off x="2627312" y="4581525"/>
            <a:ext cx="4321175" cy="1993900"/>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6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393" name="Google Shape;1393;p16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94" name="Google Shape;1394;p164"/>
          <p:cNvSpPr txBox="1"/>
          <p:nvPr>
            <p:ph idx="1" type="body"/>
          </p:nvPr>
        </p:nvSpPr>
        <p:spPr>
          <a:xfrm>
            <a:off x="457200" y="1133475"/>
            <a:ext cx="8229600" cy="822325"/>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Uma Interface também pode ter atributos. A sintaxe de declaração de um atributo é:</a:t>
            </a:r>
            <a:endParaRPr/>
          </a:p>
        </p:txBody>
      </p:sp>
      <p:sp>
        <p:nvSpPr>
          <p:cNvPr id="1395" name="Google Shape;1395;p164"/>
          <p:cNvSpPr txBox="1"/>
          <p:nvPr/>
        </p:nvSpPr>
        <p:spPr>
          <a:xfrm>
            <a:off x="609600" y="2590800"/>
            <a:ext cx="7788275" cy="1179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interface &lt;nomeDaInterface&gt; {</a:t>
            </a:r>
            <a:endParaRPr/>
          </a:p>
          <a:p>
            <a:pPr indent="0" lvl="0" marL="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&lt;tipo&gt; &lt;nomeDoAtributo&gt; = &lt;inicialização&gt;;</a:t>
            </a:r>
            <a:endParaRPr/>
          </a:p>
          <a:p>
            <a:pPr indent="0" lvl="0" marL="0" marR="0" rtl="0" algn="l">
              <a:lnSpc>
                <a:spcPct val="100000"/>
              </a:lnSpc>
              <a:spcBef>
                <a:spcPts val="36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1396" name="Google Shape;1396;p164"/>
          <p:cNvSpPr txBox="1"/>
          <p:nvPr/>
        </p:nvSpPr>
        <p:spPr>
          <a:xfrm>
            <a:off x="457200" y="4114800"/>
            <a:ext cx="8382000" cy="182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Considerando que:</a:t>
            </a:r>
            <a:endParaRPr/>
          </a:p>
          <a:p>
            <a:pPr indent="-325437" lvl="1" marL="669925"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A visibilidade do atributo não pode ser </a:t>
            </a:r>
            <a:r>
              <a:rPr b="0" i="0" lang="en-US" sz="2000" u="sng" cap="none" strike="noStrike">
                <a:solidFill>
                  <a:schemeClr val="dk1"/>
                </a:solidFill>
                <a:latin typeface="Arial"/>
                <a:ea typeface="Arial"/>
                <a:cs typeface="Arial"/>
                <a:sym typeface="Arial"/>
              </a:rPr>
              <a:t>protected</a:t>
            </a:r>
            <a:r>
              <a:rPr b="0" i="0" lang="en-US" sz="2000" u="none" cap="none" strike="noStrike">
                <a:solidFill>
                  <a:schemeClr val="dk1"/>
                </a:solidFill>
                <a:latin typeface="Arial"/>
                <a:ea typeface="Arial"/>
                <a:cs typeface="Arial"/>
                <a:sym typeface="Arial"/>
              </a:rPr>
              <a:t> ou </a:t>
            </a:r>
            <a:r>
              <a:rPr b="0" i="0" lang="en-US" sz="2000" u="sng" cap="none" strike="noStrike">
                <a:solidFill>
                  <a:schemeClr val="dk1"/>
                </a:solidFill>
                <a:latin typeface="Arial"/>
                <a:ea typeface="Arial"/>
                <a:cs typeface="Arial"/>
                <a:sym typeface="Arial"/>
              </a:rPr>
              <a:t>private</a:t>
            </a:r>
            <a:r>
              <a:rPr b="0" i="0" lang="en-US" sz="2000" u="none" cap="none" strike="noStrike">
                <a:solidFill>
                  <a:schemeClr val="dk1"/>
                </a:solidFill>
                <a:latin typeface="Arial"/>
                <a:ea typeface="Arial"/>
                <a:cs typeface="Arial"/>
                <a:sym typeface="Arial"/>
              </a:rPr>
              <a:t>.</a:t>
            </a:r>
            <a:endParaRPr/>
          </a:p>
          <a:p>
            <a:pPr indent="-325437" lvl="1" marL="669925" marR="0" rtl="0" algn="l">
              <a:lnSpc>
                <a:spcPct val="100000"/>
              </a:lnSpc>
              <a:spcBef>
                <a:spcPts val="400"/>
              </a:spcBef>
              <a:spcAft>
                <a:spcPts val="0"/>
              </a:spcAft>
              <a:buClr>
                <a:schemeClr val="accent1"/>
              </a:buClr>
              <a:buSzPts val="1300"/>
              <a:buFont typeface="Noto Sans Symbols"/>
              <a:buChar char="■"/>
            </a:pPr>
            <a:r>
              <a:rPr b="0" i="0" lang="en-US" sz="2000" u="none" cap="none" strike="noStrike">
                <a:solidFill>
                  <a:schemeClr val="dk1"/>
                </a:solidFill>
                <a:latin typeface="Arial"/>
                <a:ea typeface="Arial"/>
                <a:cs typeface="Arial"/>
                <a:sym typeface="Arial"/>
              </a:rPr>
              <a:t>O atributo de uma Interface funciona como uma constante estática implícita, por isso, tem que ser inicializado no momento da declaração e podem ser acessados diretamente da Interface.</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16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402" name="Google Shape;1402;p16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03" name="Google Shape;1403;p165"/>
          <p:cNvSpPr txBox="1"/>
          <p:nvPr>
            <p:ph idx="1" type="body"/>
          </p:nvPr>
        </p:nvSpPr>
        <p:spPr>
          <a:xfrm>
            <a:off x="457200" y="1133475"/>
            <a:ext cx="8229600" cy="14795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implementar uma interface utilizamos a diretiva </a:t>
            </a:r>
            <a:r>
              <a:rPr b="0" i="0" lang="en-US" sz="2000" u="sng">
                <a:solidFill>
                  <a:schemeClr val="dk1"/>
                </a:solidFill>
                <a:latin typeface="Arial"/>
                <a:ea typeface="Arial"/>
                <a:cs typeface="Arial"/>
                <a:sym typeface="Arial"/>
              </a:rPr>
              <a:t>implements</a:t>
            </a:r>
            <a:r>
              <a:rPr b="0" i="0" lang="en-US" sz="2000" u="none">
                <a:solidFill>
                  <a:schemeClr val="dk1"/>
                </a:solidFill>
                <a:latin typeface="Arial"/>
                <a:ea typeface="Arial"/>
                <a:cs typeface="Arial"/>
                <a:sym typeface="Arial"/>
              </a:rPr>
              <a: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sintaxe é:</a:t>
            </a:r>
            <a:endParaRPr/>
          </a:p>
        </p:txBody>
      </p:sp>
      <p:sp>
        <p:nvSpPr>
          <p:cNvPr id="1404" name="Google Shape;1404;p165"/>
          <p:cNvSpPr txBox="1"/>
          <p:nvPr/>
        </p:nvSpPr>
        <p:spPr>
          <a:xfrm>
            <a:off x="609600" y="3124200"/>
            <a:ext cx="7902575" cy="119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&lt;encapsulamento&gt; class &lt;nomeDaClasse&gt; [&lt;extends&gt; &lt;nomeDaSuperclasse&gt;]</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implements &lt;nomeDaInterface&gt; {</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&lt;implementaçãoDaClasse&gt;</a:t>
            </a:r>
            <a:endParaRPr/>
          </a:p>
          <a:p>
            <a:pPr indent="0" lvl="0" marL="0" marR="0" rtl="0" algn="l">
              <a:lnSpc>
                <a:spcPct val="100000"/>
              </a:lnSpc>
              <a:spcBef>
                <a:spcPts val="28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405" name="Google Shape;1405;p165"/>
          <p:cNvSpPr txBox="1"/>
          <p:nvPr/>
        </p:nvSpPr>
        <p:spPr>
          <a:xfrm>
            <a:off x="457200" y="4572000"/>
            <a:ext cx="8382000" cy="1295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170"/>
              <a:buFont typeface="Noto Sans Symbols"/>
              <a:buChar char="■"/>
            </a:pPr>
            <a:r>
              <a:rPr b="0" i="0" lang="en-US" sz="1800" u="none">
                <a:solidFill>
                  <a:schemeClr val="dk1"/>
                </a:solidFill>
                <a:latin typeface="Arial"/>
                <a:ea typeface="Arial"/>
                <a:cs typeface="Arial"/>
                <a:sym typeface="Arial"/>
              </a:rPr>
              <a:t>Considerando que:</a:t>
            </a:r>
            <a:endParaRPr/>
          </a:p>
          <a:p>
            <a:pPr indent="-325437" lvl="1" marL="669925" marR="0" rtl="0" algn="l">
              <a:lnSpc>
                <a:spcPct val="100000"/>
              </a:lnSpc>
              <a:spcBef>
                <a:spcPts val="360"/>
              </a:spcBef>
              <a:spcAft>
                <a:spcPts val="0"/>
              </a:spcAft>
              <a:buClr>
                <a:schemeClr val="accent1"/>
              </a:buClr>
              <a:buSzPts val="1170"/>
              <a:buFont typeface="Noto Sans Symbols"/>
              <a:buChar char="■"/>
            </a:pPr>
            <a:r>
              <a:rPr b="0" i="0" lang="en-US" sz="1800" u="none" cap="none" strike="noStrike">
                <a:solidFill>
                  <a:schemeClr val="dk1"/>
                </a:solidFill>
                <a:latin typeface="Arial"/>
                <a:ea typeface="Arial"/>
                <a:cs typeface="Arial"/>
                <a:sym typeface="Arial"/>
              </a:rPr>
              <a:t>A parte entre colchetes, que se refere à declaração de herança, não é obrigatória.</a:t>
            </a:r>
            <a:endParaRPr/>
          </a:p>
          <a:p>
            <a:pPr indent="-325437" lvl="1" marL="669925" marR="0" rtl="0" algn="l">
              <a:lnSpc>
                <a:spcPct val="100000"/>
              </a:lnSpc>
              <a:spcBef>
                <a:spcPts val="360"/>
              </a:spcBef>
              <a:spcAft>
                <a:spcPts val="0"/>
              </a:spcAft>
              <a:buClr>
                <a:schemeClr val="accent1"/>
              </a:buClr>
              <a:buSzPts val="1170"/>
              <a:buFont typeface="Noto Sans Symbols"/>
              <a:buChar char="■"/>
            </a:pPr>
            <a:r>
              <a:rPr b="0" i="0" lang="en-US" sz="1800" u="none" cap="none" strike="noStrike">
                <a:solidFill>
                  <a:schemeClr val="dk1"/>
                </a:solidFill>
                <a:latin typeface="Arial"/>
                <a:ea typeface="Arial"/>
                <a:cs typeface="Arial"/>
                <a:sym typeface="Arial"/>
              </a:rPr>
              <a:t>Uma classe pode implementar várias Interfaces separando-as por virgula.</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16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411" name="Google Shape;1411;p16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12" name="Google Shape;1412;p166"/>
          <p:cNvSpPr txBox="1"/>
          <p:nvPr>
            <p:ph idx="1" type="body"/>
          </p:nvPr>
        </p:nvSpPr>
        <p:spPr>
          <a:xfrm>
            <a:off x="457200" y="1133475"/>
            <a:ext cx="8229600" cy="7397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nossa Interface ficaria assim:</a:t>
            </a:r>
            <a:endParaRPr/>
          </a:p>
        </p:txBody>
      </p:sp>
      <p:sp>
        <p:nvSpPr>
          <p:cNvPr id="1413" name="Google Shape;1413;p166"/>
          <p:cNvSpPr txBox="1"/>
          <p:nvPr/>
        </p:nvSpPr>
        <p:spPr>
          <a:xfrm>
            <a:off x="914400" y="2286000"/>
            <a:ext cx="6907212" cy="29797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interface SeguroSaude {</a:t>
            </a:r>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String LEGISLACAO = "Lei nº 1111.2 de 1810";</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String getMatriculaPlano();</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int getQtdeDependentes();</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String getNomeCompletoTitular();</a:t>
            </a:r>
            <a:endParaRPr/>
          </a:p>
          <a:p>
            <a:pPr indent="0" lvl="0" marL="0" marR="0" rtl="0" algn="l">
              <a:lnSpc>
                <a:spcPct val="100000"/>
              </a:lnSpc>
              <a:spcBef>
                <a:spcPts val="32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32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7" name="Shape 1417"/>
        <p:cNvGrpSpPr/>
        <p:nvPr/>
      </p:nvGrpSpPr>
      <p:grpSpPr>
        <a:xfrm>
          <a:off x="0" y="0"/>
          <a:ext cx="0" cy="0"/>
          <a:chOff x="0" y="0"/>
          <a:chExt cx="0" cy="0"/>
        </a:xfrm>
      </p:grpSpPr>
      <p:sp>
        <p:nvSpPr>
          <p:cNvPr id="1418" name="Google Shape;1418;p16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Interfaces</a:t>
            </a:r>
            <a:endParaRPr/>
          </a:p>
        </p:txBody>
      </p:sp>
      <p:sp>
        <p:nvSpPr>
          <p:cNvPr id="1419" name="Google Shape;1419;p16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20" name="Google Shape;1420;p167"/>
          <p:cNvSpPr txBox="1"/>
          <p:nvPr>
            <p:ph idx="1" type="body"/>
          </p:nvPr>
        </p:nvSpPr>
        <p:spPr>
          <a:xfrm>
            <a:off x="457200" y="1133475"/>
            <a:ext cx="7848600" cy="82232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A implementação da nossa Interface SeguroSaude em Chefe, ficaria assim:</a:t>
            </a:r>
            <a:endParaRPr/>
          </a:p>
        </p:txBody>
      </p:sp>
      <p:sp>
        <p:nvSpPr>
          <p:cNvPr id="1421" name="Google Shape;1421;p167"/>
          <p:cNvSpPr txBox="1"/>
          <p:nvPr/>
        </p:nvSpPr>
        <p:spPr>
          <a:xfrm>
            <a:off x="395287" y="1916112"/>
            <a:ext cx="5689600" cy="486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public class Chefe extends Trabalhador implements SeguroSaude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private double salarioBase;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private String matriculaPlano;</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private int qtdeDependentes;</a:t>
            </a:r>
            <a:endParaRPr/>
          </a:p>
          <a:p>
            <a:pPr indent="0" lvl="0" marL="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 Construtor de Chefe</a:t>
            </a:r>
            <a:endParaRPr/>
          </a:p>
          <a:p>
            <a:pPr indent="0" lvl="0" marL="0" marR="0" rtl="0" algn="l">
              <a:lnSpc>
                <a:spcPct val="100000"/>
              </a:lnSpc>
              <a:spcBef>
                <a:spcPts val="280"/>
              </a:spcBef>
              <a:spcAft>
                <a:spcPts val="0"/>
              </a:spcAft>
              <a:buClr>
                <a:schemeClr val="dk1"/>
              </a:buClr>
              <a:buSzPts val="1400"/>
              <a:buFont typeface="Arial"/>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String getMatriculaPlano()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this.matriculaPlano;</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int getQtdeDependentes()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this.qtdeDependentes;</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 String getNomeCompletoTitular() {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return getNome() + " " + getSobrenome();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 Demais métodos da classe.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t>
            </a:r>
            <a:endParaRPr/>
          </a:p>
        </p:txBody>
      </p:sp>
      <p:sp>
        <p:nvSpPr>
          <p:cNvPr id="1422" name="Google Shape;1422;p167"/>
          <p:cNvSpPr txBox="1"/>
          <p:nvPr/>
        </p:nvSpPr>
        <p:spPr>
          <a:xfrm>
            <a:off x="5867400" y="1557337"/>
            <a:ext cx="2819400" cy="3276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910"/>
              <a:buFont typeface="Noto Sans Symbols"/>
              <a:buChar char="■"/>
            </a:pPr>
            <a:r>
              <a:rPr b="0" i="0" lang="en-US" sz="1400" u="none">
                <a:solidFill>
                  <a:schemeClr val="dk1"/>
                </a:solidFill>
                <a:latin typeface="Arial"/>
                <a:ea typeface="Arial"/>
                <a:cs typeface="Arial"/>
                <a:sym typeface="Arial"/>
              </a:rPr>
              <a:t>Para o nosso exemplo, é interessante que os atributos matriculaPlano e qtdeDependentes sejam criados, bem como os setters.</a:t>
            </a:r>
            <a:endParaRPr/>
          </a:p>
          <a:p>
            <a:pPr indent="-342900" lvl="0" marL="342900" marR="0" rtl="0" algn="l">
              <a:lnSpc>
                <a:spcPct val="100000"/>
              </a:lnSpc>
              <a:spcBef>
                <a:spcPts val="280"/>
              </a:spcBef>
              <a:spcAft>
                <a:spcPts val="0"/>
              </a:spcAft>
              <a:buClr>
                <a:schemeClr val="accent1"/>
              </a:buClr>
              <a:buSzPts val="910"/>
              <a:buFont typeface="Noto Sans Symbols"/>
              <a:buChar char="■"/>
            </a:pPr>
            <a:r>
              <a:rPr b="0" i="0" lang="en-US" sz="1400" u="none">
                <a:solidFill>
                  <a:schemeClr val="dk1"/>
                </a:solidFill>
                <a:latin typeface="Arial"/>
                <a:ea typeface="Arial"/>
                <a:cs typeface="Arial"/>
                <a:sym typeface="Arial"/>
              </a:rPr>
              <a:t>Já a implementação do método getNomeCompletoTitular() não sugere a criação de atributos pois apenas retorna a concatenação de dois atributos já existentes na classe.</a:t>
            </a:r>
            <a:endParaRPr/>
          </a:p>
          <a:p>
            <a:pPr indent="-342900" lvl="0" marL="342900" marR="0" rtl="0" algn="l">
              <a:lnSpc>
                <a:spcPct val="100000"/>
              </a:lnSpc>
              <a:spcBef>
                <a:spcPts val="280"/>
              </a:spcBef>
              <a:spcAft>
                <a:spcPts val="0"/>
              </a:spcAft>
              <a:buClr>
                <a:schemeClr val="accent1"/>
              </a:buClr>
              <a:buSzPts val="910"/>
              <a:buFont typeface="Noto Sans Symbols"/>
              <a:buChar char="■"/>
            </a:pPr>
            <a:r>
              <a:rPr b="0" i="0" lang="en-US" sz="1400" u="none">
                <a:solidFill>
                  <a:schemeClr val="dk1"/>
                </a:solidFill>
                <a:latin typeface="Arial"/>
                <a:ea typeface="Arial"/>
                <a:cs typeface="Arial"/>
                <a:sym typeface="Arial"/>
              </a:rPr>
              <a:t>A criação ou não de atributos para implementação de métodos definidos em Interfaces não é uma obrigatoriedade. Depende da implementação do método.</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6" name="Shape 1426"/>
        <p:cNvGrpSpPr/>
        <p:nvPr/>
      </p:nvGrpSpPr>
      <p:grpSpPr>
        <a:xfrm>
          <a:off x="0" y="0"/>
          <a:ext cx="0" cy="0"/>
          <a:chOff x="0" y="0"/>
          <a:chExt cx="0" cy="0"/>
        </a:xfrm>
      </p:grpSpPr>
      <p:sp>
        <p:nvSpPr>
          <p:cNvPr id="1427" name="Google Shape;1427;p16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Exercitando</a:t>
            </a:r>
            <a:endParaRPr/>
          </a:p>
        </p:txBody>
      </p:sp>
      <p:sp>
        <p:nvSpPr>
          <p:cNvPr id="1428" name="Google Shape;1428;p16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29" name="Google Shape;1429;p16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Faça a classe TrabalhadorPorComissao implementar a interface SeguroSaude.</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Teste seus conhecimentos com Interfaces criando um vetor para receber todos os trabalhadores (2 chefes e 2 por comissão) com seguro de saúde e depois imprima:</a:t>
            </a:r>
            <a:endParaRPr/>
          </a:p>
          <a:p>
            <a:pPr indent="-273049" lvl="1" marL="639762" marR="0" rtl="0" algn="l">
              <a:lnSpc>
                <a:spcPct val="90000"/>
              </a:lnSpc>
              <a:spcBef>
                <a:spcPts val="500"/>
              </a:spcBef>
              <a:spcAft>
                <a:spcPts val="0"/>
              </a:spcAft>
              <a:buClr>
                <a:schemeClr val="accent1"/>
              </a:buClr>
              <a:buSzPts val="1050"/>
              <a:buFont typeface="Noto Sans Symbols"/>
              <a:buChar char="🞑"/>
            </a:pPr>
            <a:r>
              <a:rPr b="0" i="0" lang="en-US" sz="1500" u="none" cap="none" strike="noStrike">
                <a:solidFill>
                  <a:schemeClr val="dk1"/>
                </a:solidFill>
                <a:latin typeface="Arial"/>
                <a:ea typeface="Arial"/>
                <a:cs typeface="Arial"/>
                <a:sym typeface="Arial"/>
              </a:rPr>
              <a:t>A legislação do seguro</a:t>
            </a:r>
            <a:endParaRPr/>
          </a:p>
          <a:p>
            <a:pPr indent="-273049" lvl="1" marL="639762" marR="0" rtl="0" algn="l">
              <a:lnSpc>
                <a:spcPct val="90000"/>
              </a:lnSpc>
              <a:spcBef>
                <a:spcPts val="500"/>
              </a:spcBef>
              <a:spcAft>
                <a:spcPts val="0"/>
              </a:spcAft>
              <a:buClr>
                <a:schemeClr val="accent1"/>
              </a:buClr>
              <a:buSzPts val="1050"/>
              <a:buFont typeface="Noto Sans Symbols"/>
              <a:buChar char="🞑"/>
            </a:pPr>
            <a:r>
              <a:rPr b="0" i="0" lang="en-US" sz="1500" u="none" cap="none" strike="noStrike">
                <a:solidFill>
                  <a:schemeClr val="dk1"/>
                </a:solidFill>
                <a:latin typeface="Arial"/>
                <a:ea typeface="Arial"/>
                <a:cs typeface="Arial"/>
                <a:sym typeface="Arial"/>
              </a:rPr>
              <a:t>E para cada trabalhador:</a:t>
            </a:r>
            <a:endParaRPr/>
          </a:p>
          <a:p>
            <a:pPr indent="-228600" lvl="2" marL="914400" marR="0" rtl="0" algn="l">
              <a:lnSpc>
                <a:spcPct val="90000"/>
              </a:lnSpc>
              <a:spcBef>
                <a:spcPts val="500"/>
              </a:spcBef>
              <a:spcAft>
                <a:spcPts val="0"/>
              </a:spcAft>
              <a:buClr>
                <a:schemeClr val="accent2"/>
              </a:buClr>
              <a:buSzPts val="1125"/>
              <a:buFont typeface="Noto Sans Symbols"/>
              <a:buChar char="■"/>
            </a:pPr>
            <a:r>
              <a:rPr b="0" i="0" lang="en-US" sz="1500" u="none" cap="none" strike="noStrike">
                <a:solidFill>
                  <a:schemeClr val="dk1"/>
                </a:solidFill>
                <a:latin typeface="Arial"/>
                <a:ea typeface="Arial"/>
                <a:cs typeface="Arial"/>
                <a:sym typeface="Arial"/>
              </a:rPr>
              <a:t>A matricula do plano, o nome completo do titular e a quantidade de dependentes.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Recebemos uma nova determinação do setor de RH: todos os funcionários das áreas operacionais (os que não são chefes) poderão se associar um determinado clube. </a:t>
            </a:r>
            <a:endParaRPr/>
          </a:p>
          <a:p>
            <a:pPr indent="-273049" lvl="1" marL="639762" marR="0" rtl="0" algn="l">
              <a:lnSpc>
                <a:spcPct val="9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Arial"/>
                <a:ea typeface="Arial"/>
                <a:cs typeface="Arial"/>
                <a:sym typeface="Arial"/>
              </a:rPr>
              <a:t>Quais as informações que o sistema do clube pode precisar que nossos funcionários informem?</a:t>
            </a:r>
            <a:endParaRPr/>
          </a:p>
          <a:p>
            <a:pPr indent="-273049" lvl="1" marL="639762" marR="0" rtl="0" algn="l">
              <a:lnSpc>
                <a:spcPct val="9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Arial"/>
                <a:ea typeface="Arial"/>
                <a:cs typeface="Arial"/>
                <a:sym typeface="Arial"/>
              </a:rPr>
              <a:t>Crie uma solução pra isso utilizando Interfaces.</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169"/>
          <p:cNvSpPr txBox="1"/>
          <p:nvPr/>
        </p:nvSpPr>
        <p:spPr>
          <a:xfrm>
            <a:off x="685800" y="2822575"/>
            <a:ext cx="7772400" cy="1470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Programação Orientada a Objetos</a:t>
            </a:r>
            <a:endParaRPr/>
          </a:p>
        </p:txBody>
      </p:sp>
      <p:sp>
        <p:nvSpPr>
          <p:cNvPr id="1436" name="Google Shape;1436;p169"/>
          <p:cNvSpPr txBox="1"/>
          <p:nvPr/>
        </p:nvSpPr>
        <p:spPr>
          <a:xfrm>
            <a:off x="1371600" y="4292600"/>
            <a:ext cx="6400800" cy="115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600"/>
              <a:buFont typeface="Arial"/>
              <a:buNone/>
            </a:pPr>
            <a:r>
              <a:rPr b="0" i="0" lang="en-US" sz="2600" u="none">
                <a:solidFill>
                  <a:srgbClr val="FFFFFF"/>
                </a:solidFill>
                <a:latin typeface="Arial"/>
                <a:ea typeface="Arial"/>
                <a:cs typeface="Arial"/>
                <a:sym typeface="Arial"/>
              </a:rPr>
              <a:t>Pacotes</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0" name="Shape 1440"/>
        <p:cNvGrpSpPr/>
        <p:nvPr/>
      </p:nvGrpSpPr>
      <p:grpSpPr>
        <a:xfrm>
          <a:off x="0" y="0"/>
          <a:ext cx="0" cy="0"/>
          <a:chOff x="0" y="0"/>
          <a:chExt cx="0" cy="0"/>
        </a:xfrm>
      </p:grpSpPr>
      <p:sp>
        <p:nvSpPr>
          <p:cNvPr id="1441" name="Google Shape;1441;p17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 problema</a:t>
            </a:r>
            <a:endParaRPr/>
          </a:p>
        </p:txBody>
      </p:sp>
      <p:sp>
        <p:nvSpPr>
          <p:cNvPr id="1442" name="Google Shape;1442;p17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43" name="Google Shape;1443;p17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Como agrupar todas as classes e interfaces já feitas por vocês neste curso numa mesma pasta?</a:t>
            </a:r>
            <a:endParaRPr/>
          </a:p>
          <a:p>
            <a:pPr indent="-242886" lvl="0" marL="319087" marR="0" rtl="0" algn="l">
              <a:lnSpc>
                <a:spcPct val="100000"/>
              </a:lnSpc>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Como disponibilizar pra outras pessoas o .class de algum programa feito por vocês?</a:t>
            </a:r>
            <a:endParaRPr/>
          </a:p>
          <a:p>
            <a:pPr indent="-242886" lvl="0" marL="319087" marR="0" rtl="0" algn="l">
              <a:lnSpc>
                <a:spcPct val="100000"/>
              </a:lnSpc>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resolver estes problemas de organização de classes e interfaces em Java utilizamos pacotes.</a:t>
            </a:r>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7" name="Shape 1447"/>
        <p:cNvGrpSpPr/>
        <p:nvPr/>
      </p:nvGrpSpPr>
      <p:grpSpPr>
        <a:xfrm>
          <a:off x="0" y="0"/>
          <a:ext cx="0" cy="0"/>
          <a:chOff x="0" y="0"/>
          <a:chExt cx="0" cy="0"/>
        </a:xfrm>
      </p:grpSpPr>
      <p:sp>
        <p:nvSpPr>
          <p:cNvPr id="1448" name="Google Shape;1448;p17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Pacotes</a:t>
            </a:r>
            <a:endParaRPr/>
          </a:p>
        </p:txBody>
      </p:sp>
      <p:sp>
        <p:nvSpPr>
          <p:cNvPr id="1449" name="Google Shape;1449;p17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50" name="Google Shape;1450;p17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Pacotes podem ser entendidos como recipientes utilizados para agrupar, organizar e dividir as classes e interfaces em espaços menores.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Na prática a estrutura de pacotes é correspondente à estrutura de pastas que precedem a classe ou interface.</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Por exemplo: </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A classe br.edu.rosi.trabalhador.Trabalhador está na pasta br\edu\rosi\trabalhador.</a:t>
            </a:r>
            <a:endParaRPr/>
          </a:p>
          <a:p>
            <a:pPr indent="-250508" lvl="0" marL="319088" marR="0" rtl="0" algn="l">
              <a:spcBef>
                <a:spcPts val="700"/>
              </a:spcBef>
              <a:spcAft>
                <a:spcPts val="0"/>
              </a:spcAft>
              <a:buClr>
                <a:schemeClr val="accent2"/>
              </a:buClr>
              <a:buSzPts val="108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4" name="Shape 1454"/>
        <p:cNvGrpSpPr/>
        <p:nvPr/>
      </p:nvGrpSpPr>
      <p:grpSpPr>
        <a:xfrm>
          <a:off x="0" y="0"/>
          <a:ext cx="0" cy="0"/>
          <a:chOff x="0" y="0"/>
          <a:chExt cx="0" cy="0"/>
        </a:xfrm>
      </p:grpSpPr>
      <p:sp>
        <p:nvSpPr>
          <p:cNvPr id="1455" name="Google Shape;1455;p17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Pacotes</a:t>
            </a:r>
            <a:endParaRPr/>
          </a:p>
        </p:txBody>
      </p:sp>
      <p:sp>
        <p:nvSpPr>
          <p:cNvPr id="1456" name="Google Shape;1456;p17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57" name="Google Shape;1457;p172"/>
          <p:cNvSpPr txBox="1"/>
          <p:nvPr>
            <p:ph idx="1" type="body"/>
          </p:nvPr>
        </p:nvSpPr>
        <p:spPr>
          <a:xfrm>
            <a:off x="457200" y="1133475"/>
            <a:ext cx="8229600" cy="48498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padrão de nomenclatura de pacotes sugerido pela Sun é:</a:t>
            </a:r>
            <a:endParaRPr/>
          </a:p>
          <a:p>
            <a:pPr indent="-319087" lvl="0" marL="319087" marR="0" rtl="0" algn="l">
              <a:lnSpc>
                <a:spcPct val="100000"/>
              </a:lnSpc>
              <a:spcBef>
                <a:spcPts val="700"/>
              </a:spcBef>
              <a:spcAft>
                <a:spcPts val="0"/>
              </a:spcAft>
              <a:buClr>
                <a:schemeClr val="accent2"/>
              </a:buClr>
              <a:buSzPts val="1200"/>
              <a:buFont typeface="Noto Sans Symbols"/>
              <a:buNone/>
            </a:pPr>
            <a:r>
              <a:rPr b="0" i="0" lang="en-US" sz="2000" u="none">
                <a:solidFill>
                  <a:schemeClr val="dk1"/>
                </a:solidFill>
                <a:latin typeface="Arial"/>
                <a:ea typeface="Arial"/>
                <a:cs typeface="Arial"/>
                <a:sym typeface="Arial"/>
              </a:rPr>
              <a:t>	&lt;dominio&gt;.&lt;pacote1&gt;.&lt;pacote2&gt;.&lt;pacoteN&gt;</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Tudo em letra minúscula! </a:t>
            </a:r>
            <a:endParaRPr b="0" i="0" sz="1700" u="none" cap="none" strike="noStrik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Exemplo:</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br.edu.rosi.cursojava.alunos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idéia de utilizar o domínio no começo do pacote é evitar ao máximo o conflito de pacotes de empresas e/ou programadores diferentes.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1" name="Shape 1461"/>
        <p:cNvGrpSpPr/>
        <p:nvPr/>
      </p:nvGrpSpPr>
      <p:grpSpPr>
        <a:xfrm>
          <a:off x="0" y="0"/>
          <a:ext cx="0" cy="0"/>
          <a:chOff x="0" y="0"/>
          <a:chExt cx="0" cy="0"/>
        </a:xfrm>
      </p:grpSpPr>
      <p:sp>
        <p:nvSpPr>
          <p:cNvPr id="1462" name="Google Shape;1462;p17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Pacotes </a:t>
            </a:r>
            <a:endParaRPr/>
          </a:p>
        </p:txBody>
      </p:sp>
      <p:sp>
        <p:nvSpPr>
          <p:cNvPr id="1463" name="Google Shape;1463;p17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64" name="Google Shape;1464;p173"/>
          <p:cNvSpPr txBox="1"/>
          <p:nvPr>
            <p:ph idx="1" type="body"/>
          </p:nvPr>
        </p:nvSpPr>
        <p:spPr>
          <a:xfrm>
            <a:off x="457200" y="1133475"/>
            <a:ext cx="8229600" cy="98583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Para indicar em qual pacote está uma classe ou interface utilizamos a diretiva </a:t>
            </a:r>
            <a:r>
              <a:rPr b="0" i="0" lang="en-US" sz="1800" u="sng">
                <a:solidFill>
                  <a:schemeClr val="dk1"/>
                </a:solidFill>
                <a:latin typeface="Arial"/>
                <a:ea typeface="Arial"/>
                <a:cs typeface="Arial"/>
                <a:sym typeface="Arial"/>
              </a:rPr>
              <a:t>package</a:t>
            </a:r>
            <a:r>
              <a:rPr b="0" i="0" lang="en-US" sz="1800" u="none">
                <a:solidFill>
                  <a:schemeClr val="dk1"/>
                </a:solidFill>
                <a:latin typeface="Arial"/>
                <a:ea typeface="Arial"/>
                <a:cs typeface="Arial"/>
                <a:sym typeface="Arial"/>
              </a:rPr>
              <a:t>.</a:t>
            </a:r>
            <a:endParaRPr/>
          </a:p>
        </p:txBody>
      </p:sp>
      <p:sp>
        <p:nvSpPr>
          <p:cNvPr id="1465" name="Google Shape;1465;p173"/>
          <p:cNvSpPr txBox="1"/>
          <p:nvPr/>
        </p:nvSpPr>
        <p:spPr>
          <a:xfrm>
            <a:off x="1295400" y="1989137"/>
            <a:ext cx="4970462" cy="2219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400"/>
              <a:buFont typeface="Courier New"/>
              <a:buNone/>
            </a:pPr>
            <a:r>
              <a:rPr b="1" i="0" lang="en-US" sz="1400" u="none">
                <a:solidFill>
                  <a:srgbClr val="7F0055"/>
                </a:solidFill>
                <a:latin typeface="Courier New"/>
                <a:ea typeface="Courier New"/>
                <a:cs typeface="Courier New"/>
                <a:sym typeface="Courier New"/>
              </a:rPr>
              <a:t>package</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br.edu.rm.cursojava;</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400"/>
              <a:buFont typeface="Courier New"/>
              <a:buNone/>
            </a:pPr>
            <a:r>
              <a:rPr b="1" i="0" lang="en-US" sz="1400" u="none">
                <a:solidFill>
                  <a:srgbClr val="7F0055"/>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class</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AloMundo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static</a:t>
            </a:r>
            <a:r>
              <a:rPr b="0" i="0" lang="en-US" sz="1400" u="none">
                <a:solidFill>
                  <a:schemeClr val="dk1"/>
                </a:solidFill>
                <a:latin typeface="Courier New"/>
                <a:ea typeface="Courier New"/>
                <a:cs typeface="Courier New"/>
                <a:sym typeface="Courier New"/>
              </a:rPr>
              <a:t> </a:t>
            </a:r>
            <a:r>
              <a:rPr b="1" i="0" lang="en-US" sz="1400" u="none">
                <a:solidFill>
                  <a:srgbClr val="7F0055"/>
                </a:solidFill>
                <a:latin typeface="Courier New"/>
                <a:ea typeface="Courier New"/>
                <a:cs typeface="Courier New"/>
                <a:sym typeface="Courier New"/>
              </a:rPr>
              <a:t>void</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main(String[]</a:t>
            </a: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System.out.println(</a:t>
            </a:r>
            <a:r>
              <a:rPr b="0" i="0" lang="en-US" sz="1400" u="none">
                <a:solidFill>
                  <a:srgbClr val="2A00FF"/>
                </a:solidFill>
                <a:latin typeface="Courier New"/>
                <a:ea typeface="Courier New"/>
                <a:cs typeface="Courier New"/>
                <a:sym typeface="Courier New"/>
              </a:rPr>
              <a:t>"Alo Mundo Java"</a:t>
            </a:r>
            <a:r>
              <a:rPr b="0" i="0" lang="en-US" sz="14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400"/>
              <a:buFont typeface="Courier New"/>
              <a:buNone/>
            </a:pPr>
            <a:r>
              <a:rPr b="0" i="0" lang="en-US" sz="1400" u="none">
                <a:solidFill>
                  <a:srgbClr val="000000"/>
                </a:solidFill>
                <a:latin typeface="Courier New"/>
                <a:ea typeface="Courier New"/>
                <a:cs typeface="Courier New"/>
                <a:sym typeface="Courier New"/>
              </a:rPr>
              <a:t>}</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466" name="Google Shape;1466;p173"/>
          <p:cNvSpPr txBox="1"/>
          <p:nvPr/>
        </p:nvSpPr>
        <p:spPr>
          <a:xfrm>
            <a:off x="457200" y="5029200"/>
            <a:ext cx="8229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Estamos indicando que a classe AloMundo.java está na pasta br\edu\rm\cursojava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ctrTitle"/>
          </p:nvPr>
        </p:nvSpPr>
        <p:spPr>
          <a:xfrm>
            <a:off x="684212" y="31115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INSTALAÇÃO</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0" name="Shape 1470"/>
        <p:cNvGrpSpPr/>
        <p:nvPr/>
      </p:nvGrpSpPr>
      <p:grpSpPr>
        <a:xfrm>
          <a:off x="0" y="0"/>
          <a:ext cx="0" cy="0"/>
          <a:chOff x="0" y="0"/>
          <a:chExt cx="0" cy="0"/>
        </a:xfrm>
      </p:grpSpPr>
      <p:sp>
        <p:nvSpPr>
          <p:cNvPr id="1471" name="Google Shape;1471;p17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Pacotes</a:t>
            </a:r>
            <a:endParaRPr/>
          </a:p>
        </p:txBody>
      </p:sp>
      <p:sp>
        <p:nvSpPr>
          <p:cNvPr id="1472" name="Google Shape;1472;p17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73" name="Google Shape;1473;p174"/>
          <p:cNvSpPr txBox="1"/>
          <p:nvPr>
            <p:ph idx="1" type="body"/>
          </p:nvPr>
        </p:nvSpPr>
        <p:spPr>
          <a:xfrm>
            <a:off x="457200" y="1133475"/>
            <a:ext cx="8229600" cy="9048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Para utilizar classes ou interfaces que estejam em outro pacote utilizamos a diretiva import.</a:t>
            </a:r>
            <a:endParaRPr/>
          </a:p>
        </p:txBody>
      </p:sp>
      <p:sp>
        <p:nvSpPr>
          <p:cNvPr id="1474" name="Google Shape;1474;p174"/>
          <p:cNvSpPr txBox="1"/>
          <p:nvPr/>
        </p:nvSpPr>
        <p:spPr>
          <a:xfrm>
            <a:off x="685800" y="2060575"/>
            <a:ext cx="61722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0055"/>
              </a:buClr>
              <a:buSzPts val="1200"/>
              <a:buFont typeface="Courier New"/>
              <a:buNone/>
            </a:pPr>
            <a:r>
              <a:rPr b="1" i="0" lang="en-US" sz="1200" u="none">
                <a:solidFill>
                  <a:srgbClr val="7F0055"/>
                </a:solidFill>
                <a:latin typeface="Courier New"/>
                <a:ea typeface="Courier New"/>
                <a:cs typeface="Courier New"/>
                <a:sym typeface="Courier New"/>
              </a:rPr>
              <a:t>package</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br.edu.rm.cursojava;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200"/>
              <a:buFont typeface="Courier New"/>
              <a:buNone/>
            </a:pPr>
            <a:r>
              <a:rPr b="1" i="0" lang="en-US" sz="1200" u="none">
                <a:solidFill>
                  <a:srgbClr val="7F0055"/>
                </a:solidFill>
                <a:latin typeface="Courier New"/>
                <a:ea typeface="Courier New"/>
                <a:cs typeface="Courier New"/>
                <a:sym typeface="Courier New"/>
              </a:rPr>
              <a:t>import</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br.edu.rm.cursojava.trabalhador.Chefe;</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200"/>
              <a:buFont typeface="Courier New"/>
              <a:buNone/>
            </a:pPr>
            <a:r>
              <a:rPr b="1" i="0" lang="en-US" sz="1200" u="none">
                <a:solidFill>
                  <a:srgbClr val="7F0055"/>
                </a:solidFill>
                <a:latin typeface="Courier New"/>
                <a:ea typeface="Courier New"/>
                <a:cs typeface="Courier New"/>
                <a:sym typeface="Courier New"/>
              </a:rPr>
              <a:t>import</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br.edu.rm.cursojava.trabalhador.TrabalhadorPorComissao;</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7F0055"/>
              </a:buClr>
              <a:buSzPts val="1200"/>
              <a:buFont typeface="Courier New"/>
              <a:buNone/>
            </a:pPr>
            <a:r>
              <a:rPr b="1" i="0" lang="en-US" sz="1200" u="none">
                <a:solidFill>
                  <a:srgbClr val="7F0055"/>
                </a:solidFill>
                <a:latin typeface="Courier New"/>
                <a:ea typeface="Courier New"/>
                <a:cs typeface="Courier New"/>
                <a:sym typeface="Courier New"/>
              </a:rPr>
              <a:t>public</a:t>
            </a:r>
            <a:r>
              <a:rPr b="0" i="0" lang="en-US" sz="1200" u="none">
                <a:solidFill>
                  <a:schemeClr val="dk1"/>
                </a:solidFill>
                <a:latin typeface="Courier New"/>
                <a:ea typeface="Courier New"/>
                <a:cs typeface="Courier New"/>
                <a:sym typeface="Courier New"/>
              </a:rPr>
              <a:t> </a:t>
            </a:r>
            <a:r>
              <a:rPr b="1" i="0" lang="en-US" sz="1200" u="none">
                <a:solidFill>
                  <a:srgbClr val="7F0055"/>
                </a:solidFill>
                <a:latin typeface="Courier New"/>
                <a:ea typeface="Courier New"/>
                <a:cs typeface="Courier New"/>
                <a:sym typeface="Courier New"/>
              </a:rPr>
              <a:t>class</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AloMundo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1" i="0" lang="en-US" sz="1200" u="none">
                <a:solidFill>
                  <a:srgbClr val="7F0055"/>
                </a:solidFill>
                <a:latin typeface="Courier New"/>
                <a:ea typeface="Courier New"/>
                <a:cs typeface="Courier New"/>
                <a:sym typeface="Courier New"/>
              </a:rPr>
              <a:t>public</a:t>
            </a:r>
            <a:r>
              <a:rPr b="0" i="0" lang="en-US" sz="1200" u="none">
                <a:solidFill>
                  <a:schemeClr val="dk1"/>
                </a:solidFill>
                <a:latin typeface="Courier New"/>
                <a:ea typeface="Courier New"/>
                <a:cs typeface="Courier New"/>
                <a:sym typeface="Courier New"/>
              </a:rPr>
              <a:t> </a:t>
            </a:r>
            <a:r>
              <a:rPr b="1" i="0" lang="en-US" sz="1200" u="none">
                <a:solidFill>
                  <a:srgbClr val="7F0055"/>
                </a:solidFill>
                <a:latin typeface="Courier New"/>
                <a:ea typeface="Courier New"/>
                <a:cs typeface="Courier New"/>
                <a:sym typeface="Courier New"/>
              </a:rPr>
              <a:t>static</a:t>
            </a:r>
            <a:r>
              <a:rPr b="0" i="0" lang="en-US" sz="1200" u="none">
                <a:solidFill>
                  <a:schemeClr val="dk1"/>
                </a:solidFill>
                <a:latin typeface="Courier New"/>
                <a:ea typeface="Courier New"/>
                <a:cs typeface="Courier New"/>
                <a:sym typeface="Courier New"/>
              </a:rPr>
              <a:t> </a:t>
            </a:r>
            <a:r>
              <a:rPr b="1" i="0" lang="en-US" sz="1200" u="none">
                <a:solidFill>
                  <a:srgbClr val="7F0055"/>
                </a:solidFill>
                <a:latin typeface="Courier New"/>
                <a:ea typeface="Courier New"/>
                <a:cs typeface="Courier New"/>
                <a:sym typeface="Courier New"/>
              </a:rPr>
              <a:t>void</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main(String[]</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args)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System.out.println(</a:t>
            </a:r>
            <a:r>
              <a:rPr b="0" i="0" lang="en-US" sz="1200" u="none">
                <a:solidFill>
                  <a:srgbClr val="2A00FF"/>
                </a:solidFill>
                <a:latin typeface="Courier New"/>
                <a:ea typeface="Courier New"/>
                <a:cs typeface="Courier New"/>
                <a:sym typeface="Courier New"/>
              </a:rPr>
              <a:t>"Alo Mundo Java"</a:t>
            </a:r>
            <a:r>
              <a:rPr b="0" i="0" lang="en-US" sz="12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Chefe</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chefinho;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TrabalhadorPorComissao</a:t>
            </a: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comissionario;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b="0" i="0" lang="en-US" sz="12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200"/>
              <a:buFont typeface="Courier New"/>
              <a:buNone/>
            </a:pPr>
            <a:r>
              <a:rPr b="0" i="0" lang="en-US" sz="1200" u="none">
                <a:solidFill>
                  <a:srgbClr val="000000"/>
                </a:solidFill>
                <a:latin typeface="Courier New"/>
                <a:ea typeface="Courier New"/>
                <a:cs typeface="Courier New"/>
                <a:sym typeface="Courier New"/>
              </a:rPr>
              <a:t>}</a:t>
            </a:r>
            <a:endParaRPr/>
          </a:p>
        </p:txBody>
      </p:sp>
      <p:sp>
        <p:nvSpPr>
          <p:cNvPr id="1475" name="Google Shape;1475;p174"/>
          <p:cNvSpPr txBox="1"/>
          <p:nvPr/>
        </p:nvSpPr>
        <p:spPr>
          <a:xfrm>
            <a:off x="6588125" y="2667000"/>
            <a:ext cx="2327275" cy="34258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910"/>
              <a:buFont typeface="Noto Sans Symbols"/>
              <a:buChar char="■"/>
            </a:pPr>
            <a:r>
              <a:rPr b="0" i="0" lang="en-US" sz="1400" u="none">
                <a:solidFill>
                  <a:schemeClr val="dk1"/>
                </a:solidFill>
                <a:latin typeface="Arial"/>
                <a:ea typeface="Arial"/>
                <a:cs typeface="Arial"/>
                <a:sym typeface="Arial"/>
              </a:rPr>
              <a:t>Neste exemplo temos dois imports para classes do mesmo pacote,</a:t>
            </a:r>
            <a:endParaRPr/>
          </a:p>
          <a:p>
            <a:pPr indent="-342900" lvl="0" marL="342900" marR="0" rtl="0" algn="l">
              <a:lnSpc>
                <a:spcPct val="100000"/>
              </a:lnSpc>
              <a:spcBef>
                <a:spcPts val="280"/>
              </a:spcBef>
              <a:spcAft>
                <a:spcPts val="0"/>
              </a:spcAft>
              <a:buClr>
                <a:schemeClr val="accent1"/>
              </a:buClr>
              <a:buSzPts val="910"/>
              <a:buFont typeface="Noto Sans Symbols"/>
              <a:buChar char="■"/>
            </a:pPr>
            <a:r>
              <a:rPr b="0" i="0" lang="en-US" sz="1400" u="none">
                <a:solidFill>
                  <a:schemeClr val="dk1"/>
                </a:solidFill>
                <a:latin typeface="Arial"/>
                <a:ea typeface="Arial"/>
                <a:cs typeface="Arial"/>
                <a:sym typeface="Arial"/>
              </a:rPr>
              <a:t>Poderíamos importar todas as classes e intefaces do pacote com a seguinte instrução: br.edu.rm.cursojava.trabalhador.* Mas não é uma boa prática, pois dificulta a leitura de outros programadores.</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9" name="Shape 1479"/>
        <p:cNvGrpSpPr/>
        <p:nvPr/>
      </p:nvGrpSpPr>
      <p:grpSpPr>
        <a:xfrm>
          <a:off x="0" y="0"/>
          <a:ext cx="0" cy="0"/>
          <a:chOff x="0" y="0"/>
          <a:chExt cx="0" cy="0"/>
        </a:xfrm>
      </p:grpSpPr>
      <p:sp>
        <p:nvSpPr>
          <p:cNvPr id="1480" name="Google Shape;1480;p17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package, import, class ou interface</a:t>
            </a:r>
            <a:endParaRPr/>
          </a:p>
        </p:txBody>
      </p:sp>
      <p:sp>
        <p:nvSpPr>
          <p:cNvPr id="1481" name="Google Shape;1481;p17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82" name="Google Shape;1482;p17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É muito importante manter a ordem!</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As declarações </a:t>
            </a:r>
            <a:r>
              <a:rPr b="0" i="0" lang="en-US" sz="2900" u="sng">
                <a:solidFill>
                  <a:schemeClr val="dk1"/>
                </a:solidFill>
                <a:latin typeface="Arial"/>
                <a:ea typeface="Arial"/>
                <a:cs typeface="Arial"/>
                <a:sym typeface="Arial"/>
              </a:rPr>
              <a:t>package</a:t>
            </a:r>
            <a:r>
              <a:rPr b="0" i="0" lang="en-US" sz="2900" u="none">
                <a:solidFill>
                  <a:schemeClr val="dk1"/>
                </a:solidFill>
                <a:latin typeface="Arial"/>
                <a:ea typeface="Arial"/>
                <a:cs typeface="Arial"/>
                <a:sym typeface="Arial"/>
              </a:rPr>
              <a:t> e </a:t>
            </a:r>
            <a:r>
              <a:rPr b="0" i="0" lang="en-US" sz="2900" u="sng">
                <a:solidFill>
                  <a:schemeClr val="dk1"/>
                </a:solidFill>
                <a:latin typeface="Arial"/>
                <a:ea typeface="Arial"/>
                <a:cs typeface="Arial"/>
                <a:sym typeface="Arial"/>
              </a:rPr>
              <a:t>import</a:t>
            </a:r>
            <a:r>
              <a:rPr b="0" i="0" lang="en-US" sz="2900" u="none">
                <a:solidFill>
                  <a:schemeClr val="dk1"/>
                </a:solidFill>
                <a:latin typeface="Arial"/>
                <a:ea typeface="Arial"/>
                <a:cs typeface="Arial"/>
                <a:sym typeface="Arial"/>
              </a:rPr>
              <a:t> não são obrigatórias numa classe ou interface,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Mas se existirem, devem ser colocadas na seguinte ordem no arquivo fonte: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package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import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class ou interface</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6" name="Shape 1486"/>
        <p:cNvGrpSpPr/>
        <p:nvPr/>
      </p:nvGrpSpPr>
      <p:grpSpPr>
        <a:xfrm>
          <a:off x="0" y="0"/>
          <a:ext cx="0" cy="0"/>
          <a:chOff x="0" y="0"/>
          <a:chExt cx="0" cy="0"/>
        </a:xfrm>
      </p:grpSpPr>
      <p:sp>
        <p:nvSpPr>
          <p:cNvPr id="1487" name="Google Shape;1487;p17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Distribuindo seus pacotes</a:t>
            </a:r>
            <a:endParaRPr/>
          </a:p>
        </p:txBody>
      </p:sp>
      <p:sp>
        <p:nvSpPr>
          <p:cNvPr id="1488" name="Google Shape;1488;p17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89" name="Google Shape;1489;p17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Mesmo compreendendo e organizando bem classes e interfaces em pacotes, distribuir para cada cliente uma série de arquivos .class é complicado.</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maneira mais simples de fazer esta distribuição é compactá-los em um arquivo só. Em Java fazemos isso utilizando arquivos .jar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arquivo .jar é uma arquivo compactado no formato zip que pode ser criado por qualquer compactador zip, inclusive o jar que vem junto com o SDK.</a:t>
            </a:r>
            <a:endParaRPr/>
          </a:p>
          <a:p>
            <a:pPr indent="-242888" lvl="0" marL="319088" marR="0" rtl="0" algn="l">
              <a:spcBef>
                <a:spcPts val="700"/>
              </a:spcBef>
              <a:spcAft>
                <a:spcPts val="0"/>
              </a:spcAft>
              <a:buClr>
                <a:schemeClr val="accent2"/>
              </a:buClr>
              <a:buSzPts val="1200"/>
              <a:buFont typeface="Noto Sans Symbols"/>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sp>
        <p:nvSpPr>
          <p:cNvPr id="1495" name="Google Shape;1495;p177"/>
          <p:cNvSpPr txBox="1"/>
          <p:nvPr>
            <p:ph type="ctrTitle"/>
          </p:nvPr>
        </p:nvSpPr>
        <p:spPr>
          <a:xfrm>
            <a:off x="685800" y="28956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API PADRÃO JAVA</a:t>
            </a:r>
            <a:endParaRPr/>
          </a:p>
        </p:txBody>
      </p:sp>
      <p:sp>
        <p:nvSpPr>
          <p:cNvPr id="1496" name="Google Shape;1496;p177"/>
          <p:cNvSpPr txBox="1"/>
          <p:nvPr>
            <p:ph idx="1" type="subTitle"/>
          </p:nvPr>
        </p:nvSpPr>
        <p:spPr>
          <a:xfrm>
            <a:off x="1371600" y="4052887"/>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60"/>
              <a:buNone/>
            </a:pPr>
            <a:r>
              <a:rPr b="0" i="0" lang="en-US" sz="2600" u="none">
                <a:solidFill>
                  <a:srgbClr val="FFFFFF"/>
                </a:solidFill>
                <a:latin typeface="Arial"/>
                <a:ea typeface="Arial"/>
                <a:cs typeface="Arial"/>
                <a:sym typeface="Arial"/>
              </a:rPr>
              <a:t>Classes da API Padrão</a:t>
            </a:r>
            <a:endParaRPr/>
          </a:p>
          <a:p>
            <a:pPr indent="0" lvl="0" marL="0" rtl="0" algn="l">
              <a:spcBef>
                <a:spcPts val="700"/>
              </a:spcBef>
              <a:spcAft>
                <a:spcPts val="0"/>
              </a:spcAft>
              <a:buSzPts val="1560"/>
              <a:buNone/>
            </a:pPr>
            <a:r>
              <a:t/>
            </a:r>
            <a:endParaRPr b="0" i="0" sz="2600" u="none">
              <a:solidFill>
                <a:srgbClr val="FFFFFF"/>
              </a:solidFill>
              <a:latin typeface="Arial"/>
              <a:ea typeface="Arial"/>
              <a:cs typeface="Arial"/>
              <a:sym typeface="Arial"/>
            </a:endParaRPr>
          </a:p>
        </p:txBody>
      </p:sp>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0" name="Shape 1500"/>
        <p:cNvGrpSpPr/>
        <p:nvPr/>
      </p:nvGrpSpPr>
      <p:grpSpPr>
        <a:xfrm>
          <a:off x="0" y="0"/>
          <a:ext cx="0" cy="0"/>
          <a:chOff x="0" y="0"/>
          <a:chExt cx="0" cy="0"/>
        </a:xfrm>
      </p:grpSpPr>
      <p:sp>
        <p:nvSpPr>
          <p:cNvPr id="1501" name="Google Shape;1501;p17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Applications Programming Interface</a:t>
            </a:r>
            <a:endParaRPr/>
          </a:p>
        </p:txBody>
      </p:sp>
      <p:sp>
        <p:nvSpPr>
          <p:cNvPr id="1502" name="Google Shape;1502;p17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03" name="Google Shape;1503;p178"/>
          <p:cNvSpPr txBox="1"/>
          <p:nvPr>
            <p:ph idx="1" type="body"/>
          </p:nvPr>
        </p:nvSpPr>
        <p:spPr>
          <a:xfrm>
            <a:off x="457200" y="1133475"/>
            <a:ext cx="8229600" cy="1584325"/>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Conjunto de classes e interfaces que dão suporte ao desenvolvimento de aplicativos, trazendo soluções para problemas comuns a várias aplicações.</a:t>
            </a:r>
            <a:endParaRPr/>
          </a:p>
        </p:txBody>
      </p:sp>
      <p:sp>
        <p:nvSpPr>
          <p:cNvPr id="1504" name="Google Shape;1504;p178"/>
          <p:cNvSpPr/>
          <p:nvPr/>
        </p:nvSpPr>
        <p:spPr>
          <a:xfrm>
            <a:off x="3492500" y="3357562"/>
            <a:ext cx="2160587" cy="2087562"/>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505" name="Google Shape;1505;p178"/>
          <p:cNvCxnSpPr/>
          <p:nvPr/>
        </p:nvCxnSpPr>
        <p:spPr>
          <a:xfrm>
            <a:off x="3492500" y="4437062"/>
            <a:ext cx="2159000" cy="0"/>
          </a:xfrm>
          <a:prstGeom prst="straightConnector1">
            <a:avLst/>
          </a:prstGeom>
          <a:noFill/>
          <a:ln cap="flat" cmpd="sng" w="9525">
            <a:solidFill>
              <a:schemeClr val="dk1"/>
            </a:solidFill>
            <a:prstDash val="solid"/>
            <a:miter lim="800000"/>
            <a:headEnd len="med" w="med" type="none"/>
            <a:tailEnd len="med" w="med" type="none"/>
          </a:ln>
        </p:spPr>
      </p:cxnSp>
      <p:sp>
        <p:nvSpPr>
          <p:cNvPr id="1506" name="Google Shape;1506;p178"/>
          <p:cNvSpPr txBox="1"/>
          <p:nvPr/>
        </p:nvSpPr>
        <p:spPr>
          <a:xfrm>
            <a:off x="4035425" y="3844925"/>
            <a:ext cx="10064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CLASSES</a:t>
            </a:r>
            <a:endParaRPr/>
          </a:p>
        </p:txBody>
      </p:sp>
      <p:sp>
        <p:nvSpPr>
          <p:cNvPr id="1507" name="Google Shape;1507;p178"/>
          <p:cNvSpPr txBox="1"/>
          <p:nvPr/>
        </p:nvSpPr>
        <p:spPr>
          <a:xfrm>
            <a:off x="3924300" y="4652962"/>
            <a:ext cx="13112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INTERFACES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7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Organização</a:t>
            </a:r>
            <a:endParaRPr/>
          </a:p>
        </p:txBody>
      </p:sp>
      <p:sp>
        <p:nvSpPr>
          <p:cNvPr id="1513" name="Google Shape;1513;p17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14" name="Google Shape;1514;p179"/>
          <p:cNvSpPr txBox="1"/>
          <p:nvPr>
            <p:ph idx="1" type="body"/>
          </p:nvPr>
        </p:nvSpPr>
        <p:spPr>
          <a:xfrm>
            <a:off x="457200" y="1125537"/>
            <a:ext cx="8229600" cy="3587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960"/>
              <a:buFont typeface="Noto Sans Symbols"/>
              <a:buChar char="◻"/>
            </a:pPr>
            <a:r>
              <a:rPr b="0" i="0" lang="en-US" sz="1600" u="none">
                <a:solidFill>
                  <a:schemeClr val="dk1"/>
                </a:solidFill>
                <a:latin typeface="Arial"/>
                <a:ea typeface="Arial"/>
                <a:cs typeface="Arial"/>
                <a:sym typeface="Arial"/>
              </a:rPr>
              <a:t>Pacotes principais:</a:t>
            </a:r>
            <a:endParaRPr/>
          </a:p>
        </p:txBody>
      </p:sp>
      <p:grpSp>
        <p:nvGrpSpPr>
          <p:cNvPr id="1515" name="Google Shape;1515;p179"/>
          <p:cNvGrpSpPr/>
          <p:nvPr/>
        </p:nvGrpSpPr>
        <p:grpSpPr>
          <a:xfrm>
            <a:off x="2843212" y="1557337"/>
            <a:ext cx="3457575" cy="3600450"/>
            <a:chOff x="1791" y="1434"/>
            <a:chExt cx="2178" cy="2268"/>
          </a:xfrm>
        </p:grpSpPr>
        <p:grpSp>
          <p:nvGrpSpPr>
            <p:cNvPr id="1516" name="Google Shape;1516;p179"/>
            <p:cNvGrpSpPr/>
            <p:nvPr/>
          </p:nvGrpSpPr>
          <p:grpSpPr>
            <a:xfrm>
              <a:off x="1791" y="1434"/>
              <a:ext cx="2178" cy="2268"/>
              <a:chOff x="1791" y="1434"/>
              <a:chExt cx="2178" cy="2268"/>
            </a:xfrm>
          </p:grpSpPr>
          <p:sp>
            <p:nvSpPr>
              <p:cNvPr id="1517" name="Google Shape;1517;p179"/>
              <p:cNvSpPr/>
              <p:nvPr/>
            </p:nvSpPr>
            <p:spPr>
              <a:xfrm>
                <a:off x="1791" y="1434"/>
                <a:ext cx="2177" cy="2268"/>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cxnSp>
            <p:nvCxnSpPr>
              <p:cNvPr id="1518" name="Google Shape;1518;p179"/>
              <p:cNvCxnSpPr/>
              <p:nvPr/>
            </p:nvCxnSpPr>
            <p:spPr>
              <a:xfrm>
                <a:off x="1791" y="2568"/>
                <a:ext cx="2178" cy="0"/>
              </a:xfrm>
              <a:prstGeom prst="straightConnector1">
                <a:avLst/>
              </a:prstGeom>
              <a:noFill/>
              <a:ln cap="flat" cmpd="sng" w="9525">
                <a:solidFill>
                  <a:schemeClr val="dk1"/>
                </a:solidFill>
                <a:prstDash val="solid"/>
                <a:miter lim="800000"/>
                <a:headEnd len="med" w="med" type="none"/>
                <a:tailEnd len="med" w="med" type="none"/>
              </a:ln>
            </p:spPr>
          </p:cxnSp>
          <p:cxnSp>
            <p:nvCxnSpPr>
              <p:cNvPr id="1519" name="Google Shape;1519;p179"/>
              <p:cNvCxnSpPr/>
              <p:nvPr/>
            </p:nvCxnSpPr>
            <p:spPr>
              <a:xfrm>
                <a:off x="2109" y="1797"/>
                <a:ext cx="1542" cy="1542"/>
              </a:xfrm>
              <a:prstGeom prst="straightConnector1">
                <a:avLst/>
              </a:prstGeom>
              <a:noFill/>
              <a:ln cap="flat" cmpd="sng" w="9525">
                <a:solidFill>
                  <a:schemeClr val="dk1"/>
                </a:solidFill>
                <a:prstDash val="solid"/>
                <a:miter lim="800000"/>
                <a:headEnd len="med" w="med" type="none"/>
                <a:tailEnd len="med" w="med" type="none"/>
              </a:ln>
            </p:spPr>
          </p:cxnSp>
          <p:cxnSp>
            <p:nvCxnSpPr>
              <p:cNvPr id="1520" name="Google Shape;1520;p179"/>
              <p:cNvCxnSpPr/>
              <p:nvPr/>
            </p:nvCxnSpPr>
            <p:spPr>
              <a:xfrm flipH="1">
                <a:off x="2109" y="1752"/>
                <a:ext cx="1497" cy="1633"/>
              </a:xfrm>
              <a:prstGeom prst="straightConnector1">
                <a:avLst/>
              </a:prstGeom>
              <a:noFill/>
              <a:ln cap="flat" cmpd="sng" w="9525">
                <a:solidFill>
                  <a:schemeClr val="dk1"/>
                </a:solidFill>
                <a:prstDash val="solid"/>
                <a:miter lim="800000"/>
                <a:headEnd len="med" w="med" type="none"/>
                <a:tailEnd len="med" w="med" type="none"/>
              </a:ln>
            </p:spPr>
          </p:cxnSp>
        </p:grpSp>
        <p:sp>
          <p:nvSpPr>
            <p:cNvPr id="1521" name="Google Shape;1521;p179"/>
            <p:cNvSpPr txBox="1"/>
            <p:nvPr/>
          </p:nvSpPr>
          <p:spPr>
            <a:xfrm>
              <a:off x="2641" y="1838"/>
              <a:ext cx="412"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com</a:t>
              </a:r>
              <a:endParaRPr/>
            </a:p>
          </p:txBody>
        </p:sp>
        <p:sp>
          <p:nvSpPr>
            <p:cNvPr id="1522" name="Google Shape;1522;p179"/>
            <p:cNvSpPr txBox="1"/>
            <p:nvPr/>
          </p:nvSpPr>
          <p:spPr>
            <a:xfrm>
              <a:off x="3338" y="2201"/>
              <a:ext cx="39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java</a:t>
              </a:r>
              <a:endParaRPr/>
            </a:p>
          </p:txBody>
        </p:sp>
        <p:sp>
          <p:nvSpPr>
            <p:cNvPr id="1523" name="Google Shape;1523;p179"/>
            <p:cNvSpPr txBox="1"/>
            <p:nvPr/>
          </p:nvSpPr>
          <p:spPr>
            <a:xfrm>
              <a:off x="1933" y="2205"/>
              <a:ext cx="484"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sunw</a:t>
              </a:r>
              <a:endParaRPr/>
            </a:p>
          </p:txBody>
        </p:sp>
        <p:sp>
          <p:nvSpPr>
            <p:cNvPr id="1524" name="Google Shape;1524;p179"/>
            <p:cNvSpPr txBox="1"/>
            <p:nvPr/>
          </p:nvSpPr>
          <p:spPr>
            <a:xfrm>
              <a:off x="1993" y="2745"/>
              <a:ext cx="372"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sun</a:t>
              </a:r>
              <a:endParaRPr/>
            </a:p>
          </p:txBody>
        </p:sp>
        <p:sp>
          <p:nvSpPr>
            <p:cNvPr id="1525" name="Google Shape;1525;p179"/>
            <p:cNvSpPr txBox="1"/>
            <p:nvPr/>
          </p:nvSpPr>
          <p:spPr>
            <a:xfrm>
              <a:off x="2681" y="3108"/>
              <a:ext cx="348"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org</a:t>
              </a:r>
              <a:endParaRPr/>
            </a:p>
          </p:txBody>
        </p:sp>
        <p:sp>
          <p:nvSpPr>
            <p:cNvPr id="1526" name="Google Shape;1526;p179"/>
            <p:cNvSpPr txBox="1"/>
            <p:nvPr/>
          </p:nvSpPr>
          <p:spPr>
            <a:xfrm>
              <a:off x="3343" y="2745"/>
              <a:ext cx="476" cy="2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javax</a:t>
              </a:r>
              <a:endParaRPr/>
            </a:p>
          </p:txBody>
        </p:sp>
      </p:grpSp>
      <p:sp>
        <p:nvSpPr>
          <p:cNvPr id="1527" name="Google Shape;1527;p179"/>
          <p:cNvSpPr txBox="1"/>
          <p:nvPr/>
        </p:nvSpPr>
        <p:spPr>
          <a:xfrm>
            <a:off x="468312" y="5518150"/>
            <a:ext cx="8229600" cy="3587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A documentação que acompanha o J2SDK só contempla: java, javax e org</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1" name="Shape 1531"/>
        <p:cNvGrpSpPr/>
        <p:nvPr/>
      </p:nvGrpSpPr>
      <p:grpSpPr>
        <a:xfrm>
          <a:off x="0" y="0"/>
          <a:ext cx="0" cy="0"/>
          <a:chOff x="0" y="0"/>
          <a:chExt cx="0" cy="0"/>
        </a:xfrm>
      </p:grpSpPr>
      <p:sp>
        <p:nvSpPr>
          <p:cNvPr id="1532" name="Google Shape;1532;p18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a:t>
            </a:r>
            <a:endParaRPr/>
          </a:p>
        </p:txBody>
      </p:sp>
      <p:sp>
        <p:nvSpPr>
          <p:cNvPr id="1533" name="Google Shape;1533;p18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34" name="Google Shape;1534;p18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java.lang é o único pacote que importado automaticamente em todos as classes e interfaces Java.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Por isso diversas vezes utilizamos as classes String e System e nunca precisamos fazer import delas.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18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java.lang.Object</a:t>
            </a:r>
            <a:endParaRPr/>
          </a:p>
        </p:txBody>
      </p:sp>
      <p:sp>
        <p:nvSpPr>
          <p:cNvPr id="1540" name="Google Shape;1540;p18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41" name="Google Shape;1541;p18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Toda classe em Java é direta ou indiretamente uma subclasse de Object.</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Dois métodos importantes de Object: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String toString()</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boolean equals(Object obj)</a:t>
            </a:r>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8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java.lang.Object - toString</a:t>
            </a:r>
            <a:endParaRPr/>
          </a:p>
        </p:txBody>
      </p:sp>
      <p:sp>
        <p:nvSpPr>
          <p:cNvPr id="1547" name="Google Shape;1547;p18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48" name="Google Shape;1548;p18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função do método toString() é retornar uma String que represente a classe.</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implementação do toString em Object retorna uma String com a seguinte informação:</a:t>
            </a:r>
            <a:endParaRPr/>
          </a:p>
          <a:p>
            <a:pPr indent="-273049" lvl="1" marL="639762" marR="0" rtl="0" algn="l">
              <a:lnSpc>
                <a:spcPct val="9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Arial"/>
                <a:ea typeface="Arial"/>
                <a:cs typeface="Arial"/>
                <a:sym typeface="Arial"/>
              </a:rPr>
              <a:t>nomeDaClasse@numeroIdentidade.</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toString é invocado automaticamente quando mandamos imprimir um objeto na saída padrão  (System.out.println) ou quando concatenamos Strings.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Podemos re-implementar este método para que a String retornada contenha informações significativas de nossas classes.</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assinatura do método toString() é:</a:t>
            </a:r>
            <a:endParaRPr/>
          </a:p>
          <a:p>
            <a:pPr indent="-273049" lvl="1" marL="639762" marR="0" rtl="0" algn="l">
              <a:lnSpc>
                <a:spcPct val="90000"/>
              </a:lnSpc>
              <a:spcBef>
                <a:spcPts val="500"/>
              </a:spcBef>
              <a:spcAft>
                <a:spcPts val="0"/>
              </a:spcAft>
              <a:buClr>
                <a:schemeClr val="accent1"/>
              </a:buClr>
              <a:buSzPts val="1120"/>
              <a:buFont typeface="Noto Sans Symbols"/>
              <a:buChar char="🞑"/>
            </a:pPr>
            <a:r>
              <a:rPr b="0" i="0" lang="en-US" sz="1600" u="none" cap="none" strike="noStrike">
                <a:solidFill>
                  <a:schemeClr val="dk1"/>
                </a:solidFill>
                <a:latin typeface="Arial"/>
                <a:ea typeface="Arial"/>
                <a:cs typeface="Arial"/>
                <a:sym typeface="Arial"/>
              </a:rPr>
              <a:t>public String toString()</a:t>
            </a:r>
            <a:endParaRPr/>
          </a:p>
          <a:p>
            <a:pPr indent="-258128" lvl="0" marL="319088" marR="0" rtl="0" algn="l">
              <a:spcBef>
                <a:spcPts val="700"/>
              </a:spcBef>
              <a:spcAft>
                <a:spcPts val="0"/>
              </a:spcAft>
              <a:buClr>
                <a:schemeClr val="accent2"/>
              </a:buClr>
              <a:buSzPts val="960"/>
              <a:buFont typeface="Noto Sans Symbols"/>
              <a:buNone/>
            </a:pPr>
            <a:r>
              <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2" name="Shape 1552"/>
        <p:cNvGrpSpPr/>
        <p:nvPr/>
      </p:nvGrpSpPr>
      <p:grpSpPr>
        <a:xfrm>
          <a:off x="0" y="0"/>
          <a:ext cx="0" cy="0"/>
          <a:chOff x="0" y="0"/>
          <a:chExt cx="0" cy="0"/>
        </a:xfrm>
      </p:grpSpPr>
      <p:sp>
        <p:nvSpPr>
          <p:cNvPr id="1553" name="Google Shape;1553;p18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java.lang.Object - toString</a:t>
            </a:r>
            <a:endParaRPr/>
          </a:p>
        </p:txBody>
      </p:sp>
      <p:sp>
        <p:nvSpPr>
          <p:cNvPr id="1554" name="Google Shape;1554;p18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55" name="Google Shape;1555;p183"/>
          <p:cNvSpPr txBox="1"/>
          <p:nvPr>
            <p:ph idx="1" type="body"/>
          </p:nvPr>
        </p:nvSpPr>
        <p:spPr>
          <a:xfrm>
            <a:off x="457200" y="1133475"/>
            <a:ext cx="8229600" cy="6524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Exemplo:</a:t>
            </a:r>
            <a:endParaRPr/>
          </a:p>
        </p:txBody>
      </p:sp>
      <p:sp>
        <p:nvSpPr>
          <p:cNvPr id="1556" name="Google Shape;1556;p183"/>
          <p:cNvSpPr txBox="1"/>
          <p:nvPr/>
        </p:nvSpPr>
        <p:spPr>
          <a:xfrm>
            <a:off x="1066800" y="2209800"/>
            <a:ext cx="6246812" cy="3070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abstract class Trabalhador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private String 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private String sobrenome;</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Trabalhador(String nome, String sobrenome){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this.nome = 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this.sobrenome = sobrenome;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String toString()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"[Nome:"+nome+",Sobrenome:"+sobrenome+"]";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Ambientes Java</a:t>
            </a:r>
            <a:endParaRPr/>
          </a:p>
        </p:txBody>
      </p:sp>
      <p:sp>
        <p:nvSpPr>
          <p:cNvPr id="235" name="Google Shape;235;p3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36" name="Google Shape;236;p3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JDK – Java Development Kit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Ambiente de Desenvolvimento Java</a:t>
            </a:r>
            <a:endParaRPr/>
          </a:p>
          <a:p>
            <a:pPr indent="-15747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JRE – Java Runtime </a:t>
            </a:r>
            <a:r>
              <a:rPr lang="en-US">
                <a:latin typeface="Arial"/>
                <a:ea typeface="Arial"/>
                <a:cs typeface="Arial"/>
                <a:sym typeface="Arial"/>
              </a:rPr>
              <a:t>Environment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Ambiente de Execução Java</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8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java.lang.Object - equals</a:t>
            </a:r>
            <a:endParaRPr/>
          </a:p>
        </p:txBody>
      </p:sp>
      <p:sp>
        <p:nvSpPr>
          <p:cNvPr id="1563" name="Google Shape;1563;p18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64" name="Google Shape;1564;p18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 método equals de Object compara o estado interno de dois objetos, diferente de com o uso do ==, que compara duas referencias de memória.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Cabe a cada programador reimplementar o equals conforme à regra de comparação existente entre suas classes.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assinatura do equals é:</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public boolean equals(Object obj)</a:t>
            </a:r>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8" name="Shape 1568"/>
        <p:cNvGrpSpPr/>
        <p:nvPr/>
      </p:nvGrpSpPr>
      <p:grpSpPr>
        <a:xfrm>
          <a:off x="0" y="0"/>
          <a:ext cx="0" cy="0"/>
          <a:chOff x="0" y="0"/>
          <a:chExt cx="0" cy="0"/>
        </a:xfrm>
      </p:grpSpPr>
      <p:sp>
        <p:nvSpPr>
          <p:cNvPr id="1569" name="Google Shape;1569;p18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java.lang.Object - equals</a:t>
            </a:r>
            <a:endParaRPr/>
          </a:p>
        </p:txBody>
      </p:sp>
      <p:sp>
        <p:nvSpPr>
          <p:cNvPr id="1570" name="Google Shape;1570;p18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71" name="Google Shape;1571;p185"/>
          <p:cNvSpPr txBox="1"/>
          <p:nvPr>
            <p:ph idx="1" type="body"/>
          </p:nvPr>
        </p:nvSpPr>
        <p:spPr>
          <a:xfrm>
            <a:off x="457200" y="1133475"/>
            <a:ext cx="8229600" cy="5746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Exemplo:</a:t>
            </a:r>
            <a:endParaRPr/>
          </a:p>
        </p:txBody>
      </p:sp>
      <p:sp>
        <p:nvSpPr>
          <p:cNvPr id="1572" name="Google Shape;1572;p185"/>
          <p:cNvSpPr txBox="1"/>
          <p:nvPr/>
        </p:nvSpPr>
        <p:spPr>
          <a:xfrm>
            <a:off x="685800" y="1700212"/>
            <a:ext cx="8261350" cy="420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public abstract class Trabalhador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private String nome;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private String sobrenome;</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public Trabalhador(String nome, String sobrenome)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this.nome = nome;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this.sobrenome = sobrenome;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public boolean equals(Object obj)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if (this == obj)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return true;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if (!(obj instanceof Trabalhador))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final Trabalhador trabalhador = (Trabalhador) obj;</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if (nome != null ? !nome.equals(trabalhador.nome) : trabalhador.nome != null)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if (sobrenome != null ? !sobrenome.equals(trabalhador.sobrenome) : trabalhador.sobrenome != null){</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return false;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return true;</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000"/>
              <a:buFont typeface="Courier New"/>
              <a:buNone/>
            </a:pPr>
            <a:r>
              <a:rPr b="0" i="0" lang="en-US" sz="1000" u="none">
                <a:solidFill>
                  <a:schemeClr val="dk1"/>
                </a:solidFill>
                <a:latin typeface="Courier New"/>
                <a:ea typeface="Courier New"/>
                <a:cs typeface="Courier New"/>
                <a:sym typeface="Courier New"/>
              </a:rPr>
              <a:t>}</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6" name="Shape 1576"/>
        <p:cNvGrpSpPr/>
        <p:nvPr/>
      </p:nvGrpSpPr>
      <p:grpSpPr>
        <a:xfrm>
          <a:off x="0" y="0"/>
          <a:ext cx="0" cy="0"/>
          <a:chOff x="0" y="0"/>
          <a:chExt cx="0" cy="0"/>
        </a:xfrm>
      </p:grpSpPr>
      <p:sp>
        <p:nvSpPr>
          <p:cNvPr id="1577" name="Google Shape;1577;p18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java.lang.String</a:t>
            </a:r>
            <a:endParaRPr/>
          </a:p>
        </p:txBody>
      </p:sp>
      <p:sp>
        <p:nvSpPr>
          <p:cNvPr id="1578" name="Google Shape;1578;p18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79" name="Google Shape;1579;p18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String é a classe que representa os tipos textuais em Java.</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classe String é uma classe marcada com o qualificador </a:t>
            </a:r>
            <a:r>
              <a:rPr b="0" i="0" lang="en-US" sz="2000" u="sng">
                <a:solidFill>
                  <a:schemeClr val="dk1"/>
                </a:solidFill>
                <a:latin typeface="Arial"/>
                <a:ea typeface="Arial"/>
                <a:cs typeface="Arial"/>
                <a:sym typeface="Arial"/>
              </a:rPr>
              <a:t>final</a:t>
            </a:r>
            <a:r>
              <a:rPr b="0" i="0" lang="en-US" sz="2000" u="none">
                <a:solidFill>
                  <a:schemeClr val="dk1"/>
                </a:solidFill>
                <a:latin typeface="Arial"/>
                <a:ea typeface="Arial"/>
                <a:cs typeface="Arial"/>
                <a:sym typeface="Arial"/>
              </a:rPr>
              <a:t>. Isso quer dizer que ela não pode ter subclasses.</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Pelo fato de ser final, é que a chamada do seu construtor é opcional. Por isso podemos é que essas duas maneiras de instanciar objetos são equivalentes:</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String st = “Java”;</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String st = new String(“Java”);</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4" name="Shape 1584"/>
        <p:cNvGrpSpPr/>
        <p:nvPr/>
      </p:nvGrpSpPr>
      <p:grpSpPr>
        <a:xfrm>
          <a:off x="0" y="0"/>
          <a:ext cx="0" cy="0"/>
          <a:chOff x="0" y="0"/>
          <a:chExt cx="0" cy="0"/>
        </a:xfrm>
      </p:grpSpPr>
      <p:sp>
        <p:nvSpPr>
          <p:cNvPr id="1585" name="Google Shape;1585;p187"/>
          <p:cNvSpPr txBox="1"/>
          <p:nvPr>
            <p:ph type="ctrTitle"/>
          </p:nvPr>
        </p:nvSpPr>
        <p:spPr>
          <a:xfrm>
            <a:off x="685800" y="28956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Narrow"/>
              <a:buNone/>
            </a:pPr>
            <a:r>
              <a:rPr b="0" i="0" lang="en-US" sz="4400" u="none">
                <a:solidFill>
                  <a:schemeClr val="lt2"/>
                </a:solidFill>
                <a:latin typeface="Arial Narrow"/>
                <a:ea typeface="Arial Narrow"/>
                <a:cs typeface="Arial Narrow"/>
                <a:sym typeface="Arial Narrow"/>
              </a:rPr>
              <a:t>TRATAMENTO DE EXCEÇÕES</a:t>
            </a:r>
            <a:endParaRPr/>
          </a:p>
        </p:txBody>
      </p:sp>
      <p:sp>
        <p:nvSpPr>
          <p:cNvPr id="1586" name="Google Shape;1586;p187"/>
          <p:cNvSpPr txBox="1"/>
          <p:nvPr>
            <p:ph idx="1" type="subTitle"/>
          </p:nvPr>
        </p:nvSpPr>
        <p:spPr>
          <a:xfrm>
            <a:off x="1371600" y="4052887"/>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60"/>
              <a:buNone/>
            </a:pPr>
            <a:r>
              <a:rPr b="0" i="0" lang="en-US" sz="2600" u="none">
                <a:solidFill>
                  <a:srgbClr val="FFFFFF"/>
                </a:solidFill>
                <a:latin typeface="Arial"/>
                <a:ea typeface="Arial"/>
                <a:cs typeface="Arial"/>
                <a:sym typeface="Arial"/>
              </a:rPr>
              <a:t>Estrutura try-catch-finally, throws, throw</a:t>
            </a:r>
            <a:endParaRPr/>
          </a:p>
          <a:p>
            <a:pPr indent="0" lvl="0" marL="0" rtl="0" algn="l">
              <a:spcBef>
                <a:spcPts val="700"/>
              </a:spcBef>
              <a:spcAft>
                <a:spcPts val="0"/>
              </a:spcAft>
              <a:buSzPts val="1560"/>
              <a:buNone/>
            </a:pPr>
            <a:r>
              <a:t/>
            </a:r>
            <a:endParaRPr b="0" i="0" sz="2600" u="none">
              <a:solidFill>
                <a:srgbClr val="FFFFFF"/>
              </a:solidFill>
              <a:latin typeface="Arial"/>
              <a:ea typeface="Arial"/>
              <a:cs typeface="Arial"/>
              <a:sym typeface="Arial"/>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0" name="Shape 1590"/>
        <p:cNvGrpSpPr/>
        <p:nvPr/>
      </p:nvGrpSpPr>
      <p:grpSpPr>
        <a:xfrm>
          <a:off x="0" y="0"/>
          <a:ext cx="0" cy="0"/>
          <a:chOff x="0" y="0"/>
          <a:chExt cx="0" cy="0"/>
        </a:xfrm>
      </p:grpSpPr>
      <p:sp>
        <p:nvSpPr>
          <p:cNvPr id="1591" name="Google Shape;1591;p18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Exceções</a:t>
            </a:r>
            <a:endParaRPr/>
          </a:p>
        </p:txBody>
      </p:sp>
      <p:sp>
        <p:nvSpPr>
          <p:cNvPr id="1592" name="Google Shape;1592;p18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93" name="Google Shape;1593;p18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Exceções são condições anormais que podem surgir enquanto um programa estiver sendo executado.</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Com certeza você já se deparou com alguma exceção na execução de seus programas Java.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Vejamos um exemplo:</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18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Exceções</a:t>
            </a:r>
            <a:endParaRPr/>
          </a:p>
        </p:txBody>
      </p:sp>
      <p:sp>
        <p:nvSpPr>
          <p:cNvPr id="1599" name="Google Shape;1599;p18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00" name="Google Shape;1600;p189"/>
          <p:cNvSpPr txBox="1"/>
          <p:nvPr>
            <p:ph idx="1" type="body"/>
          </p:nvPr>
        </p:nvSpPr>
        <p:spPr>
          <a:xfrm>
            <a:off x="457200" y="4738687"/>
            <a:ext cx="8229600" cy="1282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780"/>
              <a:buFont typeface="Noto Sans Symbols"/>
              <a:buChar char="◻"/>
            </a:pPr>
            <a:r>
              <a:rPr b="0" i="0" lang="en-US" sz="1300" u="none">
                <a:solidFill>
                  <a:schemeClr val="dk1"/>
                </a:solidFill>
                <a:latin typeface="Arial"/>
                <a:ea typeface="Arial"/>
                <a:cs typeface="Arial"/>
                <a:sym typeface="Arial"/>
              </a:rPr>
              <a:t>O método parseInt da classe Integer converte uma String em um int.</a:t>
            </a:r>
            <a:endParaRPr/>
          </a:p>
          <a:p>
            <a:pPr indent="-319087" lvl="0" marL="319087" marR="0" rtl="0" algn="l">
              <a:lnSpc>
                <a:spcPct val="90000"/>
              </a:lnSpc>
              <a:spcBef>
                <a:spcPts val="700"/>
              </a:spcBef>
              <a:spcAft>
                <a:spcPts val="0"/>
              </a:spcAft>
              <a:buClr>
                <a:schemeClr val="accent2"/>
              </a:buClr>
              <a:buSzPts val="780"/>
              <a:buFont typeface="Noto Sans Symbols"/>
              <a:buChar char="◻"/>
            </a:pPr>
            <a:r>
              <a:rPr b="0" i="0" lang="en-US" sz="1300" u="none">
                <a:solidFill>
                  <a:schemeClr val="dk1"/>
                </a:solidFill>
                <a:latin typeface="Arial"/>
                <a:ea typeface="Arial"/>
                <a:cs typeface="Arial"/>
                <a:sym typeface="Arial"/>
              </a:rPr>
              <a:t>Se o argumento informado for a letra A o que vai acontecer durante a execução?</a:t>
            </a:r>
            <a:endParaRPr/>
          </a:p>
          <a:p>
            <a:pPr indent="-269558" lvl="0" marL="319088" marR="0" rtl="0" algn="l">
              <a:spcBef>
                <a:spcPts val="700"/>
              </a:spcBef>
              <a:spcAft>
                <a:spcPts val="0"/>
              </a:spcAft>
              <a:buClr>
                <a:schemeClr val="accent2"/>
              </a:buClr>
              <a:buSzPts val="780"/>
              <a:buFont typeface="Noto Sans Symbols"/>
              <a:buNone/>
            </a:pPr>
            <a:r>
              <a:t/>
            </a:r>
            <a:endParaRPr b="0" i="0" sz="1300" u="none">
              <a:solidFill>
                <a:schemeClr val="dk1"/>
              </a:solidFill>
              <a:latin typeface="Arial"/>
              <a:ea typeface="Arial"/>
              <a:cs typeface="Arial"/>
              <a:sym typeface="Arial"/>
            </a:endParaRPr>
          </a:p>
        </p:txBody>
      </p:sp>
      <p:sp>
        <p:nvSpPr>
          <p:cNvPr id="1601" name="Google Shape;1601;p189"/>
          <p:cNvSpPr txBox="1"/>
          <p:nvPr/>
        </p:nvSpPr>
        <p:spPr>
          <a:xfrm>
            <a:off x="611187" y="1557337"/>
            <a:ext cx="6778625"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package</a:t>
            </a:r>
            <a:r>
              <a:rPr b="0" i="0" lang="en-US" sz="1400" u="none">
                <a:solidFill>
                  <a:schemeClr val="dk1"/>
                </a:solidFill>
                <a:latin typeface="Courier New"/>
                <a:ea typeface="Courier New"/>
                <a:cs typeface="Courier New"/>
                <a:sym typeface="Courier New"/>
              </a:rPr>
              <a:t> br.edu.rm.cursojava.excecoes;</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class</a:t>
            </a:r>
            <a:r>
              <a:rPr b="0" i="0" lang="en-US" sz="1400" u="none">
                <a:solidFill>
                  <a:schemeClr val="dk1"/>
                </a:solidFill>
                <a:latin typeface="Courier New"/>
                <a:ea typeface="Courier New"/>
                <a:cs typeface="Courier New"/>
                <a:sym typeface="Courier New"/>
              </a:rPr>
              <a:t> Excecao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static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void</a:t>
            </a:r>
            <a:r>
              <a:rPr b="0" i="0" lang="en-US" sz="1400" u="none">
                <a:solidFill>
                  <a:schemeClr val="dk1"/>
                </a:solidFill>
                <a:latin typeface="Courier New"/>
                <a:ea typeface="Courier New"/>
                <a:cs typeface="Courier New"/>
                <a:sym typeface="Courier New"/>
              </a:rPr>
              <a:t>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if</a:t>
            </a:r>
            <a:r>
              <a:rPr b="0" i="0" lang="en-US" sz="1400" u="none">
                <a:solidFill>
                  <a:schemeClr val="dk1"/>
                </a:solidFill>
                <a:latin typeface="Courier New"/>
                <a:ea typeface="Courier New"/>
                <a:cs typeface="Courier New"/>
                <a:sym typeface="Courier New"/>
              </a:rPr>
              <a:t> (args.length &gt; 0)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int</a:t>
            </a:r>
            <a:r>
              <a:rPr b="0" i="0" lang="en-US" sz="1400" u="none">
                <a:solidFill>
                  <a:schemeClr val="dk1"/>
                </a:solidFill>
                <a:latin typeface="Courier New"/>
                <a:ea typeface="Courier New"/>
                <a:cs typeface="Courier New"/>
                <a:sym typeface="Courier New"/>
              </a:rPr>
              <a:t> num = Integer.parseInt(args[0]);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System.out.println("O dobro de "+num+" é "+num*2);</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5" name="Shape 1605"/>
        <p:cNvGrpSpPr/>
        <p:nvPr/>
      </p:nvGrpSpPr>
      <p:grpSpPr>
        <a:xfrm>
          <a:off x="0" y="0"/>
          <a:ext cx="0" cy="0"/>
          <a:chOff x="0" y="0"/>
          <a:chExt cx="0" cy="0"/>
        </a:xfrm>
      </p:grpSpPr>
      <p:sp>
        <p:nvSpPr>
          <p:cNvPr id="1606" name="Google Shape;1606;p19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try-catch</a:t>
            </a:r>
            <a:endParaRPr/>
          </a:p>
        </p:txBody>
      </p:sp>
      <p:sp>
        <p:nvSpPr>
          <p:cNvPr id="1607" name="Google Shape;1607;p19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08" name="Google Shape;1608;p190"/>
          <p:cNvSpPr txBox="1"/>
          <p:nvPr>
            <p:ph idx="1" type="body"/>
          </p:nvPr>
        </p:nvSpPr>
        <p:spPr>
          <a:xfrm>
            <a:off x="457200" y="1133475"/>
            <a:ext cx="8229600" cy="18176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Para evitar que erros como estes aconteçam, o programador pode isolar o bloco de instruções que podem gerar uma exceção e dar um tratamento padrão quando para estas exceções.</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Este isolamento é feito através da estrutura try-catch. </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A sintaxe do try-catch é:</a:t>
            </a:r>
            <a:endParaRPr/>
          </a:p>
        </p:txBody>
      </p:sp>
      <p:sp>
        <p:nvSpPr>
          <p:cNvPr id="1609" name="Google Shape;1609;p190"/>
          <p:cNvSpPr txBox="1"/>
          <p:nvPr/>
        </p:nvSpPr>
        <p:spPr>
          <a:xfrm>
            <a:off x="755650" y="2708275"/>
            <a:ext cx="5975350"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try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&lt;bloco protegido&gt;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catch (&lt;tipoDaExceção1&gt; &lt;nomeDaExceção1&gt;)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&lt;tratamento1&gt;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[throw &lt;exceçãoLançada1&gt;]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catch (&lt;tipoDaExceçãoN&gt; &lt;nomeDaExceçãoN&gt;)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&lt;tratamentoN&gt;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[throw &lt;exceçãoLançadaN&gt;]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finally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&lt;blocoDeFinalização&gt;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19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Exemplo</a:t>
            </a:r>
            <a:endParaRPr/>
          </a:p>
        </p:txBody>
      </p:sp>
      <p:sp>
        <p:nvSpPr>
          <p:cNvPr id="1615" name="Google Shape;1615;p19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16" name="Google Shape;1616;p191"/>
          <p:cNvSpPr txBox="1"/>
          <p:nvPr/>
        </p:nvSpPr>
        <p:spPr>
          <a:xfrm>
            <a:off x="539750" y="1268412"/>
            <a:ext cx="8161337" cy="3495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package</a:t>
            </a:r>
            <a:r>
              <a:rPr b="0" i="0" lang="en-US" sz="1400" u="none">
                <a:solidFill>
                  <a:schemeClr val="dk1"/>
                </a:solidFill>
                <a:latin typeface="Courier New"/>
                <a:ea typeface="Courier New"/>
                <a:cs typeface="Courier New"/>
                <a:sym typeface="Courier New"/>
              </a:rPr>
              <a:t> br.edu.rm.cursojava.excecoes;</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class</a:t>
            </a:r>
            <a:r>
              <a:rPr b="0" i="0" lang="en-US" sz="1400" u="none">
                <a:solidFill>
                  <a:schemeClr val="dk1"/>
                </a:solidFill>
                <a:latin typeface="Courier New"/>
                <a:ea typeface="Courier New"/>
                <a:cs typeface="Courier New"/>
                <a:sym typeface="Courier New"/>
              </a:rPr>
              <a:t> Excecao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static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void</a:t>
            </a:r>
            <a:r>
              <a:rPr b="0" i="0" lang="en-US" sz="1400" u="none">
                <a:solidFill>
                  <a:schemeClr val="dk1"/>
                </a:solidFill>
                <a:latin typeface="Courier New"/>
                <a:ea typeface="Courier New"/>
                <a:cs typeface="Courier New"/>
                <a:sym typeface="Courier New"/>
              </a:rPr>
              <a:t>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if</a:t>
            </a:r>
            <a:r>
              <a:rPr b="0" i="0" lang="en-US" sz="1400" u="none">
                <a:solidFill>
                  <a:schemeClr val="dk1"/>
                </a:solidFill>
                <a:latin typeface="Courier New"/>
                <a:ea typeface="Courier New"/>
                <a:cs typeface="Courier New"/>
                <a:sym typeface="Courier New"/>
              </a:rPr>
              <a:t> (args.length &gt; 0)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try </a:t>
            </a: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int</a:t>
            </a:r>
            <a:r>
              <a:rPr b="0" i="0" lang="en-US" sz="1400" u="none">
                <a:solidFill>
                  <a:schemeClr val="dk1"/>
                </a:solidFill>
                <a:latin typeface="Courier New"/>
                <a:ea typeface="Courier New"/>
                <a:cs typeface="Courier New"/>
                <a:sym typeface="Courier New"/>
              </a:rPr>
              <a:t> num = Integer.parseInt(args[0]);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System.out.println("O dobro de "+num+" é "+num*2);</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a:t>
            </a:r>
            <a:r>
              <a:rPr b="1" i="0" lang="en-US" sz="1400" u="none">
                <a:solidFill>
                  <a:schemeClr val="dk1"/>
                </a:solidFill>
                <a:latin typeface="Courier New"/>
                <a:ea typeface="Courier New"/>
                <a:cs typeface="Courier New"/>
                <a:sym typeface="Courier New"/>
              </a:rPr>
              <a:t>catch</a:t>
            </a:r>
            <a:r>
              <a:rPr b="0" i="0" lang="en-US" sz="1400" u="none">
                <a:solidFill>
                  <a:schemeClr val="dk1"/>
                </a:solidFill>
                <a:latin typeface="Courier New"/>
                <a:ea typeface="Courier New"/>
                <a:cs typeface="Courier New"/>
                <a:sym typeface="Courier New"/>
              </a:rPr>
              <a:t>(NumberFormatException nfe)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System.out.println(args[0]+" não é um inteiro válido!");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19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Mais um exemplo</a:t>
            </a:r>
            <a:endParaRPr/>
          </a:p>
        </p:txBody>
      </p:sp>
      <p:sp>
        <p:nvSpPr>
          <p:cNvPr id="1622" name="Google Shape;1622;p19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23" name="Google Shape;1623;p192"/>
          <p:cNvSpPr txBox="1"/>
          <p:nvPr>
            <p:ph idx="1" type="body"/>
          </p:nvPr>
        </p:nvSpPr>
        <p:spPr>
          <a:xfrm>
            <a:off x="468312" y="1052512"/>
            <a:ext cx="7715250" cy="5334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660"/>
              <a:buFont typeface="Noto Sans Symbols"/>
              <a:buChar char="◻"/>
            </a:pPr>
            <a:r>
              <a:rPr b="0" i="0" lang="en-US" sz="1100" u="none">
                <a:solidFill>
                  <a:schemeClr val="dk1"/>
                </a:solidFill>
                <a:latin typeface="Arial"/>
                <a:ea typeface="Arial"/>
                <a:cs typeface="Arial"/>
                <a:sym typeface="Arial"/>
              </a:rPr>
              <a:t>Tente agora executar este código:</a:t>
            </a:r>
            <a:endParaRPr/>
          </a:p>
        </p:txBody>
      </p:sp>
      <p:sp>
        <p:nvSpPr>
          <p:cNvPr id="1624" name="Google Shape;1624;p192"/>
          <p:cNvSpPr txBox="1"/>
          <p:nvPr/>
        </p:nvSpPr>
        <p:spPr>
          <a:xfrm>
            <a:off x="684212" y="1844675"/>
            <a:ext cx="6884987" cy="285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package</a:t>
            </a:r>
            <a:r>
              <a:rPr b="0" i="0" lang="en-US" sz="1400" u="none">
                <a:solidFill>
                  <a:schemeClr val="dk1"/>
                </a:solidFill>
                <a:latin typeface="Courier New"/>
                <a:ea typeface="Courier New"/>
                <a:cs typeface="Courier New"/>
                <a:sym typeface="Courier New"/>
              </a:rPr>
              <a:t> br.edu.rm.cursojava.excecoes;</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class</a:t>
            </a:r>
            <a:r>
              <a:rPr b="0" i="0" lang="en-US" sz="1400" u="none">
                <a:solidFill>
                  <a:schemeClr val="dk1"/>
                </a:solidFill>
                <a:latin typeface="Courier New"/>
                <a:ea typeface="Courier New"/>
                <a:cs typeface="Courier New"/>
                <a:sym typeface="Courier New"/>
              </a:rPr>
              <a:t> Excecoes1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public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static</a:t>
            </a: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void</a:t>
            </a:r>
            <a:r>
              <a:rPr b="0" i="0" lang="en-US" sz="1400" u="none">
                <a:solidFill>
                  <a:schemeClr val="dk1"/>
                </a:solidFill>
                <a:latin typeface="Courier New"/>
                <a:ea typeface="Courier New"/>
                <a:cs typeface="Courier New"/>
                <a:sym typeface="Courier New"/>
              </a:rPr>
              <a:t> main(String[] args) {</a:t>
            </a:r>
            <a:endParaRPr/>
          </a:p>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if</a:t>
            </a:r>
            <a:r>
              <a:rPr b="0" i="0" lang="en-US" sz="1400" u="none">
                <a:solidFill>
                  <a:schemeClr val="dk1"/>
                </a:solidFill>
                <a:latin typeface="Courier New"/>
                <a:ea typeface="Courier New"/>
                <a:cs typeface="Courier New"/>
                <a:sym typeface="Courier New"/>
              </a:rPr>
              <a:t> (args.length &gt; 0)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int</a:t>
            </a:r>
            <a:r>
              <a:rPr b="0" i="0" lang="en-US" sz="1400" u="none">
                <a:solidFill>
                  <a:schemeClr val="dk1"/>
                </a:solidFill>
                <a:latin typeface="Courier New"/>
                <a:ea typeface="Courier New"/>
                <a:cs typeface="Courier New"/>
                <a:sym typeface="Courier New"/>
              </a:rPr>
              <a:t> num1 = Integer.parseInt(args[0]);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1" i="0" lang="en-US" sz="1400" u="none">
                <a:solidFill>
                  <a:schemeClr val="dk1"/>
                </a:solidFill>
                <a:latin typeface="Courier New"/>
                <a:ea typeface="Courier New"/>
                <a:cs typeface="Courier New"/>
                <a:sym typeface="Courier New"/>
              </a:rPr>
              <a:t>int</a:t>
            </a:r>
            <a:r>
              <a:rPr b="0" i="0" lang="en-US" sz="1400" u="none">
                <a:solidFill>
                  <a:schemeClr val="dk1"/>
                </a:solidFill>
                <a:latin typeface="Courier New"/>
                <a:ea typeface="Courier New"/>
                <a:cs typeface="Courier New"/>
                <a:sym typeface="Courier New"/>
              </a:rPr>
              <a:t> num2 = Integer.parseInt(args[1]);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System.out.println("Resultado:"+num1/num2);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
        <p:nvSpPr>
          <p:cNvPr id="1625" name="Google Shape;1625;p192"/>
          <p:cNvSpPr txBox="1"/>
          <p:nvPr/>
        </p:nvSpPr>
        <p:spPr>
          <a:xfrm>
            <a:off x="6300787" y="1844675"/>
            <a:ext cx="2374900" cy="3600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Primeiro execute sem informar argumentos;</a:t>
            </a:r>
            <a:endParaRPr/>
          </a:p>
          <a:p>
            <a:pPr indent="-342900" lvl="0" marL="342900" marR="0" rtl="0" algn="l">
              <a:lnSpc>
                <a:spcPct val="100000"/>
              </a:lnSpc>
              <a:spcBef>
                <a:spcPts val="28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Agora informe um só argumento;</a:t>
            </a:r>
            <a:endParaRPr/>
          </a:p>
          <a:p>
            <a:pPr indent="-342900" lvl="0" marL="342900" marR="0" rtl="0" algn="l">
              <a:lnSpc>
                <a:spcPct val="100000"/>
              </a:lnSpc>
              <a:spcBef>
                <a:spcPts val="28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Informe dois argumentos não numéricos;</a:t>
            </a:r>
            <a:endParaRPr/>
          </a:p>
          <a:p>
            <a:pPr indent="-342900" lvl="0" marL="342900" marR="0" rtl="0" algn="l">
              <a:lnSpc>
                <a:spcPct val="100000"/>
              </a:lnSpc>
              <a:spcBef>
                <a:spcPts val="28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Informe dois argumentos numéricos sendo o segundo zero.</a:t>
            </a:r>
            <a:endParaRPr/>
          </a:p>
          <a:p>
            <a:pPr indent="-342900" lvl="0" marL="342900" marR="0" rtl="0" algn="l">
              <a:lnSpc>
                <a:spcPct val="100000"/>
              </a:lnSpc>
              <a:spcBef>
                <a:spcPts val="280"/>
              </a:spcBef>
              <a:spcAft>
                <a:spcPts val="0"/>
              </a:spcAft>
              <a:buClr>
                <a:srgbClr val="004983"/>
              </a:buClr>
              <a:buSzPts val="1400"/>
              <a:buFont typeface="Arial"/>
              <a:buChar char="•"/>
            </a:pPr>
            <a:r>
              <a:rPr b="1" i="0" lang="en-US" sz="1400" u="none">
                <a:solidFill>
                  <a:srgbClr val="004983"/>
                </a:solidFill>
                <a:latin typeface="Arial"/>
                <a:ea typeface="Arial"/>
                <a:cs typeface="Arial"/>
                <a:sym typeface="Arial"/>
              </a:rPr>
              <a:t>Vamos arrumar estas exceções!</a:t>
            </a:r>
            <a:endParaRPr/>
          </a:p>
          <a:p>
            <a:pPr indent="0" lvl="0" marL="0" marR="0" rtl="0" algn="l">
              <a:lnSpc>
                <a:spcPct val="100000"/>
              </a:lnSpc>
              <a:spcBef>
                <a:spcPts val="0"/>
              </a:spcBef>
              <a:spcAft>
                <a:spcPts val="0"/>
              </a:spcAft>
              <a:buNone/>
            </a:pPr>
            <a:r>
              <a:t/>
            </a:r>
            <a:endParaRPr b="1" i="0" sz="1400" u="none">
              <a:solidFill>
                <a:srgbClr val="004983"/>
              </a:solidFill>
              <a:latin typeface="Arial"/>
              <a:ea typeface="Arial"/>
              <a:cs typeface="Arial"/>
              <a:sym typeface="Arial"/>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9" name="Shape 1629"/>
        <p:cNvGrpSpPr/>
        <p:nvPr/>
      </p:nvGrpSpPr>
      <p:grpSpPr>
        <a:xfrm>
          <a:off x="0" y="0"/>
          <a:ext cx="0" cy="0"/>
          <a:chOff x="0" y="0"/>
          <a:chExt cx="0" cy="0"/>
        </a:xfrm>
      </p:grpSpPr>
      <p:sp>
        <p:nvSpPr>
          <p:cNvPr id="1630" name="Google Shape;1630;p19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finally</a:t>
            </a:r>
            <a:endParaRPr/>
          </a:p>
        </p:txBody>
      </p:sp>
      <p:sp>
        <p:nvSpPr>
          <p:cNvPr id="1631" name="Google Shape;1631;p19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32" name="Google Shape;1632;p19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bloco </a:t>
            </a:r>
            <a:r>
              <a:rPr b="0" i="0" lang="en-US" sz="2000" u="sng">
                <a:solidFill>
                  <a:schemeClr val="dk1"/>
                </a:solidFill>
                <a:latin typeface="Arial"/>
                <a:ea typeface="Arial"/>
                <a:cs typeface="Arial"/>
                <a:sym typeface="Arial"/>
              </a:rPr>
              <a:t>finally</a:t>
            </a:r>
            <a:r>
              <a:rPr b="0" i="0" lang="en-US" sz="2000" u="none">
                <a:solidFill>
                  <a:schemeClr val="dk1"/>
                </a:solidFill>
                <a:latin typeface="Arial"/>
                <a:ea typeface="Arial"/>
                <a:cs typeface="Arial"/>
                <a:sym typeface="Arial"/>
              </a:rPr>
              <a:t> é opcional na estrutura try-catch.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Ele é utilizado para delimitar o bloco que será sempre executado, independente do sucesso ou não na execução das instruções contidas no try.</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Um bloco try pode ter vários catchs mas só pode ter um </a:t>
            </a:r>
            <a:r>
              <a:rPr b="0" i="0" lang="en-US" sz="2000" u="sng">
                <a:solidFill>
                  <a:schemeClr val="dk1"/>
                </a:solidFill>
                <a:latin typeface="Arial"/>
                <a:ea typeface="Arial"/>
                <a:cs typeface="Arial"/>
                <a:sym typeface="Arial"/>
              </a:rPr>
              <a:t>finally</a:t>
            </a:r>
            <a:r>
              <a:rPr b="0" i="0" lang="en-US" sz="2000" u="none">
                <a:solidFill>
                  <a:schemeClr val="dk1"/>
                </a:solidFill>
                <a:latin typeface="Arial"/>
                <a:ea typeface="Arial"/>
                <a:cs typeface="Arial"/>
                <a:sym typeface="Arial"/>
              </a:rPr>
              <a: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Um bom exemplo de utilização do bloco </a:t>
            </a:r>
            <a:r>
              <a:rPr b="0" i="0" lang="en-US" sz="2000" u="sng">
                <a:solidFill>
                  <a:schemeClr val="dk1"/>
                </a:solidFill>
                <a:latin typeface="Arial"/>
                <a:ea typeface="Arial"/>
                <a:cs typeface="Arial"/>
                <a:sym typeface="Arial"/>
              </a:rPr>
              <a:t>finally</a:t>
            </a:r>
            <a:r>
              <a:rPr b="0" i="0" lang="en-US" sz="2000" u="none">
                <a:solidFill>
                  <a:schemeClr val="dk1"/>
                </a:solidFill>
                <a:latin typeface="Arial"/>
                <a:ea typeface="Arial"/>
                <a:cs typeface="Arial"/>
                <a:sym typeface="Arial"/>
              </a:rPr>
              <a:t> é uma tentativa de conexão com um banco de dados: independente do resultado, ela tem que ser encerrada ao final.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Toolkits (kits de desenvolvimento)</a:t>
            </a:r>
            <a:endParaRPr/>
          </a:p>
        </p:txBody>
      </p:sp>
      <p:sp>
        <p:nvSpPr>
          <p:cNvPr id="243" name="Google Shape;243;p3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44" name="Google Shape;244;p3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Primeira dificuldade para novatos em Java:</a:t>
            </a:r>
            <a:endParaRPr/>
          </a:p>
        </p:txBody>
      </p:sp>
      <p:pic>
        <p:nvPicPr>
          <p:cNvPr descr="BD00028_" id="245" name="Google Shape;245;p32"/>
          <p:cNvPicPr preferRelativeResize="0"/>
          <p:nvPr/>
        </p:nvPicPr>
        <p:blipFill rotWithShape="1">
          <a:blip r:embed="rId3">
            <a:alphaModFix/>
          </a:blip>
          <a:srcRect b="0" l="0" r="0" t="0"/>
          <a:stretch/>
        </p:blipFill>
        <p:spPr>
          <a:xfrm>
            <a:off x="3200400" y="2438400"/>
            <a:ext cx="2590800" cy="2538412"/>
          </a:xfrm>
          <a:prstGeom prst="rect">
            <a:avLst/>
          </a:prstGeom>
          <a:noFill/>
          <a:ln>
            <a:noFill/>
          </a:ln>
        </p:spPr>
      </p:pic>
      <p:sp>
        <p:nvSpPr>
          <p:cNvPr id="246" name="Google Shape;246;p32"/>
          <p:cNvSpPr/>
          <p:nvPr/>
        </p:nvSpPr>
        <p:spPr>
          <a:xfrm>
            <a:off x="1600200" y="2743200"/>
            <a:ext cx="1295400" cy="4572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Black"/>
              </a:rPr>
              <a:t>J2SE </a:t>
            </a:r>
          </a:p>
        </p:txBody>
      </p:sp>
      <p:sp>
        <p:nvSpPr>
          <p:cNvPr id="247" name="Google Shape;247;p32"/>
          <p:cNvSpPr/>
          <p:nvPr/>
        </p:nvSpPr>
        <p:spPr>
          <a:xfrm>
            <a:off x="6248400" y="2743200"/>
            <a:ext cx="1295400" cy="4572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Black"/>
              </a:rPr>
              <a:t>J2EE </a:t>
            </a:r>
          </a:p>
        </p:txBody>
      </p:sp>
      <p:sp>
        <p:nvSpPr>
          <p:cNvPr id="248" name="Google Shape;248;p32"/>
          <p:cNvSpPr/>
          <p:nvPr/>
        </p:nvSpPr>
        <p:spPr>
          <a:xfrm>
            <a:off x="3886200" y="5257800"/>
            <a:ext cx="1295400" cy="457200"/>
          </a:xfrm>
          <a:prstGeom prst="rect">
            <a:avLst/>
          </a:prstGeom>
        </p:spPr>
        <p:txBody>
          <a:bodyPr>
            <a:prstTxWarp prst="textPlain"/>
          </a:bodyPr>
          <a:lstStyle/>
          <a:p>
            <a:pPr lvl="0" algn="l"/>
            <a:r>
              <a:rPr b="0" i="0">
                <a:ln>
                  <a:noFill/>
                </a:ln>
                <a:gradFill>
                  <a:gsLst>
                    <a:gs pos="0">
                      <a:srgbClr val="AAAAAA"/>
                    </a:gs>
                    <a:gs pos="100000">
                      <a:srgbClr val="FFFFFF"/>
                    </a:gs>
                  </a:gsLst>
                  <a:lin ang="5400000" scaled="0"/>
                </a:gradFill>
                <a:latin typeface="Arial Black"/>
              </a:rPr>
              <a:t>J2ME </a:t>
            </a: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6" name="Shape 1636"/>
        <p:cNvGrpSpPr/>
        <p:nvPr/>
      </p:nvGrpSpPr>
      <p:grpSpPr>
        <a:xfrm>
          <a:off x="0" y="0"/>
          <a:ext cx="0" cy="0"/>
          <a:chOff x="0" y="0"/>
          <a:chExt cx="0" cy="0"/>
        </a:xfrm>
      </p:grpSpPr>
      <p:sp>
        <p:nvSpPr>
          <p:cNvPr id="1637" name="Google Shape;1637;p19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throws</a:t>
            </a:r>
            <a:endParaRPr/>
          </a:p>
        </p:txBody>
      </p:sp>
      <p:sp>
        <p:nvSpPr>
          <p:cNvPr id="1638" name="Google Shape;1638;p19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39" name="Google Shape;1639;p19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palavra throws é utilizada na assinatura do método para indicar que este método lança uma determinada exceção. </a:t>
            </a:r>
            <a:endParaRPr/>
          </a:p>
          <a:p>
            <a:pPr indent="-319087" lvl="0" marL="319087" marR="0" rtl="0" algn="l">
              <a:lnSpc>
                <a:spcPct val="8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As exceções são lançadas para fora dos métodos para transferir a responsabilidade do tratamento do erro pela classe que está utilizando cada método.</a:t>
            </a:r>
            <a:endParaRPr/>
          </a:p>
          <a:p>
            <a:pPr indent="-319087" lvl="0" marL="319087" marR="0" rtl="0" algn="l">
              <a:lnSpc>
                <a:spcPct val="8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Por exemplo, se você desenvolve uma classe que represente uma calculadora para ser utilizada por várias outras classes, como é  que você vai saber como cada programador quer tratar o erro de divisão por zero? É melhor lançar a exceção para fora do método e deixar que cada um trate com preferir.</a:t>
            </a:r>
            <a:endParaRPr/>
          </a:p>
          <a:p>
            <a:pPr indent="-319087" lvl="0" marL="319087" marR="0" rtl="0" algn="l">
              <a:lnSpc>
                <a:spcPct val="8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Um método que lança a exceção Exception fica com a assinatura assim:</a:t>
            </a:r>
            <a:endParaRPr/>
          </a:p>
          <a:p>
            <a:pPr indent="-273049" lvl="1" marL="639762" marR="0" rtl="0" algn="l">
              <a:lnSpc>
                <a:spcPct val="80000"/>
              </a:lnSpc>
              <a:spcBef>
                <a:spcPts val="500"/>
              </a:spcBef>
              <a:spcAft>
                <a:spcPts val="0"/>
              </a:spcAft>
              <a:buClr>
                <a:schemeClr val="accent1"/>
              </a:buClr>
              <a:buSzPts val="1190"/>
              <a:buFont typeface="Noto Sans Symbols"/>
              <a:buNone/>
            </a:pPr>
            <a:r>
              <a:t/>
            </a:r>
            <a:endParaRPr b="0" i="0" sz="1700" u="none" cap="none" strike="noStrike">
              <a:solidFill>
                <a:schemeClr val="dk1"/>
              </a:solidFill>
              <a:latin typeface="Arial"/>
              <a:ea typeface="Arial"/>
              <a:cs typeface="Arial"/>
              <a:sym typeface="Arial"/>
            </a:endParaRPr>
          </a:p>
          <a:p>
            <a:pPr indent="-273049" lvl="1" marL="639762" marR="0" rtl="0" algn="l">
              <a:lnSpc>
                <a:spcPct val="80000"/>
              </a:lnSpc>
              <a:spcBef>
                <a:spcPts val="500"/>
              </a:spcBef>
              <a:spcAft>
                <a:spcPts val="0"/>
              </a:spcAft>
              <a:buClr>
                <a:schemeClr val="accent1"/>
              </a:buClr>
              <a:buSzPts val="1190"/>
              <a:buFont typeface="Noto Sans Symbols"/>
              <a:buNone/>
            </a:pPr>
            <a:r>
              <a:rPr b="0" i="0" lang="en-US" sz="1700" u="none" cap="none" strike="noStrike">
                <a:solidFill>
                  <a:schemeClr val="dk1"/>
                </a:solidFill>
                <a:latin typeface="Arial"/>
                <a:ea typeface="Arial"/>
                <a:cs typeface="Arial"/>
                <a:sym typeface="Arial"/>
              </a:rPr>
              <a:t>public void setIdade (int idade) throws Exception</a:t>
            </a:r>
            <a:endParaRPr/>
          </a:p>
        </p:txBody>
      </p:sp>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3" name="Shape 1643"/>
        <p:cNvGrpSpPr/>
        <p:nvPr/>
      </p:nvGrpSpPr>
      <p:grpSpPr>
        <a:xfrm>
          <a:off x="0" y="0"/>
          <a:ext cx="0" cy="0"/>
          <a:chOff x="0" y="0"/>
          <a:chExt cx="0" cy="0"/>
        </a:xfrm>
      </p:grpSpPr>
      <p:sp>
        <p:nvSpPr>
          <p:cNvPr id="1644" name="Google Shape;1644;p19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throw</a:t>
            </a:r>
            <a:endParaRPr/>
          </a:p>
        </p:txBody>
      </p:sp>
      <p:sp>
        <p:nvSpPr>
          <p:cNvPr id="1645" name="Google Shape;1645;p19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46" name="Google Shape;1646;p19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960"/>
              <a:buFont typeface="Noto Sans Symbols"/>
              <a:buChar char="◻"/>
            </a:pPr>
            <a:r>
              <a:rPr b="0" i="0" lang="en-US" sz="1600" u="none">
                <a:solidFill>
                  <a:schemeClr val="dk1"/>
                </a:solidFill>
                <a:latin typeface="Arial"/>
                <a:ea typeface="Arial"/>
                <a:cs typeface="Arial"/>
                <a:sym typeface="Arial"/>
              </a:rPr>
              <a:t>Quando utilizamos o </a:t>
            </a:r>
            <a:r>
              <a:rPr b="0" i="0" lang="en-US" sz="1600" u="sng">
                <a:solidFill>
                  <a:schemeClr val="dk1"/>
                </a:solidFill>
                <a:latin typeface="Arial"/>
                <a:ea typeface="Arial"/>
                <a:cs typeface="Arial"/>
                <a:sym typeface="Arial"/>
              </a:rPr>
              <a:t>throws</a:t>
            </a:r>
            <a:r>
              <a:rPr b="0" i="0" lang="en-US" sz="1600" u="none">
                <a:solidFill>
                  <a:schemeClr val="dk1"/>
                </a:solidFill>
                <a:latin typeface="Arial"/>
                <a:ea typeface="Arial"/>
                <a:cs typeface="Arial"/>
                <a:sym typeface="Arial"/>
              </a:rPr>
              <a:t> apenas estamos marcando o método como um método que </a:t>
            </a:r>
            <a:r>
              <a:rPr b="0" i="0" lang="en-US" sz="1600" u="sng">
                <a:solidFill>
                  <a:schemeClr val="dk1"/>
                </a:solidFill>
                <a:latin typeface="Arial"/>
                <a:ea typeface="Arial"/>
                <a:cs typeface="Arial"/>
                <a:sym typeface="Arial"/>
              </a:rPr>
              <a:t>pode</a:t>
            </a:r>
            <a:r>
              <a:rPr b="0" i="0" lang="en-US" sz="1600" u="none">
                <a:solidFill>
                  <a:schemeClr val="dk1"/>
                </a:solidFill>
                <a:latin typeface="Arial"/>
                <a:ea typeface="Arial"/>
                <a:cs typeface="Arial"/>
                <a:sym typeface="Arial"/>
              </a:rPr>
              <a:t> lançar uma exceção.</a:t>
            </a:r>
            <a:endParaRPr/>
          </a:p>
          <a:p>
            <a:pPr indent="-319087" lvl="0" marL="319087" marR="0" rtl="0" algn="l">
              <a:lnSpc>
                <a:spcPct val="90000"/>
              </a:lnSpc>
              <a:spcBef>
                <a:spcPts val="700"/>
              </a:spcBef>
              <a:spcAft>
                <a:spcPts val="0"/>
              </a:spcAft>
              <a:buClr>
                <a:schemeClr val="accent2"/>
              </a:buClr>
              <a:buSzPts val="960"/>
              <a:buFont typeface="Noto Sans Symbols"/>
              <a:buChar char="◻"/>
            </a:pPr>
            <a:r>
              <a:rPr b="0" i="0" lang="en-US" sz="1600" u="none">
                <a:solidFill>
                  <a:schemeClr val="dk1"/>
                </a:solidFill>
                <a:latin typeface="Arial"/>
                <a:ea typeface="Arial"/>
                <a:cs typeface="Arial"/>
                <a:sym typeface="Arial"/>
              </a:rPr>
              <a:t>O lançamento da exceção propriamente dita, é feito dentro do corpo do método com a palavra </a:t>
            </a:r>
            <a:r>
              <a:rPr b="0" i="0" lang="en-US" sz="1600" u="sng">
                <a:solidFill>
                  <a:schemeClr val="dk1"/>
                </a:solidFill>
                <a:latin typeface="Arial"/>
                <a:ea typeface="Arial"/>
                <a:cs typeface="Arial"/>
                <a:sym typeface="Arial"/>
              </a:rPr>
              <a:t>throw</a:t>
            </a:r>
            <a:r>
              <a:rPr b="0" i="0" lang="en-US" sz="1600" u="none">
                <a:solidFill>
                  <a:schemeClr val="dk1"/>
                </a:solidFill>
                <a:latin typeface="Arial"/>
                <a:ea typeface="Arial"/>
                <a:cs typeface="Arial"/>
                <a:sym typeface="Arial"/>
              </a:rPr>
              <a:t>.</a:t>
            </a:r>
            <a:endParaRPr/>
          </a:p>
          <a:p>
            <a:pPr indent="-319087" lvl="0" marL="319087" marR="0" rtl="0" algn="l">
              <a:lnSpc>
                <a:spcPct val="90000"/>
              </a:lnSpc>
              <a:spcBef>
                <a:spcPts val="700"/>
              </a:spcBef>
              <a:spcAft>
                <a:spcPts val="0"/>
              </a:spcAft>
              <a:buClr>
                <a:schemeClr val="accent2"/>
              </a:buClr>
              <a:buSzPts val="960"/>
              <a:buFont typeface="Noto Sans Symbols"/>
              <a:buChar char="◻"/>
            </a:pPr>
            <a:r>
              <a:rPr b="0" i="0" lang="en-US" sz="1600" u="none">
                <a:solidFill>
                  <a:schemeClr val="dk1"/>
                </a:solidFill>
                <a:latin typeface="Arial"/>
                <a:ea typeface="Arial"/>
                <a:cs typeface="Arial"/>
                <a:sym typeface="Arial"/>
              </a:rPr>
              <a:t>Lançar uma exceção é nada mais, nada menos que criar ou repassar um objeto da família Exception para fora do método.</a:t>
            </a:r>
            <a:endParaRPr/>
          </a:p>
          <a:p>
            <a:pPr indent="-319087" lvl="0" marL="319087" marR="0" rtl="0" algn="l">
              <a:lnSpc>
                <a:spcPct val="90000"/>
              </a:lnSpc>
              <a:spcBef>
                <a:spcPts val="700"/>
              </a:spcBef>
              <a:spcAft>
                <a:spcPts val="0"/>
              </a:spcAft>
              <a:buClr>
                <a:schemeClr val="accent2"/>
              </a:buClr>
              <a:buSzPts val="960"/>
              <a:buFont typeface="Noto Sans Symbols"/>
              <a:buChar char="◻"/>
            </a:pPr>
            <a:r>
              <a:rPr b="0" i="0" lang="en-US" sz="1600" u="none">
                <a:solidFill>
                  <a:schemeClr val="dk1"/>
                </a:solidFill>
                <a:latin typeface="Arial"/>
                <a:ea typeface="Arial"/>
                <a:cs typeface="Arial"/>
                <a:sym typeface="Arial"/>
              </a:rPr>
              <a:t>Vejamos isso na prática completando o exemplo do slide anterior:</a:t>
            </a:r>
            <a:endParaRPr/>
          </a:p>
          <a:p>
            <a:pPr indent="-319087" lvl="0" marL="319087" marR="0" rtl="0" algn="l">
              <a:lnSpc>
                <a:spcPct val="90000"/>
              </a:lnSpc>
              <a:spcBef>
                <a:spcPts val="700"/>
              </a:spcBef>
              <a:spcAft>
                <a:spcPts val="0"/>
              </a:spcAft>
              <a:buClr>
                <a:schemeClr val="accent2"/>
              </a:buClr>
              <a:buSzPts val="960"/>
              <a:buFont typeface="Noto Sans Symbols"/>
              <a:buNone/>
            </a:pPr>
            <a:r>
              <a:t/>
            </a:r>
            <a:endParaRPr b="0" i="0" sz="1600" u="none">
              <a:solidFill>
                <a:schemeClr val="dk1"/>
              </a:solidFill>
              <a:latin typeface="Arial"/>
              <a:ea typeface="Arial"/>
              <a:cs typeface="Arial"/>
              <a:sym typeface="Arial"/>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public void set Idade (int idade) throws Exception {</a:t>
            </a:r>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	if (valor &lt; 0)  {</a:t>
            </a:r>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		throw new Exception (“Não existe idade negativa!”);</a:t>
            </a:r>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	}</a:t>
            </a:r>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	this.idade = idade;</a:t>
            </a:r>
            <a:endParaRPr/>
          </a:p>
          <a:p>
            <a:pPr indent="-273049" lvl="1" marL="639762" marR="0" rtl="0" algn="l">
              <a:lnSpc>
                <a:spcPct val="90000"/>
              </a:lnSpc>
              <a:spcBef>
                <a:spcPts val="500"/>
              </a:spcBef>
              <a:spcAft>
                <a:spcPts val="0"/>
              </a:spcAft>
              <a:buClr>
                <a:schemeClr val="accent1"/>
              </a:buClr>
              <a:buSzPts val="1050"/>
              <a:buFont typeface="Noto Sans Symbols"/>
              <a:buNone/>
            </a:pPr>
            <a:r>
              <a:rPr b="0" i="0" lang="en-US" sz="1500" u="none" cap="none" strike="noStrike">
                <a:solidFill>
                  <a:schemeClr val="dk1"/>
                </a:solidFill>
                <a:latin typeface="Courier New"/>
                <a:ea typeface="Courier New"/>
                <a:cs typeface="Courier New"/>
                <a:sym typeface="Courier New"/>
              </a:rPr>
              <a:t>}</a:t>
            </a:r>
            <a:endParaRPr/>
          </a:p>
          <a:p>
            <a:pPr indent="-261938" lvl="0" marL="319088" marR="0" rtl="0" algn="l">
              <a:spcBef>
                <a:spcPts val="700"/>
              </a:spcBef>
              <a:spcAft>
                <a:spcPts val="0"/>
              </a:spcAft>
              <a:buClr>
                <a:schemeClr val="accent2"/>
              </a:buClr>
              <a:buSzPts val="900"/>
              <a:buFont typeface="Noto Sans Symbols"/>
              <a:buNone/>
            </a:pPr>
            <a:r>
              <a:t/>
            </a:r>
            <a:endParaRPr b="0" i="0" sz="15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0" name="Shape 1650"/>
        <p:cNvGrpSpPr/>
        <p:nvPr/>
      </p:nvGrpSpPr>
      <p:grpSpPr>
        <a:xfrm>
          <a:off x="0" y="0"/>
          <a:ext cx="0" cy="0"/>
          <a:chOff x="0" y="0"/>
          <a:chExt cx="0" cy="0"/>
        </a:xfrm>
      </p:grpSpPr>
      <p:sp>
        <p:nvSpPr>
          <p:cNvPr id="1651" name="Google Shape;1651;p19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throws e throw</a:t>
            </a:r>
            <a:endParaRPr/>
          </a:p>
        </p:txBody>
      </p:sp>
      <p:sp>
        <p:nvSpPr>
          <p:cNvPr id="1652" name="Google Shape;1652;p19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53" name="Google Shape;1653;p19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Como podemos ver, a utilização do throws e do throw está completamente ligada.</a:t>
            </a:r>
            <a:endParaRPr/>
          </a:p>
          <a:p>
            <a:pPr indent="-319087" lvl="0" marL="319087" marR="0" rtl="0" algn="l">
              <a:lnSpc>
                <a:spcPct val="100000"/>
              </a:lnSpc>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As classes que utilizarem o método setIdade poderão tratar a exceção lançada ou repassar a exceção lançada.</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19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Exemplos</a:t>
            </a:r>
            <a:endParaRPr/>
          </a:p>
        </p:txBody>
      </p:sp>
      <p:sp>
        <p:nvSpPr>
          <p:cNvPr id="1659" name="Google Shape;1659;p19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60" name="Google Shape;1660;p197"/>
          <p:cNvSpPr txBox="1"/>
          <p:nvPr>
            <p:ph idx="1" type="body"/>
          </p:nvPr>
        </p:nvSpPr>
        <p:spPr>
          <a:xfrm>
            <a:off x="457200" y="1133475"/>
            <a:ext cx="8229600" cy="4968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Exceção sendo tratada</a:t>
            </a:r>
            <a:endParaRPr/>
          </a:p>
        </p:txBody>
      </p:sp>
      <p:sp>
        <p:nvSpPr>
          <p:cNvPr id="1661" name="Google Shape;1661;p197"/>
          <p:cNvSpPr txBox="1"/>
          <p:nvPr/>
        </p:nvSpPr>
        <p:spPr>
          <a:xfrm>
            <a:off x="611187" y="1514475"/>
            <a:ext cx="8224837" cy="179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void metodoQualquer()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try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setIdade(10);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(Exception 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System.out.println(“Erro na tentativa de atualização de idade!”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e.getMessage());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1662" name="Google Shape;1662;p197"/>
          <p:cNvSpPr txBox="1"/>
          <p:nvPr/>
        </p:nvSpPr>
        <p:spPr>
          <a:xfrm>
            <a:off x="468312" y="4192587"/>
            <a:ext cx="8229600" cy="4603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1500"/>
              <a:buFont typeface="Arial"/>
              <a:buChar char="•"/>
            </a:pPr>
            <a:r>
              <a:rPr b="1" i="0" lang="en-US" sz="1500" u="none">
                <a:solidFill>
                  <a:srgbClr val="004983"/>
                </a:solidFill>
                <a:latin typeface="Arial"/>
                <a:ea typeface="Arial"/>
                <a:cs typeface="Arial"/>
                <a:sym typeface="Arial"/>
              </a:rPr>
              <a:t>Exceção sendo repassada</a:t>
            </a:r>
            <a:endParaRPr/>
          </a:p>
        </p:txBody>
      </p:sp>
      <p:sp>
        <p:nvSpPr>
          <p:cNvPr id="1663" name="Google Shape;1663;p197"/>
          <p:cNvSpPr txBox="1"/>
          <p:nvPr/>
        </p:nvSpPr>
        <p:spPr>
          <a:xfrm>
            <a:off x="827087" y="4754562"/>
            <a:ext cx="6097587" cy="730250"/>
          </a:xfrm>
          <a:prstGeom prst="rect">
            <a:avLst/>
          </a:prstGeom>
          <a:noFill/>
          <a:ln>
            <a:noFill/>
          </a:ln>
        </p:spPr>
        <p:txBody>
          <a:bodyPr anchorCtr="0" anchor="t" bIns="45700" lIns="91425" spcFirstLastPara="1" rIns="91425" wrap="square" tIns="45700">
            <a:spAutoFit/>
          </a:bodyPr>
          <a:lstStyle/>
          <a:p>
            <a:pPr indent="0" lvl="2" marL="9144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public void metodoQualquer() throws Exception {</a:t>
            </a:r>
            <a:endParaRPr/>
          </a:p>
          <a:p>
            <a:pPr indent="0" lvl="2" marL="9144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    setIdade(10);</a:t>
            </a:r>
            <a:endParaRPr/>
          </a:p>
          <a:p>
            <a:pPr indent="0" lvl="2" marL="914400" marR="0" rtl="0" algn="l">
              <a:lnSpc>
                <a:spcPct val="100000"/>
              </a:lnSpc>
              <a:spcBef>
                <a:spcPts val="0"/>
              </a:spcBef>
              <a:spcAft>
                <a:spcPts val="0"/>
              </a:spcAft>
              <a:buClr>
                <a:schemeClr val="dk1"/>
              </a:buClr>
              <a:buSzPts val="1400"/>
              <a:buFont typeface="Courier New"/>
              <a:buNone/>
            </a:pPr>
            <a:r>
              <a:rPr b="0" i="0" lang="en-US" sz="14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8" name="Shape 1668"/>
        <p:cNvGrpSpPr/>
        <p:nvPr/>
      </p:nvGrpSpPr>
      <p:grpSpPr>
        <a:xfrm>
          <a:off x="0" y="0"/>
          <a:ext cx="0" cy="0"/>
          <a:chOff x="0" y="0"/>
          <a:chExt cx="0" cy="0"/>
        </a:xfrm>
      </p:grpSpPr>
      <p:sp>
        <p:nvSpPr>
          <p:cNvPr id="1669" name="Google Shape;1669;p198"/>
          <p:cNvSpPr txBox="1"/>
          <p:nvPr>
            <p:ph type="ctrTitle"/>
          </p:nvPr>
        </p:nvSpPr>
        <p:spPr>
          <a:xfrm>
            <a:off x="685800" y="28956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Narrow"/>
              <a:buNone/>
            </a:pPr>
            <a:r>
              <a:rPr b="0" i="0" lang="en-US" sz="4400" u="none">
                <a:solidFill>
                  <a:schemeClr val="lt2"/>
                </a:solidFill>
                <a:latin typeface="Arial Narrow"/>
                <a:ea typeface="Arial Narrow"/>
                <a:cs typeface="Arial Narrow"/>
                <a:sym typeface="Arial Narrow"/>
              </a:rPr>
              <a:t>OPERAÇÕES COM BANCO DE DADOS</a:t>
            </a:r>
            <a:endParaRPr/>
          </a:p>
        </p:txBody>
      </p:sp>
      <p:sp>
        <p:nvSpPr>
          <p:cNvPr id="1670" name="Google Shape;1670;p198"/>
          <p:cNvSpPr txBox="1"/>
          <p:nvPr>
            <p:ph idx="1" type="subTitle"/>
          </p:nvPr>
        </p:nvSpPr>
        <p:spPr>
          <a:xfrm>
            <a:off x="1403350" y="4365625"/>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60"/>
              <a:buNone/>
            </a:pPr>
            <a:r>
              <a:rPr b="0" i="0" lang="en-US" sz="2600" u="none">
                <a:solidFill>
                  <a:srgbClr val="FFFFFF"/>
                </a:solidFill>
                <a:latin typeface="Arial"/>
                <a:ea typeface="Arial"/>
                <a:cs typeface="Arial"/>
                <a:sym typeface="Arial"/>
              </a:rPr>
              <a:t>JDBC</a:t>
            </a:r>
            <a:endParaRPr/>
          </a:p>
          <a:p>
            <a:pPr indent="0" lvl="0" marL="0" rtl="0" algn="l">
              <a:spcBef>
                <a:spcPts val="700"/>
              </a:spcBef>
              <a:spcAft>
                <a:spcPts val="0"/>
              </a:spcAft>
              <a:buSzPts val="1560"/>
              <a:buNone/>
            </a:pPr>
            <a:r>
              <a:t/>
            </a:r>
            <a:endParaRPr b="0" i="0" sz="2600" u="none">
              <a:solidFill>
                <a:srgbClr val="FFFFFF"/>
              </a:solidFill>
              <a:latin typeface="Arial"/>
              <a:ea typeface="Arial"/>
              <a:cs typeface="Arial"/>
              <a:sym typeface="Arial"/>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4" name="Shape 1674"/>
        <p:cNvGrpSpPr/>
        <p:nvPr/>
      </p:nvGrpSpPr>
      <p:grpSpPr>
        <a:xfrm>
          <a:off x="0" y="0"/>
          <a:ext cx="0" cy="0"/>
          <a:chOff x="0" y="0"/>
          <a:chExt cx="0" cy="0"/>
        </a:xfrm>
      </p:grpSpPr>
      <p:sp>
        <p:nvSpPr>
          <p:cNvPr id="1675" name="Google Shape;1675;p19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JDBC – Java DataBase Connectivity</a:t>
            </a:r>
            <a:endParaRPr/>
          </a:p>
        </p:txBody>
      </p:sp>
      <p:sp>
        <p:nvSpPr>
          <p:cNvPr id="1676" name="Google Shape;1676;p19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77" name="Google Shape;1677;p19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JDBC é a API Java responsável pela conexão com banco de dados.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Uma das formas de se acessar um banco de dados é através de uma fonte de dados ODBC.</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Basicamente, podemos dizer que o JDBC se utiliza do ODBC para se comunicar com o banco de dados.</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1" name="Shape 1681"/>
        <p:cNvGrpSpPr/>
        <p:nvPr/>
      </p:nvGrpSpPr>
      <p:grpSpPr>
        <a:xfrm>
          <a:off x="0" y="0"/>
          <a:ext cx="0" cy="0"/>
          <a:chOff x="0" y="0"/>
          <a:chExt cx="0" cy="0"/>
        </a:xfrm>
      </p:grpSpPr>
      <p:sp>
        <p:nvSpPr>
          <p:cNvPr id="1682" name="Google Shape;1682;p20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Configurando o ODBC</a:t>
            </a:r>
            <a:endParaRPr/>
          </a:p>
        </p:txBody>
      </p:sp>
      <p:sp>
        <p:nvSpPr>
          <p:cNvPr id="1683" name="Google Shape;1683;p20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84" name="Google Shape;1684;p20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configuração de uma fonte de dados ODBC no Windows é relativamente simples.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 “Administrador de fonte de dados ODBC” fica no grupo de “Ferramentas Administrativas”  do “Painel de Controle”.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Segue a instalação de uma fonte de dados para o banco de dados Access:</a:t>
            </a:r>
            <a:endParaRPr/>
          </a:p>
        </p:txBody>
      </p:sp>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201"/>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Configurando o ODBC</a:t>
            </a:r>
            <a:endParaRPr/>
          </a:p>
        </p:txBody>
      </p:sp>
      <p:sp>
        <p:nvSpPr>
          <p:cNvPr id="1690" name="Google Shape;1690;p201"/>
          <p:cNvSpPr txBox="1"/>
          <p:nvPr>
            <p:ph idx="1" type="body"/>
          </p:nvPr>
        </p:nvSpPr>
        <p:spPr>
          <a:xfrm>
            <a:off x="457200" y="1133475"/>
            <a:ext cx="5338762" cy="574675"/>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Clique em “Adicionar...”</a:t>
            </a:r>
            <a:endParaRPr/>
          </a:p>
        </p:txBody>
      </p:sp>
      <p:pic>
        <p:nvPicPr>
          <p:cNvPr id="1691" name="Google Shape;1691;p201"/>
          <p:cNvPicPr preferRelativeResize="0"/>
          <p:nvPr>
            <p:ph idx="1" type="body"/>
          </p:nvPr>
        </p:nvPicPr>
        <p:blipFill rotWithShape="1">
          <a:blip r:embed="rId3">
            <a:alphaModFix/>
          </a:blip>
          <a:srcRect b="0" l="0" r="0" t="0"/>
          <a:stretch/>
        </p:blipFill>
        <p:spPr>
          <a:xfrm>
            <a:off x="2124075" y="1941512"/>
            <a:ext cx="4038600" cy="3798887"/>
          </a:xfrm>
          <a:prstGeom prst="rect">
            <a:avLst/>
          </a:prstGeom>
          <a:noFill/>
          <a:ln>
            <a:noFill/>
          </a:ln>
        </p:spPr>
      </p:pic>
      <p:sp>
        <p:nvSpPr>
          <p:cNvPr id="1692" name="Google Shape;1692;p20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693" name="Google Shape;1693;p201"/>
          <p:cNvSpPr/>
          <p:nvPr/>
        </p:nvSpPr>
        <p:spPr>
          <a:xfrm>
            <a:off x="5867400" y="3213100"/>
            <a:ext cx="504825" cy="288925"/>
          </a:xfrm>
          <a:prstGeom prst="leftArrow">
            <a:avLst>
              <a:gd fmla="val 5930" name="adj1"/>
              <a:gd fmla="val 6353"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7" name="Shape 1697"/>
        <p:cNvGrpSpPr/>
        <p:nvPr/>
      </p:nvGrpSpPr>
      <p:grpSpPr>
        <a:xfrm>
          <a:off x="0" y="0"/>
          <a:ext cx="0" cy="0"/>
          <a:chOff x="0" y="0"/>
          <a:chExt cx="0" cy="0"/>
        </a:xfrm>
      </p:grpSpPr>
      <p:sp>
        <p:nvSpPr>
          <p:cNvPr id="1698" name="Google Shape;1698;p202"/>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Configurando o ODBC</a:t>
            </a:r>
            <a:endParaRPr/>
          </a:p>
        </p:txBody>
      </p:sp>
      <p:sp>
        <p:nvSpPr>
          <p:cNvPr id="1699" name="Google Shape;1699;p202"/>
          <p:cNvSpPr txBox="1"/>
          <p:nvPr>
            <p:ph idx="1" type="body"/>
          </p:nvPr>
        </p:nvSpPr>
        <p:spPr>
          <a:xfrm>
            <a:off x="457200" y="1133475"/>
            <a:ext cx="8218487" cy="652462"/>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Em seguida, escolha o driver do Access e clique em concluir.</a:t>
            </a:r>
            <a:endParaRPr/>
          </a:p>
        </p:txBody>
      </p:sp>
      <p:pic>
        <p:nvPicPr>
          <p:cNvPr id="1700" name="Google Shape;1700;p202"/>
          <p:cNvPicPr preferRelativeResize="0"/>
          <p:nvPr>
            <p:ph idx="1" type="body"/>
          </p:nvPr>
        </p:nvPicPr>
        <p:blipFill rotWithShape="1">
          <a:blip r:embed="rId3">
            <a:alphaModFix/>
          </a:blip>
          <a:srcRect b="0" l="0" r="0" t="0"/>
          <a:stretch/>
        </p:blipFill>
        <p:spPr>
          <a:xfrm>
            <a:off x="2484437" y="2019300"/>
            <a:ext cx="4038600" cy="3276600"/>
          </a:xfrm>
          <a:prstGeom prst="rect">
            <a:avLst/>
          </a:prstGeom>
          <a:noFill/>
          <a:ln>
            <a:noFill/>
          </a:ln>
        </p:spPr>
      </p:pic>
      <p:sp>
        <p:nvSpPr>
          <p:cNvPr id="1701" name="Google Shape;1701;p20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02" name="Google Shape;1702;p202"/>
          <p:cNvSpPr/>
          <p:nvPr/>
        </p:nvSpPr>
        <p:spPr>
          <a:xfrm>
            <a:off x="5580062" y="3246437"/>
            <a:ext cx="504825" cy="288925"/>
          </a:xfrm>
          <a:prstGeom prst="leftArrow">
            <a:avLst>
              <a:gd fmla="val 5930" name="adj1"/>
              <a:gd fmla="val 6353"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703" name="Google Shape;1703;p202"/>
          <p:cNvSpPr/>
          <p:nvPr/>
        </p:nvSpPr>
        <p:spPr>
          <a:xfrm>
            <a:off x="5219700" y="5300662"/>
            <a:ext cx="215900" cy="433387"/>
          </a:xfrm>
          <a:prstGeom prst="up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7" name="Shape 1707"/>
        <p:cNvGrpSpPr/>
        <p:nvPr/>
      </p:nvGrpSpPr>
      <p:grpSpPr>
        <a:xfrm>
          <a:off x="0" y="0"/>
          <a:ext cx="0" cy="0"/>
          <a:chOff x="0" y="0"/>
          <a:chExt cx="0" cy="0"/>
        </a:xfrm>
      </p:grpSpPr>
      <p:sp>
        <p:nvSpPr>
          <p:cNvPr id="1708" name="Google Shape;1708;p203"/>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Configurando o ODBC</a:t>
            </a:r>
            <a:endParaRPr/>
          </a:p>
        </p:txBody>
      </p:sp>
      <p:sp>
        <p:nvSpPr>
          <p:cNvPr id="1709" name="Google Shape;1709;p203"/>
          <p:cNvSpPr txBox="1"/>
          <p:nvPr>
            <p:ph idx="1" type="body"/>
          </p:nvPr>
        </p:nvSpPr>
        <p:spPr>
          <a:xfrm>
            <a:off x="457200" y="1133475"/>
            <a:ext cx="7499350" cy="808037"/>
          </a:xfrm>
          <a:prstGeom prst="rect">
            <a:avLst/>
          </a:prstGeom>
          <a:noFill/>
          <a:ln>
            <a:noFill/>
          </a:ln>
        </p:spPr>
        <p:txBody>
          <a:bodyPr anchorCtr="0" anchor="t" bIns="45700" lIns="91425" spcFirstLastPara="1" rIns="91425" wrap="square" tIns="45700">
            <a:noAutofit/>
          </a:bodyPr>
          <a:lstStyle/>
          <a:p>
            <a:pPr indent="-319087" lvl="0" marL="319087"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Escreva um nome e uma descrição para o seu banco de dados, em seguida clique em “Selecionar...”</a:t>
            </a:r>
            <a:endParaRPr/>
          </a:p>
        </p:txBody>
      </p:sp>
      <p:pic>
        <p:nvPicPr>
          <p:cNvPr id="1710" name="Google Shape;1710;p203"/>
          <p:cNvPicPr preferRelativeResize="0"/>
          <p:nvPr>
            <p:ph idx="1" type="body"/>
          </p:nvPr>
        </p:nvPicPr>
        <p:blipFill rotWithShape="1">
          <a:blip r:embed="rId3">
            <a:alphaModFix/>
          </a:blip>
          <a:srcRect b="0" l="0" r="0" t="0"/>
          <a:stretch/>
        </p:blipFill>
        <p:spPr>
          <a:xfrm>
            <a:off x="2411412" y="2328862"/>
            <a:ext cx="4038600" cy="2951162"/>
          </a:xfrm>
          <a:prstGeom prst="rect">
            <a:avLst/>
          </a:prstGeom>
          <a:noFill/>
          <a:ln>
            <a:noFill/>
          </a:ln>
        </p:spPr>
      </p:pic>
      <p:sp>
        <p:nvSpPr>
          <p:cNvPr id="1711" name="Google Shape;1711;p20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12" name="Google Shape;1712;p203"/>
          <p:cNvSpPr/>
          <p:nvPr/>
        </p:nvSpPr>
        <p:spPr>
          <a:xfrm>
            <a:off x="2051050" y="3860800"/>
            <a:ext cx="433387" cy="2159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J2SE – Java 2 Platform Standard Edition</a:t>
            </a:r>
            <a:br>
              <a:rPr b="0" i="0" lang="en-US" sz="2800" u="none">
                <a:solidFill>
                  <a:schemeClr val="dk2"/>
                </a:solidFill>
                <a:latin typeface="Arial Narrow"/>
                <a:ea typeface="Arial Narrow"/>
                <a:cs typeface="Arial Narrow"/>
                <a:sym typeface="Arial Narrow"/>
              </a:rPr>
            </a:br>
            <a:r>
              <a:rPr b="0" i="0" lang="en-US" sz="2000" u="none">
                <a:solidFill>
                  <a:schemeClr val="dk2"/>
                </a:solidFill>
                <a:latin typeface="Arial Narrow"/>
                <a:ea typeface="Arial Narrow"/>
                <a:cs typeface="Arial Narrow"/>
                <a:sym typeface="Arial Narrow"/>
              </a:rPr>
              <a:t>(Edição Padrão da Plataforma Java 2)</a:t>
            </a:r>
            <a:endParaRPr/>
          </a:p>
        </p:txBody>
      </p:sp>
      <p:sp>
        <p:nvSpPr>
          <p:cNvPr id="255" name="Google Shape;255;p3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56" name="Google Shape;256;p3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J2SE – Java 2 Platform Standard Edition</a:t>
            </a:r>
            <a:br>
              <a:rPr b="0" i="0" lang="en-US" sz="2000" u="none">
                <a:solidFill>
                  <a:schemeClr val="dk1"/>
                </a:solidFill>
                <a:latin typeface="Arial"/>
                <a:ea typeface="Arial"/>
                <a:cs typeface="Arial"/>
                <a:sym typeface="Arial"/>
              </a:rPr>
            </a:br>
            <a:r>
              <a:rPr b="0" i="0" lang="en-US" sz="1700" u="none">
                <a:solidFill>
                  <a:schemeClr val="dk1"/>
                </a:solidFill>
                <a:latin typeface="Arial"/>
                <a:ea typeface="Arial"/>
                <a:cs typeface="Arial"/>
                <a:sym typeface="Arial"/>
              </a:rPr>
              <a:t>(Edição Padrão da Plataforma Java 2) </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Ideal para o desenvolvimento da maioria das aplicações Java de pequeno e médio porte.</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J2EE – Java 2 Enterprise Edition</a:t>
            </a:r>
            <a:endParaRPr/>
          </a:p>
          <a:p>
            <a:pPr indent="-273049" lvl="1" marL="639762" marR="0" rtl="0" algn="l">
              <a:lnSpc>
                <a:spcPct val="90000"/>
              </a:lnSpc>
              <a:spcBef>
                <a:spcPts val="500"/>
              </a:spcBef>
              <a:spcAft>
                <a:spcPts val="0"/>
              </a:spcAft>
              <a:buClr>
                <a:schemeClr val="accent1"/>
              </a:buClr>
              <a:buSzPts val="1190"/>
              <a:buFont typeface="Noto Sans Symbols"/>
              <a:buNone/>
            </a:pPr>
            <a:r>
              <a:rPr b="0" i="0" lang="en-US" sz="1700" u="none" cap="none" strike="noStrike">
                <a:solidFill>
                  <a:schemeClr val="dk1"/>
                </a:solidFill>
                <a:latin typeface="Arial"/>
                <a:ea typeface="Arial"/>
                <a:cs typeface="Arial"/>
                <a:sym typeface="Arial"/>
              </a:rPr>
              <a:t>(Edição Empresarial da Plataforma Java 2)</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Voltada para aplicações mais robustas, distribuídas e de grande porte.</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J2ME – Java 2 Platform Micro Edition</a:t>
            </a:r>
            <a:endParaRPr/>
          </a:p>
          <a:p>
            <a:pPr indent="-273049" lvl="1" marL="639762" marR="0" rtl="0" algn="l">
              <a:lnSpc>
                <a:spcPct val="90000"/>
              </a:lnSpc>
              <a:spcBef>
                <a:spcPts val="500"/>
              </a:spcBef>
              <a:spcAft>
                <a:spcPts val="0"/>
              </a:spcAft>
              <a:buClr>
                <a:schemeClr val="accent1"/>
              </a:buClr>
              <a:buSzPts val="1190"/>
              <a:buFont typeface="Noto Sans Symbols"/>
              <a:buNone/>
            </a:pPr>
            <a:r>
              <a:rPr b="0" i="0" lang="en-US" sz="1700" u="none" cap="none" strike="noStrike">
                <a:solidFill>
                  <a:schemeClr val="dk1"/>
                </a:solidFill>
                <a:latin typeface="Arial"/>
                <a:ea typeface="Arial"/>
                <a:cs typeface="Arial"/>
                <a:sym typeface="Arial"/>
              </a:rPr>
              <a:t>(Edição Micro da Plataforma Java 2)</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Vasto conjunto de soluções para o desenvolvimento de pequenos dispositivos (eletrodomésticos, cartões inteligentes, palms e celulares)</a:t>
            </a:r>
            <a:endParaRPr/>
          </a:p>
        </p:txBody>
      </p:sp>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204"/>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Configurando o ODBC</a:t>
            </a:r>
            <a:endParaRPr/>
          </a:p>
        </p:txBody>
      </p:sp>
      <p:sp>
        <p:nvSpPr>
          <p:cNvPr id="1718" name="Google Shape;1718;p204"/>
          <p:cNvSpPr txBox="1"/>
          <p:nvPr>
            <p:ph idx="1" type="body"/>
          </p:nvPr>
        </p:nvSpPr>
        <p:spPr>
          <a:xfrm>
            <a:off x="457200" y="1133475"/>
            <a:ext cx="7931150" cy="808037"/>
          </a:xfrm>
          <a:prstGeom prst="rect">
            <a:avLst/>
          </a:prstGeom>
          <a:noFill/>
          <a:ln>
            <a:noFill/>
          </a:ln>
        </p:spPr>
        <p:txBody>
          <a:bodyPr anchorCtr="0" anchor="t" bIns="45700" lIns="91425" spcFirstLastPara="1" rIns="91425" wrap="square" tIns="45700">
            <a:noAutofit/>
          </a:bodyPr>
          <a:lstStyle/>
          <a:p>
            <a:pPr indent="-319087" lvl="0" marL="319087" rtl="0" algn="l">
              <a:lnSpc>
                <a:spcPct val="8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Escolha o arquivo (*.mdb) do seu banco de dados. </a:t>
            </a:r>
            <a:endParaRPr/>
          </a:p>
          <a:p>
            <a:pPr indent="-319087" lvl="0" marL="319087" rtl="0" algn="l">
              <a:lnSpc>
                <a:spcPct val="8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Depois é só confirmar (botão OK) todas as telas seguintes.</a:t>
            </a:r>
            <a:endParaRPr/>
          </a:p>
        </p:txBody>
      </p:sp>
      <p:pic>
        <p:nvPicPr>
          <p:cNvPr id="1719" name="Google Shape;1719;p204"/>
          <p:cNvPicPr preferRelativeResize="0"/>
          <p:nvPr>
            <p:ph idx="1" type="body"/>
          </p:nvPr>
        </p:nvPicPr>
        <p:blipFill rotWithShape="1">
          <a:blip r:embed="rId3">
            <a:alphaModFix/>
          </a:blip>
          <a:srcRect b="0" l="0" r="0" t="0"/>
          <a:stretch/>
        </p:blipFill>
        <p:spPr>
          <a:xfrm>
            <a:off x="2268537" y="2717800"/>
            <a:ext cx="4038600" cy="2200275"/>
          </a:xfrm>
          <a:prstGeom prst="rect">
            <a:avLst/>
          </a:prstGeom>
          <a:noFill/>
          <a:ln>
            <a:noFill/>
          </a:ln>
        </p:spPr>
      </p:pic>
      <p:sp>
        <p:nvSpPr>
          <p:cNvPr id="1720" name="Google Shape;1720;p20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4" name="Shape 1724"/>
        <p:cNvGrpSpPr/>
        <p:nvPr/>
      </p:nvGrpSpPr>
      <p:grpSpPr>
        <a:xfrm>
          <a:off x="0" y="0"/>
          <a:ext cx="0" cy="0"/>
          <a:chOff x="0" y="0"/>
          <a:chExt cx="0" cy="0"/>
        </a:xfrm>
      </p:grpSpPr>
      <p:sp>
        <p:nvSpPr>
          <p:cNvPr id="1725" name="Google Shape;1725;p20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Fazendo uma conexão</a:t>
            </a:r>
            <a:endParaRPr/>
          </a:p>
        </p:txBody>
      </p:sp>
      <p:sp>
        <p:nvSpPr>
          <p:cNvPr id="1726" name="Google Shape;1726;p20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27" name="Google Shape;1727;p20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As tarefas que envolvem uma conexão com um banco de dados são:</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Registrar o driver que será utilizado:</a:t>
            </a:r>
            <a:endParaRPr/>
          </a:p>
          <a:p>
            <a:pPr indent="-228600" lvl="2" marL="914400" marR="0" rtl="0" algn="l">
              <a:lnSpc>
                <a:spcPct val="9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Arial"/>
                <a:ea typeface="Arial"/>
                <a:cs typeface="Arial"/>
                <a:sym typeface="Arial"/>
              </a:rPr>
              <a:t>Para driver ODBC, é preciso registrar a classe sun.jdbc.odbc.JdbcOdbcDriver que representa a ligação entre a JDBC e os drivers configurados no SO.</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Solicitar ao gerenciador de drivers a abertura da conexão</a:t>
            </a:r>
            <a:endParaRPr/>
          </a:p>
          <a:p>
            <a:pPr indent="-228600" lvl="2" marL="914400" marR="0" rtl="0" algn="l">
              <a:lnSpc>
                <a:spcPct val="9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Arial"/>
                <a:ea typeface="Arial"/>
                <a:cs typeface="Arial"/>
                <a:sym typeface="Arial"/>
              </a:rPr>
              <a:t>A classe que faz o gerenciamento dos drivers JDBC é java.sql.DriverManager.</a:t>
            </a:r>
            <a:endParaRPr/>
          </a:p>
          <a:p>
            <a:pPr indent="-228600" lvl="2" marL="914400" marR="0" rtl="0" algn="l">
              <a:lnSpc>
                <a:spcPct val="90000"/>
              </a:lnSpc>
              <a:spcBef>
                <a:spcPts val="500"/>
              </a:spcBef>
              <a:spcAft>
                <a:spcPts val="0"/>
              </a:spcAft>
              <a:buClr>
                <a:schemeClr val="accent2"/>
              </a:buClr>
              <a:buSzPts val="1350"/>
              <a:buFont typeface="Noto Sans Symbols"/>
              <a:buChar char="■"/>
            </a:pPr>
            <a:r>
              <a:rPr b="0" i="0" lang="en-US" sz="1800" u="none" cap="none" strike="noStrike">
                <a:solidFill>
                  <a:schemeClr val="dk1"/>
                </a:solidFill>
                <a:latin typeface="Arial"/>
                <a:ea typeface="Arial"/>
                <a:cs typeface="Arial"/>
                <a:sym typeface="Arial"/>
              </a:rPr>
              <a:t>O método estático getConnection de DriverManager recebe como parâmetro uma String que representa a fonte de dados com a qual se deseja conectar, e retorna uma instância da interface java.sql.Connection, que representa uma conexão aberta com o banco.</a:t>
            </a:r>
            <a:endParaRPr/>
          </a:p>
        </p:txBody>
      </p:sp>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1" name="Shape 1731"/>
        <p:cNvGrpSpPr/>
        <p:nvPr/>
      </p:nvGrpSpPr>
      <p:grpSpPr>
        <a:xfrm>
          <a:off x="0" y="0"/>
          <a:ext cx="0" cy="0"/>
          <a:chOff x="0" y="0"/>
          <a:chExt cx="0" cy="0"/>
        </a:xfrm>
      </p:grpSpPr>
      <p:sp>
        <p:nvSpPr>
          <p:cNvPr id="1732" name="Google Shape;1732;p206"/>
          <p:cNvSpPr txBox="1"/>
          <p:nvPr>
            <p:ph type="title"/>
          </p:nvPr>
        </p:nvSpPr>
        <p:spPr>
          <a:xfrm>
            <a:off x="522287" y="225425"/>
            <a:ext cx="6389687" cy="587375"/>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Narrow"/>
              <a:buNone/>
            </a:pPr>
            <a:r>
              <a:rPr b="0" i="0" lang="en-US" sz="4000" u="none">
                <a:solidFill>
                  <a:schemeClr val="dk2"/>
                </a:solidFill>
                <a:latin typeface="Arial Narrow"/>
                <a:ea typeface="Arial Narrow"/>
                <a:cs typeface="Arial Narrow"/>
                <a:sym typeface="Arial Narrow"/>
              </a:rPr>
              <a:t>Exemplo</a:t>
            </a:r>
            <a:endParaRPr/>
          </a:p>
        </p:txBody>
      </p:sp>
      <p:sp>
        <p:nvSpPr>
          <p:cNvPr id="1733" name="Google Shape;1733;p20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34" name="Google Shape;1734;p206"/>
          <p:cNvSpPr txBox="1"/>
          <p:nvPr/>
        </p:nvSpPr>
        <p:spPr>
          <a:xfrm>
            <a:off x="684212" y="1009650"/>
            <a:ext cx="8459787" cy="541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java.sql.SQLException;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java.sql.Connection;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java.sql.DriverManager;</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Conexao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Connection conn;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try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//Registrando o Driver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Class.forName("sun.jdbc.odbc.JdbcOdbcDriver");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//Abrindo a conexão com o banco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 = DriverManager.getConnection("jdbc:odbc:TrabalhoFinal");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System.out.println("Conexão estabelecida!!");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//Fechando a conexão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conn.close();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System.out.println("Conexão fechada!!");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(ClassNotFoundException cnfe)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 classe JdbcObdcDriver não foi encontrada!");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(SQLException sqle)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System.out.println("Conexão falhou!");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8" name="Shape 1738"/>
        <p:cNvGrpSpPr/>
        <p:nvPr/>
      </p:nvGrpSpPr>
      <p:grpSpPr>
        <a:xfrm>
          <a:off x="0" y="0"/>
          <a:ext cx="0" cy="0"/>
          <a:chOff x="0" y="0"/>
          <a:chExt cx="0" cy="0"/>
        </a:xfrm>
      </p:grpSpPr>
      <p:sp>
        <p:nvSpPr>
          <p:cNvPr id="1739" name="Google Shape;1739;p20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Operações de Atualização</a:t>
            </a:r>
            <a:endParaRPr/>
          </a:p>
        </p:txBody>
      </p:sp>
      <p:sp>
        <p:nvSpPr>
          <p:cNvPr id="1740" name="Google Shape;1740;p20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41" name="Google Shape;1741;p20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Para fazer operações de inclusão, alteração e exclusão de registros em tabelas de banco de dados, precisamos da interface java.sql.PreparedStatement.</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interface PreparedStatement tem a única função de enviar instruções SQL para o banco e capturar o resultado produzido.</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Para instanciar uma interface PreparedStatement, precisamos ter uma conexão aberta e invocar o método estático prepareStatement.</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 método prepareStatement recebe como parâmetro o comando SQL a ser executado.</a:t>
            </a:r>
            <a:endParaRPr/>
          </a:p>
          <a:p>
            <a:pPr indent="-319087" lvl="0" marL="319087" marR="0" rtl="0" algn="l">
              <a:lnSpc>
                <a:spcPct val="9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Veja no próximo slide a nossa classe Conexao instanciando uma interface PreparedStatement.</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208"/>
          <p:cNvSpPr txBox="1"/>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4983"/>
              </a:buClr>
              <a:buSzPts val="1400"/>
              <a:buFont typeface="Arial"/>
              <a:buNone/>
            </a:pPr>
            <a:fld id="{00000000-1234-1234-1234-123412341234}" type="slidenum">
              <a:rPr b="1" i="0" lang="en-US" sz="1400" u="none">
                <a:solidFill>
                  <a:srgbClr val="004983"/>
                </a:solidFill>
                <a:latin typeface="Arial"/>
                <a:ea typeface="Arial"/>
                <a:cs typeface="Arial"/>
                <a:sym typeface="Arial"/>
              </a:rPr>
              <a:t>‹#›</a:t>
            </a:fld>
            <a:endParaRPr/>
          </a:p>
        </p:txBody>
      </p:sp>
      <p:sp>
        <p:nvSpPr>
          <p:cNvPr id="1747" name="Google Shape;1747;p208"/>
          <p:cNvSpPr txBox="1"/>
          <p:nvPr/>
        </p:nvSpPr>
        <p:spPr>
          <a:xfrm>
            <a:off x="684212" y="290512"/>
            <a:ext cx="8459787" cy="626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java.sql.SQLException;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java.sql.Connection;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import java.sql.DriverManager;</a:t>
            </a:r>
            <a:endParaRPr/>
          </a:p>
          <a:p>
            <a:pPr indent="0" lvl="0" marL="0" marR="0" rtl="0" algn="l">
              <a:lnSpc>
                <a:spcPct val="100000"/>
              </a:lnSpc>
              <a:spcBef>
                <a:spcPts val="0"/>
              </a:spcBef>
              <a:spcAft>
                <a:spcPts val="0"/>
              </a:spcAft>
              <a:buClr>
                <a:srgbClr val="FF0000"/>
              </a:buClr>
              <a:buSzPts val="1400"/>
              <a:buFont typeface="Courier New"/>
              <a:buNone/>
            </a:pPr>
            <a:r>
              <a:rPr b="0" i="0" lang="en-US" sz="1400" u="none">
                <a:solidFill>
                  <a:srgbClr val="FF0000"/>
                </a:solidFill>
                <a:latin typeface="Courier New"/>
                <a:ea typeface="Courier New"/>
                <a:cs typeface="Courier New"/>
                <a:sym typeface="Courier New"/>
              </a:rPr>
              <a:t>import java.sql.PreparedStatement;</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Conexao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Connection conn;</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FF0000"/>
                </a:solidFill>
                <a:latin typeface="Courier New"/>
                <a:ea typeface="Courier New"/>
                <a:cs typeface="Courier New"/>
                <a:sym typeface="Courier New"/>
              </a:rPr>
              <a:t>PreparedStatement stmt;</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try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//Registrando o Driver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Class.forName("sun.jdbc.odbc.JdbcOdbcDriver");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//Abrindo a conexão com o banco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 = DriverManager.getConnection("jdbc:odbc:TrabalhoFinal");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System.out.println("Conexão estabelecida!!");</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//Instanciando a interface PreparedStatement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FF0000"/>
                </a:solidFill>
                <a:latin typeface="Courier New"/>
                <a:ea typeface="Courier New"/>
                <a:cs typeface="Courier New"/>
                <a:sym typeface="Courier New"/>
              </a:rPr>
              <a:t>stmt = conn.prepareStatement("select * from pessoa");</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rgbClr val="FF0000"/>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//Fechando a conexão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conn.close();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System.out.println("Conexão fechada!!");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(ClassNotFoundException cnfe)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 classe JdbcObdcDriver não foi encontrada!");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catch (SQLException sqle)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r>
              <a:rPr b="0" i="0" lang="en-US" sz="1400" u="none">
                <a:solidFill>
                  <a:srgbClr val="FF0000"/>
                </a:solidFill>
                <a:latin typeface="Courier New"/>
                <a:ea typeface="Courier New"/>
                <a:cs typeface="Courier New"/>
                <a:sym typeface="Courier New"/>
              </a:rPr>
              <a:t>System.out.println("Ocorreu um erro!");</a:t>
            </a: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1748" name="Google Shape;1748;p208"/>
          <p:cNvSpPr/>
          <p:nvPr/>
        </p:nvSpPr>
        <p:spPr>
          <a:xfrm>
            <a:off x="1754187" y="5949950"/>
            <a:ext cx="3008312" cy="719137"/>
          </a:xfrm>
          <a:custGeom>
            <a:rect b="b" l="l" r="r" t="t"/>
            <a:pathLst>
              <a:path extrusionOk="0" h="120000" w="120000">
                <a:moveTo>
                  <a:pt x="0" y="0"/>
                </a:moveTo>
                <a:lnTo>
                  <a:pt x="120000" y="0"/>
                </a:lnTo>
                <a:lnTo>
                  <a:pt x="120000" y="120000"/>
                </a:lnTo>
                <a:lnTo>
                  <a:pt x="0" y="120000"/>
                </a:lnTo>
                <a:close/>
              </a:path>
              <a:path extrusionOk="0" fill="none" h="120000" w="120000">
                <a:moveTo>
                  <a:pt x="-3491" y="33457"/>
                </a:moveTo>
                <a:lnTo>
                  <a:pt x="4120" y="26576"/>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Porque será que é interessante mudar esta mensagem? Talvez o finally comece a fazer sentido agora!</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20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Operações de Atualização</a:t>
            </a:r>
            <a:endParaRPr/>
          </a:p>
        </p:txBody>
      </p:sp>
      <p:sp>
        <p:nvSpPr>
          <p:cNvPr id="1754" name="Google Shape;1754;p20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55" name="Google Shape;1755;p20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Com o PreparedStatement devidamente instanciado, já é possível utilizá-lo para atualizar o nosso banco de dados.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As operações de atualização (inclusão, alteração e exclusão) são enviadas para o banco de dados através do método executeUpdate() da interface PreparedStatement.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As classes Atualizacao e ProgramaAtualizacao ilustram as operações de insert, update e delete em uma tabela. </a:t>
            </a:r>
            <a:endParaRPr/>
          </a:p>
        </p:txBody>
      </p:sp>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21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Operações de Consulta</a:t>
            </a:r>
            <a:endParaRPr/>
          </a:p>
        </p:txBody>
      </p:sp>
      <p:sp>
        <p:nvSpPr>
          <p:cNvPr id="1761" name="Google Shape;1761;p21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62" name="Google Shape;1762;p21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Para consultar os dados armazenados na nossa tabela pessoa, vamos precisar de mais um conjunto da interface java.sql.ResultSet e da classe java.util.ArrayList.</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Vamos compreender o seu papel observando as classes Consulta e ProgramaConsulta.</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 novidade neste conjunto de classes é a criação da classe Pessoa que é utilizada representar cada registro da tabela pessoa.</a:t>
            </a:r>
            <a:endParaRPr/>
          </a:p>
        </p:txBody>
      </p:sp>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6" name="Shape 1766"/>
        <p:cNvGrpSpPr/>
        <p:nvPr/>
      </p:nvGrpSpPr>
      <p:grpSpPr>
        <a:xfrm>
          <a:off x="0" y="0"/>
          <a:ext cx="0" cy="0"/>
          <a:chOff x="0" y="0"/>
          <a:chExt cx="0" cy="0"/>
        </a:xfrm>
      </p:grpSpPr>
      <p:sp>
        <p:nvSpPr>
          <p:cNvPr id="1767" name="Google Shape;1767;p21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Referências</a:t>
            </a:r>
            <a:endParaRPr/>
          </a:p>
        </p:txBody>
      </p:sp>
      <p:sp>
        <p:nvSpPr>
          <p:cNvPr id="1768" name="Google Shape;1768;p21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69" name="Google Shape;1769;p21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Santos, Rui Rossi dos. </a:t>
            </a:r>
            <a:r>
              <a:rPr b="0" i="1" lang="en-US" sz="1800" u="none">
                <a:solidFill>
                  <a:schemeClr val="dk1"/>
                </a:solidFill>
                <a:latin typeface="Arial"/>
                <a:ea typeface="Arial"/>
                <a:cs typeface="Arial"/>
                <a:sym typeface="Arial"/>
              </a:rPr>
              <a:t>Programando em Java 2 Teoria e Aplicações</a:t>
            </a:r>
            <a:r>
              <a:rPr b="0" i="0" lang="en-US" sz="1800" u="none">
                <a:solidFill>
                  <a:schemeClr val="dk1"/>
                </a:solidFill>
                <a:latin typeface="Arial"/>
                <a:ea typeface="Arial"/>
                <a:cs typeface="Arial"/>
                <a:sym typeface="Arial"/>
              </a:rPr>
              <a:t>. Rio de Janeiro: Axcel Books, 2004.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Caelum – Ensino e Soluções em Java. </a:t>
            </a:r>
            <a:r>
              <a:rPr b="0" i="1" lang="en-US" sz="1800" u="none">
                <a:solidFill>
                  <a:schemeClr val="dk1"/>
                </a:solidFill>
                <a:latin typeface="Arial"/>
                <a:ea typeface="Arial"/>
                <a:cs typeface="Arial"/>
                <a:sym typeface="Arial"/>
              </a:rPr>
              <a:t>Java e Orientação a Objetos</a:t>
            </a:r>
            <a:r>
              <a:rPr b="0" i="0" lang="en-US" sz="1800" u="none">
                <a:solidFill>
                  <a:schemeClr val="dk1"/>
                </a:solidFill>
                <a:latin typeface="Arial"/>
                <a:ea typeface="Arial"/>
                <a:cs typeface="Arial"/>
                <a:sym typeface="Arial"/>
              </a:rPr>
              <a:t>. São Paulo: 2004.</a:t>
            </a:r>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319087" lvl="0" marL="319087" marR="0" rtl="0" algn="ctr">
              <a:lnSpc>
                <a:spcPct val="100000"/>
              </a:lnSpc>
              <a:spcBef>
                <a:spcPts val="700"/>
              </a:spcBef>
              <a:spcAft>
                <a:spcPts val="0"/>
              </a:spcAft>
              <a:buClr>
                <a:schemeClr val="accent2"/>
              </a:buClr>
              <a:buSzPts val="1080"/>
              <a:buFont typeface="Noto Sans Symbols"/>
              <a:buNone/>
            </a:pPr>
            <a:r>
              <a:rPr b="0" i="0" lang="en-US" sz="1800" u="none">
                <a:solidFill>
                  <a:schemeClr val="dk1"/>
                </a:solidFill>
                <a:latin typeface="Arial"/>
                <a:ea typeface="Arial"/>
                <a:cs typeface="Arial"/>
                <a:sym typeface="Arial"/>
              </a:rPr>
              <a:t>É vedada a utilização deste material para ministrar cursos.</a:t>
            </a:r>
            <a:endParaRPr b="0" i="0" sz="2900" u="none">
              <a:solidFill>
                <a:schemeClr val="dk1"/>
              </a:solidFill>
              <a:latin typeface="Arial"/>
              <a:ea typeface="Arial"/>
              <a:cs typeface="Arial"/>
              <a:sym typeface="Arial"/>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3" name="Shape 1773"/>
        <p:cNvGrpSpPr/>
        <p:nvPr/>
      </p:nvGrpSpPr>
      <p:grpSpPr>
        <a:xfrm>
          <a:off x="0" y="0"/>
          <a:ext cx="0" cy="0"/>
          <a:chOff x="0" y="0"/>
          <a:chExt cx="0" cy="0"/>
        </a:xfrm>
      </p:grpSpPr>
      <p:sp>
        <p:nvSpPr>
          <p:cNvPr id="1774" name="Google Shape;1774;p21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Respostas</a:t>
            </a:r>
            <a:endParaRPr/>
          </a:p>
        </p:txBody>
      </p:sp>
      <p:sp>
        <p:nvSpPr>
          <p:cNvPr id="1775" name="Google Shape;1775;p21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pic>
        <p:nvPicPr>
          <p:cNvPr id="1776" name="Google Shape;1776;p212"/>
          <p:cNvPicPr preferRelativeResize="0"/>
          <p:nvPr/>
        </p:nvPicPr>
        <p:blipFill rotWithShape="1">
          <a:blip r:embed="rId3">
            <a:alphaModFix/>
          </a:blip>
          <a:srcRect b="0" l="0" r="0" t="0"/>
          <a:stretch/>
        </p:blipFill>
        <p:spPr>
          <a:xfrm>
            <a:off x="1547812" y="1844675"/>
            <a:ext cx="6191250" cy="438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1991 – Sun Microsystems</a:t>
            </a:r>
            <a:endParaRPr/>
          </a:p>
        </p:txBody>
      </p:sp>
      <p:sp>
        <p:nvSpPr>
          <p:cNvPr id="116" name="Google Shape;116;p1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17" name="Google Shape;117;p1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lang="en-US">
                <a:latin typeface="Arial"/>
                <a:ea typeface="Arial"/>
                <a:cs typeface="Arial"/>
                <a:sym typeface="Arial"/>
              </a:rPr>
              <a:t>Início</a:t>
            </a:r>
            <a:r>
              <a:rPr b="0" i="0" lang="en-US" sz="2900" u="none" cap="none" strike="noStrike">
                <a:solidFill>
                  <a:schemeClr val="dk1"/>
                </a:solidFill>
                <a:latin typeface="Arial"/>
                <a:ea typeface="Arial"/>
                <a:cs typeface="Arial"/>
                <a:sym typeface="Arial"/>
              </a:rPr>
              <a:t> do Projeto Green</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Foco: programas para pequenos dispositivos eletrônicos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PDA’s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Eletrodomésticos em geral</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Problema: desenvolver programas específicos para cada dispositivo</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Solução: desenvolvimento de um SO e uma linguagem</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GreenOS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Oak</a:t>
            </a:r>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 calcmode="lin" valueType="num">
                                      <p:cBhvr additive="base">
                                        <p:cTn dur="500"/>
                                        <p:tgtEl>
                                          <p:spTgt spid="117">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 calcmode="lin" valueType="num">
                                      <p:cBhvr additive="base">
                                        <p:cTn dur="500"/>
                                        <p:tgtEl>
                                          <p:spTgt spid="117">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 calcmode="lin" valueType="num">
                                      <p:cBhvr additive="base">
                                        <p:cTn dur="500"/>
                                        <p:tgtEl>
                                          <p:spTgt spid="117">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 calcmode="lin" valueType="num">
                                      <p:cBhvr additive="base">
                                        <p:cTn dur="500"/>
                                        <p:tgtEl>
                                          <p:spTgt spid="117">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 calcmode="lin" valueType="num">
                                      <p:cBhvr additive="base">
                                        <p:cTn dur="500"/>
                                        <p:tgtEl>
                                          <p:spTgt spid="117">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 calcmode="lin" valueType="num">
                                      <p:cBhvr additive="base">
                                        <p:cTn dur="500"/>
                                        <p:tgtEl>
                                          <p:spTgt spid="117">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 calcmode="lin" valueType="num">
                                      <p:cBhvr additive="base">
                                        <p:cTn dur="500"/>
                                        <p:tgtEl>
                                          <p:spTgt spid="117">
                                            <p:txEl>
                                              <p:pRg end="6" st="6"/>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 calcmode="lin" valueType="num">
                                      <p:cBhvr additive="base">
                                        <p:cTn dur="500"/>
                                        <p:tgtEl>
                                          <p:spTgt spid="117">
                                            <p:txEl>
                                              <p:pRg end="7" st="7"/>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 calcmode="lin" valueType="num">
                                      <p:cBhvr additive="base">
                                        <p:cTn dur="500"/>
                                        <p:tgtEl>
                                          <p:spTgt spid="117">
                                            <p:txEl>
                                              <p:pRg end="8" st="8"/>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400"/>
              <a:buFont typeface="Twentieth Century"/>
              <a:buNone/>
            </a:pPr>
            <a:r>
              <a:rPr b="0" i="0" lang="en-US" sz="2400" u="sng">
                <a:solidFill>
                  <a:schemeClr val="hlink"/>
                </a:solidFill>
                <a:hlinkClick r:id="rId3"/>
              </a:rPr>
              <a:t>http://java.sun.com/javase/downloads/index.jsp</a:t>
            </a:r>
            <a:r>
              <a:rPr b="0" i="0" lang="en-US" sz="4400" u="none">
                <a:solidFill>
                  <a:schemeClr val="dk2"/>
                </a:solidFill>
                <a:latin typeface="Arial Narrow"/>
                <a:ea typeface="Arial Narrow"/>
                <a:cs typeface="Arial Narrow"/>
                <a:sym typeface="Arial Narrow"/>
              </a:rPr>
              <a:t> </a:t>
            </a:r>
            <a:endParaRPr/>
          </a:p>
        </p:txBody>
      </p:sp>
      <p:sp>
        <p:nvSpPr>
          <p:cNvPr id="263" name="Google Shape;263;p3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pic>
        <p:nvPicPr>
          <p:cNvPr id="264" name="Google Shape;264;p34"/>
          <p:cNvPicPr preferRelativeResize="0"/>
          <p:nvPr/>
        </p:nvPicPr>
        <p:blipFill rotWithShape="1">
          <a:blip r:embed="rId4">
            <a:alphaModFix/>
          </a:blip>
          <a:srcRect b="0" l="0" r="0" t="0"/>
          <a:stretch/>
        </p:blipFill>
        <p:spPr>
          <a:xfrm>
            <a:off x="539750" y="1052512"/>
            <a:ext cx="7627937" cy="5010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2800"/>
              <a:buFont typeface="Arial Narrow"/>
              <a:buNone/>
            </a:pPr>
            <a:r>
              <a:rPr b="0" i="0" lang="en-US" sz="2800" u="none">
                <a:solidFill>
                  <a:schemeClr val="dk2"/>
                </a:solidFill>
                <a:latin typeface="Arial Narrow"/>
                <a:ea typeface="Arial Narrow"/>
                <a:cs typeface="Arial Narrow"/>
                <a:sym typeface="Arial Narrow"/>
              </a:rPr>
              <a:t>Ferramentas para o desenvolvimento Java</a:t>
            </a:r>
            <a:endParaRPr/>
          </a:p>
        </p:txBody>
      </p:sp>
      <p:sp>
        <p:nvSpPr>
          <p:cNvPr id="271" name="Google Shape;271;p3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72" name="Google Shape;272;p3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Editor</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Compilador (javac)</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Interpretador (java)</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AloMundo.java</a:t>
            </a:r>
            <a:endParaRPr/>
          </a:p>
        </p:txBody>
      </p:sp>
      <p:sp>
        <p:nvSpPr>
          <p:cNvPr id="279" name="Google Shape;279;p3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80" name="Google Shape;280;p36"/>
          <p:cNvSpPr txBox="1"/>
          <p:nvPr/>
        </p:nvSpPr>
        <p:spPr>
          <a:xfrm>
            <a:off x="323850" y="1412875"/>
            <a:ext cx="8321675" cy="31130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Classe AloMundo: mostra uma mensagem na tela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class</a:t>
            </a:r>
            <a:r>
              <a:rPr b="0" i="0" lang="en-US" sz="1800" u="none">
                <a:solidFill>
                  <a:schemeClr val="dk1"/>
                </a:solidFill>
                <a:latin typeface="Courier New"/>
                <a:ea typeface="Courier New"/>
                <a:cs typeface="Courier New"/>
                <a:sym typeface="Courier New"/>
              </a:rPr>
              <a:t> AloMundo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public</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static</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void</a:t>
            </a:r>
            <a:r>
              <a:rPr b="0" i="0" lang="en-US" sz="1800" u="none">
                <a:solidFill>
                  <a:schemeClr val="dk1"/>
                </a:solidFill>
                <a:latin typeface="Courier New"/>
                <a:ea typeface="Courier New"/>
                <a:cs typeface="Courier New"/>
                <a:sym typeface="Courier New"/>
              </a:rPr>
              <a:t> main(String[] args)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a:t>
            </a:r>
            <a:r>
              <a:rPr b="0" i="1" lang="en-US" sz="1800" u="none">
                <a:solidFill>
                  <a:schemeClr val="dk1"/>
                </a:solidFill>
                <a:latin typeface="Courier New"/>
                <a:ea typeface="Courier New"/>
                <a:cs typeface="Courier New"/>
                <a:sym typeface="Courier New"/>
              </a:rPr>
              <a:t>out</a:t>
            </a:r>
            <a:r>
              <a:rPr b="0" i="0" lang="en-US" sz="1800" u="none">
                <a:solidFill>
                  <a:schemeClr val="dk1"/>
                </a:solidFill>
                <a:latin typeface="Courier New"/>
                <a:ea typeface="Courier New"/>
                <a:cs typeface="Courier New"/>
                <a:sym typeface="Courier New"/>
              </a:rPr>
              <a:t>.println("Alo Mundo Java!"); // Imprime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Elementos Básicos</a:t>
            </a:r>
            <a:endParaRPr/>
          </a:p>
        </p:txBody>
      </p:sp>
      <p:sp>
        <p:nvSpPr>
          <p:cNvPr id="287" name="Google Shape;287;p3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88" name="Google Shape;288;p3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Inicialmente os elementos que aparecem na aplicação básica são:</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Comentários</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Ignorados pelo compilador</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Existem três tipos em Java:</a:t>
            </a:r>
            <a:endParaRPr/>
          </a:p>
          <a:p>
            <a:pPr indent="-228600" lvl="3" marL="1371600" marR="0" rtl="0" algn="l">
              <a:lnSpc>
                <a:spcPct val="80000"/>
              </a:lnSpc>
              <a:spcBef>
                <a:spcPts val="400"/>
              </a:spcBef>
              <a:spcAft>
                <a:spcPts val="0"/>
              </a:spcAft>
              <a:buClr>
                <a:srgbClr val="A5AB81"/>
              </a:buClr>
              <a:buSzPts val="1425"/>
              <a:buFont typeface="Noto Sans Symbols"/>
              <a:buChar char="■"/>
            </a:pPr>
            <a:r>
              <a:rPr b="0" i="0" lang="en-US" sz="1900" u="none" cap="none" strike="noStrike">
                <a:solidFill>
                  <a:schemeClr val="dk1"/>
                </a:solidFill>
                <a:latin typeface="Arial"/>
                <a:ea typeface="Arial"/>
                <a:cs typeface="Arial"/>
                <a:sym typeface="Arial"/>
              </a:rPr>
              <a:t>Comentário simples: </a:t>
            </a:r>
            <a:r>
              <a:rPr b="0" i="0" lang="en-US" sz="1900" u="none" cap="none" strike="noStrike">
                <a:solidFill>
                  <a:schemeClr val="dk1"/>
                </a:solidFill>
                <a:latin typeface="Courier New"/>
                <a:ea typeface="Courier New"/>
                <a:cs typeface="Courier New"/>
                <a:sym typeface="Courier New"/>
              </a:rPr>
              <a:t>/* texto */</a:t>
            </a:r>
            <a:endParaRPr/>
          </a:p>
          <a:p>
            <a:pPr indent="-228600" lvl="3" marL="1371600" marR="0" rtl="0" algn="l">
              <a:lnSpc>
                <a:spcPct val="80000"/>
              </a:lnSpc>
              <a:spcBef>
                <a:spcPts val="400"/>
              </a:spcBef>
              <a:spcAft>
                <a:spcPts val="0"/>
              </a:spcAft>
              <a:buClr>
                <a:srgbClr val="A5AB81"/>
              </a:buClr>
              <a:buSzPts val="1425"/>
              <a:buFont typeface="Noto Sans Symbols"/>
              <a:buChar char="■"/>
            </a:pPr>
            <a:r>
              <a:rPr b="0" i="0" lang="en-US" sz="1900" u="none" cap="none" strike="noStrike">
                <a:solidFill>
                  <a:schemeClr val="dk1"/>
                </a:solidFill>
                <a:latin typeface="Arial"/>
                <a:ea typeface="Arial"/>
                <a:cs typeface="Arial"/>
                <a:sym typeface="Arial"/>
              </a:rPr>
              <a:t>Comentário documentador – utilizado pela ferramenta </a:t>
            </a:r>
            <a:r>
              <a:rPr b="0" i="0" lang="en-US" sz="1900" u="none" cap="none" strike="noStrike">
                <a:solidFill>
                  <a:schemeClr val="dk1"/>
                </a:solidFill>
                <a:latin typeface="Courier New"/>
                <a:ea typeface="Courier New"/>
                <a:cs typeface="Courier New"/>
                <a:sym typeface="Courier New"/>
              </a:rPr>
              <a:t>javadoc</a:t>
            </a:r>
            <a:r>
              <a:rPr b="0" i="0" lang="en-US" sz="1900" u="none" cap="none" strike="noStrike">
                <a:solidFill>
                  <a:schemeClr val="dk1"/>
                </a:solidFill>
                <a:latin typeface="Arial"/>
                <a:ea typeface="Arial"/>
                <a:cs typeface="Arial"/>
                <a:sym typeface="Arial"/>
              </a:rPr>
              <a:t>: </a:t>
            </a:r>
            <a:r>
              <a:rPr b="0" i="0" lang="en-US" sz="1900" u="none" cap="none" strike="noStrike">
                <a:solidFill>
                  <a:schemeClr val="dk1"/>
                </a:solidFill>
                <a:latin typeface="Courier New"/>
                <a:ea typeface="Courier New"/>
                <a:cs typeface="Courier New"/>
                <a:sym typeface="Courier New"/>
              </a:rPr>
              <a:t>/** texto */</a:t>
            </a:r>
            <a:endParaRPr/>
          </a:p>
          <a:p>
            <a:pPr indent="-228600" lvl="3" marL="1371600" marR="0" rtl="0" algn="l">
              <a:lnSpc>
                <a:spcPct val="80000"/>
              </a:lnSpc>
              <a:spcBef>
                <a:spcPts val="400"/>
              </a:spcBef>
              <a:spcAft>
                <a:spcPts val="0"/>
              </a:spcAft>
              <a:buClr>
                <a:srgbClr val="A5AB81"/>
              </a:buClr>
              <a:buSzPts val="1425"/>
              <a:buFont typeface="Noto Sans Symbols"/>
              <a:buChar char="■"/>
            </a:pPr>
            <a:r>
              <a:rPr b="0" i="0" lang="en-US" sz="1900" u="none" cap="none" strike="noStrike">
                <a:solidFill>
                  <a:schemeClr val="dk1"/>
                </a:solidFill>
                <a:latin typeface="Arial"/>
                <a:ea typeface="Arial"/>
                <a:cs typeface="Arial"/>
                <a:sym typeface="Arial"/>
              </a:rPr>
              <a:t>Comentário de linha – o compilador ignora tudo depois do início do comentário - </a:t>
            </a:r>
            <a:r>
              <a:rPr b="0" i="0" lang="en-US" sz="1900" u="none" cap="none" strike="noStrike">
                <a:solidFill>
                  <a:schemeClr val="dk1"/>
                </a:solidFill>
                <a:latin typeface="Courier New"/>
                <a:ea typeface="Courier New"/>
                <a:cs typeface="Courier New"/>
                <a:sym typeface="Courier New"/>
              </a:rPr>
              <a:t>// texto</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Definição de classe</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palavra chave </a:t>
            </a:r>
            <a:r>
              <a:rPr b="0" i="0" lang="en-US" sz="2100" u="none" cap="none" strike="noStrike">
                <a:solidFill>
                  <a:schemeClr val="dk1"/>
                </a:solidFill>
                <a:latin typeface="Courier New"/>
                <a:ea typeface="Courier New"/>
                <a:cs typeface="Courier New"/>
                <a:sym typeface="Courier New"/>
              </a:rPr>
              <a:t>class + NomeDaClasse { ... }</a:t>
            </a:r>
            <a:endParaRPr/>
          </a:p>
          <a:p>
            <a:pPr indent="-228600" lvl="2" marL="914400" marR="0" rtl="0" algn="l">
              <a:lnSpc>
                <a:spcPct val="80000"/>
              </a:lnSpc>
              <a:spcBef>
                <a:spcPts val="500"/>
              </a:spcBef>
              <a:spcAft>
                <a:spcPts val="0"/>
              </a:spcAft>
              <a:buClr>
                <a:schemeClr val="accent2"/>
              </a:buClr>
              <a:buSzPts val="1575"/>
              <a:buFont typeface="Noto Sans Symbols"/>
              <a:buNone/>
            </a:pPr>
            <a:r>
              <a:rPr b="0" i="0" lang="en-US" sz="2100" u="none" cap="none" strike="noStrike">
                <a:solidFill>
                  <a:schemeClr val="dk1"/>
                </a:solidFill>
                <a:latin typeface="Courier New"/>
                <a:ea typeface="Courier New"/>
                <a:cs typeface="Courier New"/>
                <a:sym typeface="Courier New"/>
              </a:rPr>
              <a:t>class NomeDaClasse {</a:t>
            </a:r>
            <a:endParaRPr/>
          </a:p>
          <a:p>
            <a:pPr indent="-228600" lvl="2" marL="914400" marR="0" rtl="0" algn="l">
              <a:lnSpc>
                <a:spcPct val="80000"/>
              </a:lnSpc>
              <a:spcBef>
                <a:spcPts val="500"/>
              </a:spcBef>
              <a:spcAft>
                <a:spcPts val="0"/>
              </a:spcAft>
              <a:buClr>
                <a:schemeClr val="accent2"/>
              </a:buClr>
              <a:buSzPts val="1575"/>
              <a:buFont typeface="Noto Sans Symbols"/>
              <a:buNone/>
            </a:pPr>
            <a:r>
              <a:rPr b="0" i="0" lang="en-US" sz="2100" u="none" cap="none" strike="noStrike">
                <a:solidFill>
                  <a:schemeClr val="dk1"/>
                </a:solidFill>
                <a:latin typeface="Courier New"/>
                <a:ea typeface="Courier New"/>
                <a:cs typeface="Courier New"/>
                <a:sym typeface="Courier New"/>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Elementos Básicos</a:t>
            </a:r>
            <a:endParaRPr/>
          </a:p>
        </p:txBody>
      </p:sp>
      <p:sp>
        <p:nvSpPr>
          <p:cNvPr id="295" name="Google Shape;295;p3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296" name="Google Shape;296;p3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7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Método </a:t>
            </a:r>
            <a:r>
              <a:rPr b="0" i="0" lang="en-US" sz="2700" u="none">
                <a:solidFill>
                  <a:schemeClr val="dk1"/>
                </a:solidFill>
                <a:latin typeface="Courier New"/>
                <a:ea typeface="Courier New"/>
                <a:cs typeface="Courier New"/>
                <a:sym typeface="Courier New"/>
              </a:rPr>
              <a:t>main</a:t>
            </a:r>
            <a:endParaRPr/>
          </a:p>
          <a:p>
            <a:pPr indent="-273049" lvl="1" marL="639762" marR="0" rtl="0" algn="l">
              <a:lnSpc>
                <a:spcPct val="7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Em aplicações console Java é necessário que exista o método </a:t>
            </a:r>
            <a:r>
              <a:rPr b="0" i="0" lang="en-US" sz="2400" u="none" cap="none" strike="noStrike">
                <a:solidFill>
                  <a:schemeClr val="dk1"/>
                </a:solidFill>
                <a:latin typeface="Courier New"/>
                <a:ea typeface="Courier New"/>
                <a:cs typeface="Courier New"/>
                <a:sym typeface="Courier New"/>
              </a:rPr>
              <a:t>main</a:t>
            </a:r>
            <a:r>
              <a:rPr b="0" i="0" lang="en-US" sz="2400" u="none" cap="none" strike="noStrike">
                <a:solidFill>
                  <a:schemeClr val="dk1"/>
                </a:solidFill>
                <a:latin typeface="Arial"/>
                <a:ea typeface="Arial"/>
                <a:cs typeface="Arial"/>
                <a:sym typeface="Arial"/>
              </a:rPr>
              <a:t>.</a:t>
            </a:r>
            <a:endParaRPr/>
          </a:p>
          <a:p>
            <a:pPr indent="-273049" lvl="1" marL="639762" marR="0" rtl="0" algn="l">
              <a:lnSpc>
                <a:spcPct val="7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Isto não é requisito para outros tipos de aplicações internet, por exemplo.</a:t>
            </a:r>
            <a:endParaRPr/>
          </a:p>
          <a:p>
            <a:pPr indent="-273049" lvl="1" marL="639762" marR="0" rtl="0" algn="l">
              <a:lnSpc>
                <a:spcPct val="7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formato para o método main é:</a:t>
            </a:r>
            <a:endParaRPr/>
          </a:p>
          <a:p>
            <a:pPr indent="-273049" lvl="1" marL="639762" marR="0" rtl="0" algn="l">
              <a:lnSpc>
                <a:spcPct val="70000"/>
              </a:lnSpc>
              <a:spcBef>
                <a:spcPts val="500"/>
              </a:spcBef>
              <a:spcAft>
                <a:spcPts val="0"/>
              </a:spcAft>
              <a:buClr>
                <a:schemeClr val="accent1"/>
              </a:buClr>
              <a:buSzPts val="1680"/>
              <a:buFont typeface="Noto Sans Symbols"/>
              <a:buNone/>
            </a:pPr>
            <a:r>
              <a:rPr b="0" i="0" lang="en-US" sz="2400" u="none" cap="none" strike="noStrike">
                <a:solidFill>
                  <a:schemeClr val="dk1"/>
                </a:solidFill>
                <a:latin typeface="Courier New"/>
                <a:ea typeface="Courier New"/>
                <a:cs typeface="Courier New"/>
                <a:sym typeface="Courier New"/>
              </a:rPr>
              <a:t>	public static void main(String[] args) {</a:t>
            </a:r>
            <a:endParaRPr/>
          </a:p>
          <a:p>
            <a:pPr indent="-273049" lvl="1" marL="639762" marR="0" rtl="0" algn="l">
              <a:lnSpc>
                <a:spcPct val="70000"/>
              </a:lnSpc>
              <a:spcBef>
                <a:spcPts val="500"/>
              </a:spcBef>
              <a:spcAft>
                <a:spcPts val="0"/>
              </a:spcAft>
              <a:buClr>
                <a:schemeClr val="accent1"/>
              </a:buClr>
              <a:buSzPts val="1680"/>
              <a:buFont typeface="Noto Sans Symbols"/>
              <a:buNone/>
            </a:pPr>
            <a:r>
              <a:rPr b="0" i="0" lang="en-US" sz="2400" u="none" cap="none" strike="noStrike">
                <a:solidFill>
                  <a:schemeClr val="dk1"/>
                </a:solidFill>
                <a:latin typeface="Courier New"/>
                <a:ea typeface="Courier New"/>
                <a:cs typeface="Courier New"/>
                <a:sym typeface="Courier New"/>
              </a:rPr>
              <a:t>		// Conteúdo do programa</a:t>
            </a:r>
            <a:endParaRPr/>
          </a:p>
          <a:p>
            <a:pPr indent="-273049" lvl="1" marL="639762" marR="0" rtl="0" algn="l">
              <a:lnSpc>
                <a:spcPct val="70000"/>
              </a:lnSpc>
              <a:spcBef>
                <a:spcPts val="500"/>
              </a:spcBef>
              <a:spcAft>
                <a:spcPts val="0"/>
              </a:spcAft>
              <a:buClr>
                <a:schemeClr val="accent1"/>
              </a:buClr>
              <a:buSzPts val="1680"/>
              <a:buFont typeface="Noto Sans Symbols"/>
              <a:buNone/>
            </a:pPr>
            <a:r>
              <a:rPr b="0" i="0" lang="en-US" sz="2400" u="none" cap="none" strike="noStrike">
                <a:solidFill>
                  <a:schemeClr val="dk1"/>
                </a:solidFill>
                <a:latin typeface="Courier New"/>
                <a:ea typeface="Courier New"/>
                <a:cs typeface="Courier New"/>
                <a:sym typeface="Courier New"/>
              </a:rPr>
              <a:t>	}</a:t>
            </a:r>
            <a:endParaRPr/>
          </a:p>
          <a:p>
            <a:pPr indent="-273049" lvl="1" marL="639762" marR="0" rtl="0" algn="l">
              <a:lnSpc>
                <a:spcPct val="7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a:t>
            </a:r>
            <a:r>
              <a:rPr b="0" i="0" lang="en-US" sz="2400" u="none" cap="none" strike="noStrike">
                <a:solidFill>
                  <a:schemeClr val="dk1"/>
                </a:solidFill>
                <a:latin typeface="Courier New"/>
                <a:ea typeface="Courier New"/>
                <a:cs typeface="Courier New"/>
                <a:sym typeface="Courier New"/>
              </a:rPr>
              <a:t>public</a:t>
            </a:r>
            <a:r>
              <a:rPr b="0" i="0" lang="en-US" sz="2400" u="none" cap="none" strike="noStrike">
                <a:solidFill>
                  <a:schemeClr val="dk1"/>
                </a:solidFill>
                <a:latin typeface="Arial"/>
                <a:ea typeface="Arial"/>
                <a:cs typeface="Arial"/>
                <a:sym typeface="Arial"/>
              </a:rPr>
              <a:t> e </a:t>
            </a:r>
            <a:r>
              <a:rPr b="0" i="0" lang="en-US" sz="2400" u="none" cap="none" strike="noStrike">
                <a:solidFill>
                  <a:schemeClr val="dk1"/>
                </a:solidFill>
                <a:latin typeface="Courier New"/>
                <a:ea typeface="Courier New"/>
                <a:cs typeface="Courier New"/>
                <a:sym typeface="Courier New"/>
              </a:rPr>
              <a:t>static</a:t>
            </a:r>
            <a:r>
              <a:rPr b="0" i="0" lang="en-US" sz="2400" u="none" cap="none" strike="noStrike">
                <a:solidFill>
                  <a:schemeClr val="dk1"/>
                </a:solidFill>
                <a:latin typeface="Arial"/>
                <a:ea typeface="Arial"/>
                <a:cs typeface="Arial"/>
                <a:sym typeface="Arial"/>
              </a:rPr>
              <a:t> podem vir em qualquer ordem mas este é o padrão.</a:t>
            </a:r>
            <a:endParaRPr/>
          </a:p>
          <a:p>
            <a:pPr indent="-273049" lvl="1" marL="639762" marR="0" rtl="0" algn="l">
              <a:lnSpc>
                <a:spcPct val="7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argumento pode ter qualquer nome mas normalmente é utlizado </a:t>
            </a:r>
            <a:r>
              <a:rPr b="0" i="0" lang="en-US" sz="2400" u="none" cap="none" strike="noStrike">
                <a:solidFill>
                  <a:schemeClr val="dk1"/>
                </a:solidFill>
                <a:latin typeface="Courier New"/>
                <a:ea typeface="Courier New"/>
                <a:cs typeface="Courier New"/>
                <a:sym typeface="Courier New"/>
              </a:rPr>
              <a:t>args</a:t>
            </a:r>
            <a:r>
              <a:rPr b="0" i="0" lang="en-US" sz="2400" u="none" cap="none" strike="noStrike">
                <a:solidFill>
                  <a:schemeClr val="dk1"/>
                </a:solidFill>
                <a:latin typeface="Arial"/>
                <a:ea typeface="Arial"/>
                <a:cs typeface="Arial"/>
                <a:sym typeface="Arial"/>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Elementos Básicos</a:t>
            </a:r>
            <a:endParaRPr/>
          </a:p>
        </p:txBody>
      </p:sp>
      <p:sp>
        <p:nvSpPr>
          <p:cNvPr id="303" name="Google Shape;303;p3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04" name="Google Shape;304;p3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A única instrução deste programa é:</a:t>
            </a:r>
            <a:endParaRPr/>
          </a:p>
          <a:p>
            <a:pPr indent="-319087" lvl="0" marL="319087" marR="0" rtl="0" algn="l">
              <a:lnSpc>
                <a:spcPct val="90000"/>
              </a:lnSpc>
              <a:spcBef>
                <a:spcPts val="700"/>
              </a:spcBef>
              <a:spcAft>
                <a:spcPts val="0"/>
              </a:spcAft>
              <a:buClr>
                <a:schemeClr val="accent2"/>
              </a:buClr>
              <a:buSzPts val="900"/>
              <a:buFont typeface="Noto Sans Symbols"/>
              <a:buNone/>
            </a:pPr>
            <a:r>
              <a:rPr b="0" i="0" lang="en-US" sz="1500" u="none">
                <a:solidFill>
                  <a:schemeClr val="dk1"/>
                </a:solidFill>
                <a:latin typeface="Courier New"/>
                <a:ea typeface="Courier New"/>
                <a:cs typeface="Courier New"/>
                <a:sym typeface="Courier New"/>
              </a:rPr>
              <a:t>     System.</a:t>
            </a:r>
            <a:r>
              <a:rPr b="0" i="1" lang="en-US" sz="1500" u="none">
                <a:solidFill>
                  <a:schemeClr val="dk1"/>
                </a:solidFill>
                <a:latin typeface="Courier New"/>
                <a:ea typeface="Courier New"/>
                <a:cs typeface="Courier New"/>
                <a:sym typeface="Courier New"/>
              </a:rPr>
              <a:t>out</a:t>
            </a:r>
            <a:r>
              <a:rPr b="0" i="0" lang="en-US" sz="1500" u="none">
                <a:solidFill>
                  <a:schemeClr val="dk1"/>
                </a:solidFill>
                <a:latin typeface="Courier New"/>
                <a:ea typeface="Courier New"/>
                <a:cs typeface="Courier New"/>
                <a:sym typeface="Courier New"/>
              </a:rPr>
              <a:t>.println("Alo Mundo Java!"); // Imprime</a:t>
            </a:r>
            <a:endParaRPr/>
          </a:p>
          <a:p>
            <a:pPr indent="-319087" lvl="0" marL="319087" marR="0" rtl="0" algn="l">
              <a:lnSpc>
                <a:spcPct val="90000"/>
              </a:lnSpc>
              <a:spcBef>
                <a:spcPts val="70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Esta instrução utiliza uma biblioteca da API do Java para imprimir uma mensagem na saída padrão.</a:t>
            </a:r>
            <a:endParaRPr/>
          </a:p>
          <a:p>
            <a:pPr indent="-319087" lvl="0" marL="319087" marR="0" rtl="0" algn="l">
              <a:lnSpc>
                <a:spcPct val="90000"/>
              </a:lnSpc>
              <a:spcBef>
                <a:spcPts val="70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Se estivermos executando a aplicação a partir da linha de comando, a saída padrão então será o console.</a:t>
            </a:r>
            <a:endParaRPr/>
          </a:p>
          <a:p>
            <a:pPr indent="-319087" lvl="0" marL="319087" marR="0" rtl="0" algn="l">
              <a:lnSpc>
                <a:spcPct val="90000"/>
              </a:lnSpc>
              <a:spcBef>
                <a:spcPts val="70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Utilizando-se a API do Java é possível alterar a saída padrão para a impressora ou arquivo por exemplo.</a:t>
            </a:r>
            <a:endParaRPr/>
          </a:p>
          <a:p>
            <a:pPr indent="-319087" lvl="0" marL="319087" marR="0" rtl="0" algn="l">
              <a:lnSpc>
                <a:spcPct val="90000"/>
              </a:lnSpc>
              <a:spcBef>
                <a:spcPts val="700"/>
              </a:spcBef>
              <a:spcAft>
                <a:spcPts val="0"/>
              </a:spcAft>
              <a:buClr>
                <a:schemeClr val="accent2"/>
              </a:buClr>
              <a:buSzPts val="1500"/>
              <a:buFont typeface="Noto Sans Symbols"/>
              <a:buChar char="◻"/>
            </a:pPr>
            <a:r>
              <a:rPr b="0" i="0" lang="en-US" sz="2500" u="none">
                <a:solidFill>
                  <a:schemeClr val="dk1"/>
                </a:solidFill>
                <a:latin typeface="Arial"/>
                <a:ea typeface="Arial"/>
                <a:cs typeface="Arial"/>
                <a:sym typeface="Arial"/>
              </a:rPr>
              <a:t>Exemplos de utilização da API do Java serão vistos mais adiante.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0"/>
          <p:cNvSpPr txBox="1"/>
          <p:nvPr>
            <p:ph type="ctrTitle"/>
          </p:nvPr>
        </p:nvSpPr>
        <p:spPr>
          <a:xfrm>
            <a:off x="684212" y="2967037"/>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ESTRUTURAS BÁSICAS PARA PROGRAMAÇÃO JAVA</a:t>
            </a:r>
            <a:endParaRPr/>
          </a:p>
        </p:txBody>
      </p:sp>
      <p:sp>
        <p:nvSpPr>
          <p:cNvPr id="311" name="Google Shape;311;p40"/>
          <p:cNvSpPr txBox="1"/>
          <p:nvPr>
            <p:ph idx="1" type="subTitle"/>
          </p:nvPr>
        </p:nvSpPr>
        <p:spPr>
          <a:xfrm>
            <a:off x="1371600" y="441325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60"/>
              <a:buNone/>
            </a:pPr>
            <a:r>
              <a:rPr b="0" i="0" lang="en-US" sz="2600" u="none">
                <a:solidFill>
                  <a:srgbClr val="FFFFFF"/>
                </a:solidFill>
                <a:latin typeface="Arial"/>
                <a:ea typeface="Arial"/>
                <a:cs typeface="Arial"/>
                <a:sym typeface="Arial"/>
              </a:rPr>
              <a:t>Tipos de dados, variáveis, constantes, operadores e controle de fluxo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Tipos de Dados</a:t>
            </a:r>
            <a:endParaRPr/>
          </a:p>
        </p:txBody>
      </p:sp>
      <p:sp>
        <p:nvSpPr>
          <p:cNvPr id="318" name="Google Shape;318;p4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19" name="Google Shape;319;p4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Inteiros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Ponto flutuante ou real</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Textuais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Lógicos</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2"/>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Tipos de Dados - Inteiros</a:t>
            </a:r>
            <a:endParaRPr/>
          </a:p>
        </p:txBody>
      </p:sp>
      <p:graphicFrame>
        <p:nvGraphicFramePr>
          <p:cNvPr id="326" name="Google Shape;326;p42"/>
          <p:cNvGraphicFramePr/>
          <p:nvPr/>
        </p:nvGraphicFramePr>
        <p:xfrm>
          <a:off x="1547812" y="2060575"/>
          <a:ext cx="3000000" cy="3000000"/>
        </p:xfrm>
        <a:graphic>
          <a:graphicData uri="http://schemas.openxmlformats.org/drawingml/2006/table">
            <a:tbl>
              <a:tblPr>
                <a:noFill/>
                <a:tableStyleId>{584FA928-9220-4AAF-9557-E3F31C1929D7}</a:tableStyleId>
              </a:tblPr>
              <a:tblGrid>
                <a:gridCol w="1017575"/>
                <a:gridCol w="1308100"/>
                <a:gridCol w="2066925"/>
                <a:gridCol w="1944675"/>
              </a:tblGrid>
              <a:tr h="6826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Tipo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Tamanho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Mínimo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Máximo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6826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byte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1 byte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-128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127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10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short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2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-32.768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32.767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int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4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-2.147.483.648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2.147.483.647</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0922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long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8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-9.223.372.036.</a:t>
                      </a:r>
                      <a:endParaRPr/>
                    </a:p>
                    <a:p>
                      <a:pPr indent="0" lvl="0" marL="0" marR="0" rtl="0" algn="l">
                        <a:lnSpc>
                          <a:spcPct val="100000"/>
                        </a:lnSpc>
                        <a:spcBef>
                          <a:spcPts val="34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854.755.808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9.223.372.036.</a:t>
                      </a:r>
                      <a:endParaRPr/>
                    </a:p>
                    <a:p>
                      <a:pPr indent="0" lvl="0" marL="0" marR="0" rtl="0" algn="l">
                        <a:lnSpc>
                          <a:spcPct val="100000"/>
                        </a:lnSpc>
                        <a:spcBef>
                          <a:spcPts val="34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854.755.808</a:t>
                      </a:r>
                      <a:endParaRPr/>
                    </a:p>
                    <a:p>
                      <a:pPr indent="0" lvl="0" marL="0" marR="0" rtl="0" algn="l">
                        <a:spcBef>
                          <a:spcPts val="0"/>
                        </a:spcBef>
                        <a:spcAft>
                          <a:spcPts val="0"/>
                        </a:spcAft>
                        <a:buNone/>
                      </a:pPr>
                      <a:r>
                        <a:t/>
                      </a:r>
                      <a:endParaRPr b="1" i="0" sz="1700" u="none">
                        <a:solidFill>
                          <a:srgbClr val="004983"/>
                        </a:solidFill>
                        <a:latin typeface="Arial"/>
                        <a:ea typeface="Arial"/>
                        <a:cs typeface="Arial"/>
                        <a:sym typeface="Arial"/>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27" name="Google Shape;327;p4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28" name="Google Shape;328;p42"/>
          <p:cNvSpPr/>
          <p:nvPr/>
        </p:nvSpPr>
        <p:spPr>
          <a:xfrm>
            <a:off x="468312" y="4254500"/>
            <a:ext cx="898525" cy="4318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PADRÃO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3"/>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Tipo de Dados - Reais</a:t>
            </a:r>
            <a:endParaRPr/>
          </a:p>
        </p:txBody>
      </p:sp>
      <p:graphicFrame>
        <p:nvGraphicFramePr>
          <p:cNvPr id="335" name="Google Shape;335;p43"/>
          <p:cNvGraphicFramePr/>
          <p:nvPr/>
        </p:nvGraphicFramePr>
        <p:xfrm>
          <a:off x="2484437" y="2095500"/>
          <a:ext cx="3000000" cy="3000000"/>
        </p:xfrm>
        <a:graphic>
          <a:graphicData uri="http://schemas.openxmlformats.org/drawingml/2006/table">
            <a:tbl>
              <a:tblPr>
                <a:noFill/>
                <a:tableStyleId>{584FA928-9220-4AAF-9557-E3F31C1929D7}</a:tableStyleId>
              </a:tblPr>
              <a:tblGrid>
                <a:gridCol w="1063625"/>
                <a:gridCol w="1368425"/>
                <a:gridCol w="1682750"/>
              </a:tblGrid>
              <a:tr h="72707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Tipo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Tamanho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Precisão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7223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float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4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6-7 dígitos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2547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double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8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15 dígitos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36" name="Google Shape;336;p4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37" name="Google Shape;337;p43"/>
          <p:cNvSpPr/>
          <p:nvPr/>
        </p:nvSpPr>
        <p:spPr>
          <a:xfrm>
            <a:off x="1331912" y="3644900"/>
            <a:ext cx="898525" cy="4318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Arial"/>
              <a:buNone/>
            </a:pPr>
            <a:r>
              <a:rPr b="1" i="0" lang="en-US" sz="1200" u="none">
                <a:solidFill>
                  <a:schemeClr val="dk1"/>
                </a:solidFill>
                <a:latin typeface="Arial"/>
                <a:ea typeface="Arial"/>
                <a:cs typeface="Arial"/>
                <a:sym typeface="Arial"/>
              </a:rPr>
              <a:t>PADRÃO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1993 – Conclusão do Star7</a:t>
            </a:r>
            <a:endParaRPr/>
          </a:p>
        </p:txBody>
      </p:sp>
      <p:sp>
        <p:nvSpPr>
          <p:cNvPr id="124" name="Google Shape;124;p1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25" name="Google Shape;125;p1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Conclusão do PDA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Perda da concorrência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Mudança de foco: Internet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 linguagem Oak passa a se chamar Java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 calcmode="lin" valueType="num">
                                      <p:cBhvr additive="base">
                                        <p:cTn dur="500"/>
                                        <p:tgtEl>
                                          <p:spTgt spid="125">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 calcmode="lin" valueType="num">
                                      <p:cBhvr additive="base">
                                        <p:cTn dur="500"/>
                                        <p:tgtEl>
                                          <p:spTgt spid="125">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 calcmode="lin" valueType="num">
                                      <p:cBhvr additive="base">
                                        <p:cTn dur="500"/>
                                        <p:tgtEl>
                                          <p:spTgt spid="125">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anim calcmode="lin" valueType="num">
                                      <p:cBhvr additive="base">
                                        <p:cTn dur="500"/>
                                        <p:tgtEl>
                                          <p:spTgt spid="125">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Tipos de Dados - Textuais</a:t>
            </a:r>
            <a:endParaRPr/>
          </a:p>
        </p:txBody>
      </p:sp>
      <p:sp>
        <p:nvSpPr>
          <p:cNvPr id="344" name="Google Shape;344;p4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graphicFrame>
        <p:nvGraphicFramePr>
          <p:cNvPr id="345" name="Google Shape;345;p44"/>
          <p:cNvGraphicFramePr/>
          <p:nvPr/>
        </p:nvGraphicFramePr>
        <p:xfrm>
          <a:off x="1258887" y="2349500"/>
          <a:ext cx="3000000" cy="3000000"/>
        </p:xfrm>
        <a:graphic>
          <a:graphicData uri="http://schemas.openxmlformats.org/drawingml/2006/table">
            <a:tbl>
              <a:tblPr>
                <a:noFill/>
                <a:tableStyleId>{584FA928-9220-4AAF-9557-E3F31C1929D7}</a:tableStyleId>
              </a:tblPr>
              <a:tblGrid>
                <a:gridCol w="1697025"/>
                <a:gridCol w="2181225"/>
                <a:gridCol w="2684450"/>
              </a:tblGrid>
              <a:tr h="81437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Tipo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Tamanho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Conteúdo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8112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char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2 bytes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1 caractere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8128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String</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Variado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cadeia de caracteres</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5"/>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Tipos de Dados - Lógicos</a:t>
            </a:r>
            <a:endParaRPr/>
          </a:p>
        </p:txBody>
      </p:sp>
      <p:graphicFrame>
        <p:nvGraphicFramePr>
          <p:cNvPr id="352" name="Google Shape;352;p45"/>
          <p:cNvGraphicFramePr/>
          <p:nvPr/>
        </p:nvGraphicFramePr>
        <p:xfrm>
          <a:off x="2484437" y="2019300"/>
          <a:ext cx="3000000" cy="3000000"/>
        </p:xfrm>
        <a:graphic>
          <a:graphicData uri="http://schemas.openxmlformats.org/drawingml/2006/table">
            <a:tbl>
              <a:tblPr>
                <a:noFill/>
                <a:tableStyleId>{584FA928-9220-4AAF-9557-E3F31C1929D7}</a:tableStyleId>
              </a:tblPr>
              <a:tblGrid>
                <a:gridCol w="1620825"/>
                <a:gridCol w="2565400"/>
              </a:tblGrid>
              <a:tr h="8715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Tipo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Conteúdo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86835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boolean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true ou false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53" name="Google Shape;353;p4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Valores Literais</a:t>
            </a:r>
            <a:endParaRPr/>
          </a:p>
        </p:txBody>
      </p:sp>
      <p:graphicFrame>
        <p:nvGraphicFramePr>
          <p:cNvPr id="360" name="Google Shape;360;p46"/>
          <p:cNvGraphicFramePr/>
          <p:nvPr/>
        </p:nvGraphicFramePr>
        <p:xfrm>
          <a:off x="457200" y="1600200"/>
          <a:ext cx="3000000" cy="3000000"/>
        </p:xfrm>
        <a:graphic>
          <a:graphicData uri="http://schemas.openxmlformats.org/drawingml/2006/table">
            <a:tbl>
              <a:tblPr>
                <a:noFill/>
                <a:tableStyleId>{584FA928-9220-4AAF-9557-E3F31C1929D7}</a:tableStyleId>
              </a:tblPr>
              <a:tblGrid>
                <a:gridCol w="4043350"/>
                <a:gridCol w="2159000"/>
                <a:gridCol w="2089150"/>
              </a:tblGrid>
              <a:tr h="3508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Tipo de Dado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Representação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Exemplo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3508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Inteiros base decimal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Inteiros base hexadecimal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0x</a:t>
                      </a:r>
                      <a:r>
                        <a:rPr b="1" i="0" lang="en-US" sz="1700" u="none" cap="none" strike="noStrike">
                          <a:solidFill>
                            <a:schemeClr val="accent1"/>
                          </a:solidFill>
                          <a:latin typeface="Arial"/>
                          <a:ea typeface="Arial"/>
                          <a:cs typeface="Arial"/>
                          <a:sym typeface="Aria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0x</a:t>
                      </a:r>
                      <a:r>
                        <a:rPr b="1" i="0" lang="en-US" sz="1700" u="none" cap="none" strike="noStrike">
                          <a:solidFill>
                            <a:schemeClr val="accent1"/>
                          </a:solidFill>
                          <a:latin typeface="Arial"/>
                          <a:ea typeface="Arial"/>
                          <a:cs typeface="Arial"/>
                          <a:sym typeface="Arial"/>
                        </a:rPr>
                        <a:t>B</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08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Inteiros base octal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0</a:t>
                      </a:r>
                      <a:r>
                        <a:rPr b="1" i="0" lang="en-US" sz="1700" u="none" cap="none" strike="noStrike">
                          <a:solidFill>
                            <a:schemeClr val="accent1"/>
                          </a:solidFill>
                          <a:latin typeface="Arial"/>
                          <a:ea typeface="Arial"/>
                          <a:cs typeface="Arial"/>
                          <a:sym typeface="Aria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0</a:t>
                      </a:r>
                      <a:r>
                        <a:rPr b="1" i="0" lang="en-US" sz="1700" u="none" cap="none" strike="noStrike">
                          <a:solidFill>
                            <a:schemeClr val="accent1"/>
                          </a:solidFill>
                          <a:latin typeface="Arial"/>
                          <a:ea typeface="Arial"/>
                          <a:cs typeface="Arial"/>
                          <a:sym typeface="Arial"/>
                        </a:rPr>
                        <a:t>13</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9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Inteiros longos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11</a:t>
                      </a:r>
                      <a:r>
                        <a:rPr b="1" i="0" lang="en-US" sz="1700" u="none" cap="none" strike="noStrike">
                          <a:solidFill>
                            <a:srgbClr val="004983"/>
                          </a:solidFill>
                          <a:latin typeface="Arial"/>
                          <a:ea typeface="Arial"/>
                          <a:cs typeface="Arial"/>
                          <a:sym typeface="Arial"/>
                        </a:rPr>
                        <a:t>L</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56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Reais precisão simples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24.2</a:t>
                      </a:r>
                      <a:r>
                        <a:rPr b="1" i="0" lang="en-US" sz="1700" u="none" cap="none" strike="noStrike">
                          <a:solidFill>
                            <a:srgbClr val="004983"/>
                          </a:solidFill>
                          <a:latin typeface="Arial"/>
                          <a:ea typeface="Arial"/>
                          <a:cs typeface="Arial"/>
                          <a:sym typeface="Arial"/>
                        </a:rPr>
                        <a:t>f</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Reais precisão dupla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24.2</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45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Lógicos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v</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1"/>
                        </a:buClr>
                        <a:buSzPts val="1700"/>
                        <a:buFont typeface="Arial"/>
                        <a:buNone/>
                      </a:pPr>
                      <a:r>
                        <a:rPr b="1" i="0" lang="en-US" sz="1700" u="none" cap="none" strike="noStrike">
                          <a:solidFill>
                            <a:schemeClr val="accent1"/>
                          </a:solidFill>
                          <a:latin typeface="Arial"/>
                          <a:ea typeface="Arial"/>
                          <a:cs typeface="Arial"/>
                          <a:sym typeface="Arial"/>
                        </a:rPr>
                        <a:t>true</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9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Caracteres</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H</a:t>
                      </a:r>
                      <a:r>
                        <a:rPr b="1" i="0" lang="en-US" sz="1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2900">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Texto</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v</a:t>
                      </a:r>
                      <a:r>
                        <a:rPr b="1" i="0" lang="en-US" sz="1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4983"/>
                        </a:buClr>
                        <a:buSzPts val="1700"/>
                        <a:buFont typeface="Arial"/>
                        <a:buNone/>
                      </a:pPr>
                      <a:r>
                        <a:rPr b="1" i="0" lang="en-US" sz="1700" u="none" cap="none" strike="noStrike">
                          <a:solidFill>
                            <a:srgbClr val="004983"/>
                          </a:solidFill>
                          <a:latin typeface="Arial"/>
                          <a:ea typeface="Arial"/>
                          <a:cs typeface="Arial"/>
                          <a:sym typeface="Arial"/>
                        </a:rPr>
                        <a:t>“</a:t>
                      </a:r>
                      <a:r>
                        <a:rPr b="1" i="0" lang="en-US" sz="1700" u="none" cap="none" strike="noStrike">
                          <a:solidFill>
                            <a:schemeClr val="accent1"/>
                          </a:solidFill>
                          <a:latin typeface="Arial"/>
                          <a:ea typeface="Arial"/>
                          <a:cs typeface="Arial"/>
                          <a:sym typeface="Arial"/>
                        </a:rPr>
                        <a:t>Ana Carolina</a:t>
                      </a:r>
                      <a:r>
                        <a:rPr b="1" i="0" lang="en-US" sz="1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361" name="Google Shape;361;p4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7"/>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Literais.java</a:t>
            </a:r>
            <a:endParaRPr/>
          </a:p>
        </p:txBody>
      </p:sp>
      <p:sp>
        <p:nvSpPr>
          <p:cNvPr id="368" name="Google Shape;368;p4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69" name="Google Shape;369;p47"/>
          <p:cNvSpPr txBox="1"/>
          <p:nvPr/>
        </p:nvSpPr>
        <p:spPr>
          <a:xfrm>
            <a:off x="755650" y="1557337"/>
            <a:ext cx="8129587" cy="3514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public class Literais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public static void main (String[] args)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System.out.println("Inteiro - decimal: " + 11);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System.out.println("Inteiro - hexadecimal: " + 0xB);</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System.out.println("Inteiro - octal: " + 013);</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System.out.println("Inteiro - longo: " + 11L);</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System.out.println("Real - precisÆo simples: " + 24.2f);</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System.out.println("Real - precisÆo dipla: " + 24.2);</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System.out.println("Tipo L¢gico:" + true);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System.out.println("Caractere : " + 'H');</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System.out.println("Texto: " + "Ana");</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Variáveis - Declaração</a:t>
            </a:r>
            <a:endParaRPr/>
          </a:p>
        </p:txBody>
      </p:sp>
      <p:sp>
        <p:nvSpPr>
          <p:cNvPr id="376" name="Google Shape;376;p4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77" name="Google Shape;377;p4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None/>
            </a:pPr>
            <a:r>
              <a:rPr b="0" i="0" lang="en-US" sz="2900" u="none">
                <a:solidFill>
                  <a:schemeClr val="dk1"/>
                </a:solidFill>
                <a:latin typeface="Courier New"/>
                <a:ea typeface="Courier New"/>
                <a:cs typeface="Courier New"/>
                <a:sym typeface="Courier New"/>
              </a:rPr>
              <a:t>tipoDaVariavel nomeDaVariavel</a:t>
            </a:r>
            <a:r>
              <a:rPr b="0" i="0" lang="en-US" sz="2900" u="none">
                <a:solidFill>
                  <a:schemeClr val="dk1"/>
                </a:solidFill>
                <a:latin typeface="Arial"/>
                <a:ea typeface="Arial"/>
                <a:cs typeface="Arial"/>
                <a:sym typeface="Arial"/>
              </a:rPr>
              <a: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Em Java não existe um bloco especifico para declaração de variáveis.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Exemplo:</a:t>
            </a:r>
            <a:endParaRPr/>
          </a:p>
          <a:p>
            <a:pPr indent="-228600" lvl="2" marL="914400" marR="0" rtl="0" algn="l">
              <a:lnSpc>
                <a:spcPct val="100000"/>
              </a:lnSpc>
              <a:spcBef>
                <a:spcPts val="500"/>
              </a:spcBef>
              <a:spcAft>
                <a:spcPts val="0"/>
              </a:spcAft>
              <a:buClr>
                <a:schemeClr val="accent2"/>
              </a:buClr>
              <a:buSzPts val="1725"/>
              <a:buFont typeface="Noto Sans Symbols"/>
              <a:buNone/>
            </a:pPr>
            <a:r>
              <a:rPr b="0" i="0" lang="en-US" sz="2300" u="none" cap="none" strike="noStrike">
                <a:solidFill>
                  <a:schemeClr val="dk1"/>
                </a:solidFill>
                <a:latin typeface="Courier New"/>
                <a:ea typeface="Courier New"/>
                <a:cs typeface="Courier New"/>
                <a:sym typeface="Courier New"/>
              </a:rPr>
              <a:t>		int idade;</a:t>
            </a:r>
            <a:endParaRPr/>
          </a:p>
          <a:p>
            <a:pPr indent="-228600" lvl="2" marL="914400" marR="0" rtl="0" algn="l">
              <a:lnSpc>
                <a:spcPct val="100000"/>
              </a:lnSpc>
              <a:spcBef>
                <a:spcPts val="500"/>
              </a:spcBef>
              <a:spcAft>
                <a:spcPts val="0"/>
              </a:spcAft>
              <a:buClr>
                <a:schemeClr val="accent2"/>
              </a:buClr>
              <a:buSzPts val="1725"/>
              <a:buFont typeface="Noto Sans Symbols"/>
              <a:buNone/>
            </a:pPr>
            <a:r>
              <a:rPr b="0" i="0" lang="en-US" sz="2300" u="none" cap="none" strike="noStrike">
                <a:solidFill>
                  <a:schemeClr val="dk1"/>
                </a:solidFill>
                <a:latin typeface="Courier New"/>
                <a:ea typeface="Courier New"/>
                <a:cs typeface="Courier New"/>
                <a:sym typeface="Courier New"/>
              </a:rPr>
              <a:t>		double valor;</a:t>
            </a:r>
            <a:endParaRPr/>
          </a:p>
          <a:p>
            <a:pPr indent="-228600" lvl="2" marL="914400" marR="0" rtl="0" algn="l">
              <a:lnSpc>
                <a:spcPct val="100000"/>
              </a:lnSpc>
              <a:spcBef>
                <a:spcPts val="500"/>
              </a:spcBef>
              <a:spcAft>
                <a:spcPts val="0"/>
              </a:spcAft>
              <a:buClr>
                <a:schemeClr val="accent2"/>
              </a:buClr>
              <a:buSzPts val="1725"/>
              <a:buFont typeface="Noto Sans Symbols"/>
              <a:buNone/>
            </a:pPr>
            <a:r>
              <a:rPr b="0" i="0" lang="en-US" sz="2300" u="none" cap="none" strike="noStrike">
                <a:solidFill>
                  <a:schemeClr val="dk1"/>
                </a:solidFill>
                <a:latin typeface="Courier New"/>
                <a:ea typeface="Courier New"/>
                <a:cs typeface="Courier New"/>
                <a:sym typeface="Courier New"/>
              </a:rPr>
              <a:t>		boolean ligado;</a:t>
            </a:r>
            <a:endParaRPr/>
          </a:p>
          <a:p>
            <a:pPr indent="-27304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Courier New"/>
              <a:ea typeface="Courier New"/>
              <a:cs typeface="Courier New"/>
              <a:sym typeface="Courier New"/>
            </a:endParaRPr>
          </a:p>
          <a:p>
            <a:pPr indent="-273049" lvl="1" marL="639762" marR="0" rtl="0" algn="l">
              <a:lnSpc>
                <a:spcPct val="100000"/>
              </a:lnSpc>
              <a:spcBef>
                <a:spcPts val="500"/>
              </a:spcBef>
              <a:spcAft>
                <a:spcPts val="0"/>
              </a:spcAft>
              <a:buClr>
                <a:schemeClr val="accent1"/>
              </a:buClr>
              <a:buSzPts val="1820"/>
              <a:buFont typeface="Noto Sans Symbols"/>
              <a:buNone/>
            </a:pPr>
            <a:r>
              <a:t/>
            </a:r>
            <a:endParaRPr b="0" i="0" sz="2600" u="none" cap="none" strike="noStrike">
              <a:solidFill>
                <a:schemeClr val="dk1"/>
              </a:solidFill>
              <a:latin typeface="Arial"/>
              <a:ea typeface="Arial"/>
              <a:cs typeface="Arial"/>
              <a:sym typeface="Arial"/>
            </a:endParaRPr>
          </a:p>
          <a:p>
            <a:pPr indent="-220028" lvl="0" marL="319088" marR="0" rtl="0" algn="l">
              <a:spcBef>
                <a:spcPts val="700"/>
              </a:spcBef>
              <a:spcAft>
                <a:spcPts val="0"/>
              </a:spcAft>
              <a:buClr>
                <a:schemeClr val="accent2"/>
              </a:buClr>
              <a:buSzPts val="1560"/>
              <a:buFont typeface="Noto Sans Symbols"/>
              <a:buNone/>
            </a:pPr>
            <a:r>
              <a:t/>
            </a:r>
            <a:endParaRPr b="0" i="0" sz="26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Variáveis - Nomes</a:t>
            </a:r>
            <a:endParaRPr/>
          </a:p>
        </p:txBody>
      </p:sp>
      <p:sp>
        <p:nvSpPr>
          <p:cNvPr id="384" name="Google Shape;384;p4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85" name="Google Shape;385;p4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273049" lvl="1" marL="639762" marR="0" rtl="0" algn="l">
              <a:lnSpc>
                <a:spcPct val="90000"/>
              </a:lnSpc>
              <a:spcBef>
                <a:spcPts val="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Cuidados referentes ao nome das variáveis: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Pode começar com letra minúscula ou maiúscula, underscore(_) ou símbolo dólar ($)</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Não pode conter espaços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Não pode ser palavras reservadas da linguagem</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Apesar do tamanho ser ilimitado, evitar nomes muito grandes, por questões de legibilidade do código</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Exemplo de nomes válidos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codigo, quantidade, indice1, numeroTelefone</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Exemplo de nomes inválidos:</a:t>
            </a:r>
            <a:endParaRPr/>
          </a:p>
          <a:p>
            <a:pPr indent="-228600" lvl="2" marL="914400" marR="0" rtl="0" algn="l">
              <a:lnSpc>
                <a:spcPct val="9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código, 1teste, numero do telefone</a:t>
            </a:r>
            <a:endParaRPr/>
          </a:p>
          <a:p>
            <a:pPr indent="-228600" lvl="2" marL="914400" marR="0" rtl="0" algn="l">
              <a:lnSpc>
                <a:spcPct val="90000"/>
              </a:lnSpc>
              <a:spcBef>
                <a:spcPts val="500"/>
              </a:spcBef>
              <a:spcAft>
                <a:spcPts val="0"/>
              </a:spcAft>
              <a:buClr>
                <a:schemeClr val="accent2"/>
              </a:buClr>
              <a:buSzPts val="1725"/>
              <a:buFont typeface="Noto Sans Symbols"/>
              <a:buNone/>
            </a:pPr>
            <a:r>
              <a:t/>
            </a:r>
            <a:endParaRPr b="0" i="0" sz="2300" u="none" cap="none" strike="noStrike">
              <a:solidFill>
                <a:schemeClr val="dk1"/>
              </a:solidFill>
              <a:latin typeface="Arial"/>
              <a:ea typeface="Arial"/>
              <a:cs typeface="Arial"/>
              <a:sym typeface="Arial"/>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Variáveis - Atribuição</a:t>
            </a:r>
            <a:endParaRPr/>
          </a:p>
        </p:txBody>
      </p:sp>
      <p:sp>
        <p:nvSpPr>
          <p:cNvPr id="392" name="Google Shape;392;p5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393" name="Google Shape;393;p5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ctr">
              <a:lnSpc>
                <a:spcPct val="100000"/>
              </a:lnSpc>
              <a:spcBef>
                <a:spcPts val="0"/>
              </a:spcBef>
              <a:spcAft>
                <a:spcPts val="0"/>
              </a:spcAft>
              <a:buClr>
                <a:schemeClr val="accent2"/>
              </a:buClr>
              <a:buSzPts val="780"/>
              <a:buFont typeface="Noto Sans Symbols"/>
              <a:buNone/>
            </a:pPr>
            <a:r>
              <a:rPr b="0" i="0" lang="en-US" sz="1300" u="none">
                <a:solidFill>
                  <a:schemeClr val="dk1"/>
                </a:solidFill>
                <a:latin typeface="Courier New"/>
                <a:ea typeface="Courier New"/>
                <a:cs typeface="Courier New"/>
                <a:sym typeface="Courier New"/>
              </a:rPr>
              <a:t>nomeDaVariavel = valorLiteral ou outraVariavel;</a:t>
            </a:r>
            <a:endParaRPr/>
          </a:p>
          <a:p>
            <a:pPr indent="-319087" lvl="0" marL="319087" marR="0" rtl="0" algn="ctr">
              <a:lnSpc>
                <a:spcPct val="100000"/>
              </a:lnSpc>
              <a:spcBef>
                <a:spcPts val="700"/>
              </a:spcBef>
              <a:spcAft>
                <a:spcPts val="0"/>
              </a:spcAft>
              <a:buClr>
                <a:schemeClr val="accent2"/>
              </a:buClr>
              <a:buSzPts val="780"/>
              <a:buFont typeface="Noto Sans Symbols"/>
              <a:buNone/>
            </a:pPr>
            <a:r>
              <a:rPr b="0" i="0" lang="en-US" sz="1300" u="none">
                <a:solidFill>
                  <a:schemeClr val="dk1"/>
                </a:solidFill>
                <a:latin typeface="Courier New"/>
                <a:ea typeface="Courier New"/>
                <a:cs typeface="Courier New"/>
                <a:sym typeface="Courier New"/>
              </a:rPr>
              <a:t>OU</a:t>
            </a:r>
            <a:endParaRPr/>
          </a:p>
          <a:p>
            <a:pPr indent="-319087" lvl="0" marL="319087" marR="0" rtl="0" algn="ctr">
              <a:lnSpc>
                <a:spcPct val="100000"/>
              </a:lnSpc>
              <a:spcBef>
                <a:spcPts val="700"/>
              </a:spcBef>
              <a:spcAft>
                <a:spcPts val="0"/>
              </a:spcAft>
              <a:buClr>
                <a:schemeClr val="accent2"/>
              </a:buClr>
              <a:buSzPts val="780"/>
              <a:buFont typeface="Noto Sans Symbols"/>
              <a:buNone/>
            </a:pPr>
            <a:r>
              <a:rPr b="0" i="0" lang="en-US" sz="1300" u="none">
                <a:solidFill>
                  <a:schemeClr val="dk1"/>
                </a:solidFill>
                <a:latin typeface="Courier New"/>
                <a:ea typeface="Courier New"/>
                <a:cs typeface="Courier New"/>
                <a:sym typeface="Courier New"/>
              </a:rPr>
              <a:t>tipoDaVariavel nomeDaVariavel = valorLiteral ou outraVariavel;</a:t>
            </a:r>
            <a:endParaRPr/>
          </a:p>
          <a:p>
            <a:pPr indent="-319087" lvl="0" marL="319087" marR="0" rtl="0" algn="l">
              <a:lnSpc>
                <a:spcPct val="100000"/>
              </a:lnSpc>
              <a:spcBef>
                <a:spcPts val="700"/>
              </a:spcBef>
              <a:spcAft>
                <a:spcPts val="0"/>
              </a:spcAft>
              <a:buClr>
                <a:schemeClr val="accent2"/>
              </a:buClr>
              <a:buSzPts val="780"/>
              <a:buFont typeface="Noto Sans Symbols"/>
              <a:buNone/>
            </a:pPr>
            <a:r>
              <a:t/>
            </a:r>
            <a:endParaRPr b="0" i="0" sz="1300" u="none">
              <a:solidFill>
                <a:schemeClr val="dk1"/>
              </a:solidFill>
              <a:latin typeface="Courier New"/>
              <a:ea typeface="Courier New"/>
              <a:cs typeface="Courier New"/>
              <a:sym typeface="Courier New"/>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Quando você atribui uma variável à outra, o Java faz uma cópia do conteúdo da variável origem para a variável destino.</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Exemplo:</a:t>
            </a:r>
            <a:endParaRPr/>
          </a:p>
          <a:p>
            <a:pPr indent="-250507" lvl="0" marL="319087" marR="0" rtl="0" algn="l">
              <a:lnSpc>
                <a:spcPct val="100000"/>
              </a:lnSpc>
              <a:spcBef>
                <a:spcPts val="700"/>
              </a:spcBef>
              <a:spcAft>
                <a:spcPts val="0"/>
              </a:spcAft>
              <a:buClr>
                <a:schemeClr val="accent2"/>
              </a:buClr>
              <a:buSzPts val="1080"/>
              <a:buFont typeface="Noto Sans Symbols"/>
              <a:buNone/>
            </a:pPr>
            <a:r>
              <a:t/>
            </a:r>
            <a:endParaRPr b="0" i="0" sz="1800" u="none">
              <a:solidFill>
                <a:schemeClr val="dk1"/>
              </a:solidFill>
              <a:latin typeface="Arial"/>
              <a:ea typeface="Arial"/>
              <a:cs typeface="Arial"/>
              <a:sym typeface="Arial"/>
            </a:endParaRPr>
          </a:p>
          <a:p>
            <a:pPr indent="-228600" lvl="4" marL="1828800" marR="0" rtl="0" algn="l">
              <a:lnSpc>
                <a:spcPct val="100000"/>
              </a:lnSpc>
              <a:spcBef>
                <a:spcPts val="400"/>
              </a:spcBef>
              <a:spcAft>
                <a:spcPts val="0"/>
              </a:spcAft>
              <a:buClr>
                <a:srgbClr val="D8B25C"/>
              </a:buClr>
              <a:buSzPts val="1105"/>
              <a:buFont typeface="Noto Sans Symbols"/>
              <a:buNone/>
            </a:pPr>
            <a:r>
              <a:rPr b="0" i="0" lang="en-US" sz="1700" u="none" cap="none" strike="noStrike">
                <a:solidFill>
                  <a:schemeClr val="dk1"/>
                </a:solidFill>
                <a:latin typeface="Courier New"/>
                <a:ea typeface="Courier New"/>
                <a:cs typeface="Courier New"/>
                <a:sym typeface="Courier New"/>
              </a:rPr>
              <a:t>int j = 10;</a:t>
            </a:r>
            <a:endParaRPr/>
          </a:p>
          <a:p>
            <a:pPr indent="-228600" lvl="4" marL="1828800" marR="0" rtl="0" algn="l">
              <a:lnSpc>
                <a:spcPct val="100000"/>
              </a:lnSpc>
              <a:spcBef>
                <a:spcPts val="400"/>
              </a:spcBef>
              <a:spcAft>
                <a:spcPts val="0"/>
              </a:spcAft>
              <a:buClr>
                <a:srgbClr val="D8B25C"/>
              </a:buClr>
              <a:buSzPts val="1105"/>
              <a:buFont typeface="Noto Sans Symbols"/>
              <a:buNone/>
            </a:pPr>
            <a:r>
              <a:rPr b="0" i="0" lang="en-US" sz="1700" u="none" cap="none" strike="noStrike">
                <a:solidFill>
                  <a:schemeClr val="dk1"/>
                </a:solidFill>
                <a:latin typeface="Courier New"/>
                <a:ea typeface="Courier New"/>
                <a:cs typeface="Courier New"/>
                <a:sym typeface="Courier New"/>
              </a:rPr>
              <a:t>int i = j;</a:t>
            </a:r>
            <a:endParaRPr/>
          </a:p>
          <a:p>
            <a:pPr indent="-228600" lvl="4" marL="1828800" marR="0" rtl="0" algn="l">
              <a:lnSpc>
                <a:spcPct val="100000"/>
              </a:lnSpc>
              <a:spcBef>
                <a:spcPts val="400"/>
              </a:spcBef>
              <a:spcAft>
                <a:spcPts val="0"/>
              </a:spcAft>
              <a:buClr>
                <a:srgbClr val="D8B25C"/>
              </a:buClr>
              <a:buSzPts val="1105"/>
              <a:buFont typeface="Noto Sans Symbols"/>
              <a:buNone/>
            </a:pPr>
            <a:r>
              <a:rPr b="0" i="0" lang="en-US" sz="1700" u="none" cap="none" strike="noStrike">
                <a:solidFill>
                  <a:schemeClr val="dk1"/>
                </a:solidFill>
                <a:latin typeface="Courier New"/>
                <a:ea typeface="Courier New"/>
                <a:cs typeface="Courier New"/>
                <a:sym typeface="Courier New"/>
              </a:rPr>
              <a:t>i=15;</a:t>
            </a:r>
            <a:endParaRPr/>
          </a:p>
          <a:p>
            <a:pPr indent="-228600" lvl="4" marL="1828800" marR="0" rtl="0" algn="l">
              <a:lnSpc>
                <a:spcPct val="100000"/>
              </a:lnSpc>
              <a:spcBef>
                <a:spcPts val="400"/>
              </a:spcBef>
              <a:spcAft>
                <a:spcPts val="0"/>
              </a:spcAft>
              <a:buClr>
                <a:srgbClr val="D8B25C"/>
              </a:buClr>
              <a:buSzPts val="1105"/>
              <a:buFont typeface="Noto Sans Symbols"/>
              <a:buNone/>
            </a:pPr>
            <a:r>
              <a:t/>
            </a:r>
            <a:endParaRPr b="0" i="0" sz="1700" u="none" cap="none" strike="noStrike">
              <a:solidFill>
                <a:schemeClr val="dk1"/>
              </a:solidFill>
              <a:latin typeface="Courier New"/>
              <a:ea typeface="Courier New"/>
              <a:cs typeface="Courier New"/>
              <a:sym typeface="Courier New"/>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Aqui o Valor final de i é 15 e o valor final de j é 10.</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Constantes</a:t>
            </a:r>
            <a:endParaRPr/>
          </a:p>
        </p:txBody>
      </p:sp>
      <p:sp>
        <p:nvSpPr>
          <p:cNvPr id="400" name="Google Shape;400;p5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01" name="Google Shape;401;p5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Declaração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Semelhante à declaração de variável acrescentando-se a palavra reservada </a:t>
            </a:r>
            <a:r>
              <a:rPr b="0" i="0" lang="en-US" sz="2600" u="sng" cap="none" strike="noStrike">
                <a:solidFill>
                  <a:schemeClr val="dk1"/>
                </a:solidFill>
                <a:latin typeface="Arial"/>
                <a:ea typeface="Arial"/>
                <a:cs typeface="Arial"/>
                <a:sym typeface="Arial"/>
              </a:rPr>
              <a:t>final</a:t>
            </a:r>
            <a:r>
              <a:rPr b="0" i="0" lang="en-US" sz="2600" u="none" cap="none" strike="noStrike">
                <a:solidFill>
                  <a:schemeClr val="dk1"/>
                </a:solidFill>
                <a:latin typeface="Arial"/>
                <a:ea typeface="Arial"/>
                <a:cs typeface="Arial"/>
                <a:sym typeface="Arial"/>
              </a:rPr>
              <a:t> no inicio da instrução. </a:t>
            </a:r>
            <a:endParaRPr/>
          </a:p>
          <a:p>
            <a:pPr indent="-273049" lvl="1" marL="639762" marR="0" rtl="0" algn="l">
              <a:lnSpc>
                <a:spcPct val="100000"/>
              </a:lnSpc>
              <a:spcBef>
                <a:spcPts val="500"/>
              </a:spcBef>
              <a:spcAft>
                <a:spcPts val="0"/>
              </a:spcAft>
              <a:buClr>
                <a:schemeClr val="accent1"/>
              </a:buClr>
              <a:buSzPts val="1820"/>
              <a:buFont typeface="Noto Sans Symbols"/>
              <a:buNone/>
            </a:pPr>
            <a:r>
              <a:rPr b="0" i="0" lang="en-US" sz="2600" u="none" cap="none" strike="noStrike">
                <a:solidFill>
                  <a:schemeClr val="dk1"/>
                </a:solidFill>
                <a:latin typeface="Arial"/>
                <a:ea typeface="Arial"/>
                <a:cs typeface="Arial"/>
                <a:sym typeface="Arial"/>
              </a:rPr>
              <a:t>	Exemplo: </a:t>
            </a:r>
            <a:endParaRPr/>
          </a:p>
          <a:p>
            <a:pPr indent="-228600" lvl="3" marL="1371600" marR="0" rtl="0" algn="l">
              <a:lnSpc>
                <a:spcPct val="100000"/>
              </a:lnSpc>
              <a:spcBef>
                <a:spcPts val="400"/>
              </a:spcBef>
              <a:spcAft>
                <a:spcPts val="0"/>
              </a:spcAft>
              <a:buClr>
                <a:srgbClr val="A5AB81"/>
              </a:buClr>
              <a:buSzPts val="1500"/>
              <a:buFont typeface="Noto Sans Symbols"/>
              <a:buNone/>
            </a:pPr>
            <a:r>
              <a:rPr b="0" i="0" lang="en-US" sz="2000" u="none" cap="none" strike="noStrike">
                <a:solidFill>
                  <a:schemeClr val="dk1"/>
                </a:solidFill>
                <a:latin typeface="Courier New"/>
                <a:ea typeface="Courier New"/>
                <a:cs typeface="Courier New"/>
                <a:sym typeface="Courier New"/>
              </a:rPr>
              <a:t>		final double CPMF = 0.38;</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Atribuição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Obrigatoriamente feita na declaração</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2"/>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 VariaveisConstantes.java</a:t>
            </a:r>
            <a:endParaRPr/>
          </a:p>
        </p:txBody>
      </p:sp>
      <p:sp>
        <p:nvSpPr>
          <p:cNvPr id="408" name="Google Shape;408;p5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09" name="Google Shape;409;p52"/>
          <p:cNvSpPr txBox="1"/>
          <p:nvPr/>
        </p:nvSpPr>
        <p:spPr>
          <a:xfrm>
            <a:off x="900112" y="1628775"/>
            <a:ext cx="7416800" cy="3282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VariaveisConstantes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qtdeIrmaos;</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char sexo='F';</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minhaAltura=1.65;</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meuNome="Rosi Teixeira";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final int MES_NASCIMENTO = 12;</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System.out.println("Olá! Meu nome é " + meuNome);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System.out.println("Sexo : " + sexo);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System.out.println("Altura : " + minhaAltura);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System.out.println("Mes de Nascimento : " + MES_NASCIMENTO);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400" u="none">
              <a:solidFill>
                <a:schemeClr val="dk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Atividade de Classe</a:t>
            </a:r>
            <a:endParaRPr/>
          </a:p>
        </p:txBody>
      </p:sp>
      <p:sp>
        <p:nvSpPr>
          <p:cNvPr id="416" name="Google Shape;416;p5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17" name="Google Shape;417;p5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No programa anterior, existe uma variável que não foi inicializada. Qual foi?</a:t>
            </a:r>
            <a:endParaRPr/>
          </a:p>
          <a:p>
            <a:pPr indent="-319087" lvl="0" marL="319087" marR="0" rtl="0" algn="l">
              <a:lnSpc>
                <a:spcPct val="9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Faça as seguintes alterações no programa anterior, salve, compile e, caso algum problema aconteça, descreva o que aconteceu e qual o seu palpite para a solução do mesmo.</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Incluir a impressão da variável qtdeIrmaos. </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Alterar o tipo da variável minhaAltura para float. </a:t>
            </a:r>
            <a:endParaRPr/>
          </a:p>
          <a:p>
            <a:pPr indent="-273048" lvl="1" marL="639762" marR="0" rtl="0" algn="l">
              <a:lnSpc>
                <a:spcPct val="9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Alterar o tipo da variável sexo para String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1994 – Apresentação do Java</a:t>
            </a:r>
            <a:endParaRPr/>
          </a:p>
        </p:txBody>
      </p:sp>
      <p:sp>
        <p:nvSpPr>
          <p:cNvPr id="132" name="Google Shape;132;p1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33" name="Google Shape;133;p1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Criação do WebRunner: primeiro navegador que utilizava Java</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Apresentação do ambiente Java, juntamente com o navegador, rebatizado de HotJava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 calcmode="lin" valueType="num">
                                      <p:cBhvr additive="base">
                                        <p:cTn dur="500"/>
                                        <p:tgtEl>
                                          <p:spTgt spid="133">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 calcmode="lin" valueType="num">
                                      <p:cBhvr additive="base">
                                        <p:cTn dur="500"/>
                                        <p:tgtEl>
                                          <p:spTgt spid="133">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424" name="Google Shape;424;p5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25" name="Google Shape;425;p5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Aritméticos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Utilizados para cálculos matemáticos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Relacionais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Utilizados para comparar igualdade e a ordem entre variáveis, constantes, valores literais e expressões,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Retornam sempre um valor lógico</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 Aritméticos</a:t>
            </a:r>
            <a:endParaRPr/>
          </a:p>
        </p:txBody>
      </p:sp>
      <p:sp>
        <p:nvSpPr>
          <p:cNvPr id="432" name="Google Shape;432;p5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graphicFrame>
        <p:nvGraphicFramePr>
          <p:cNvPr id="433" name="Google Shape;433;p55"/>
          <p:cNvGraphicFramePr/>
          <p:nvPr/>
        </p:nvGraphicFramePr>
        <p:xfrm>
          <a:off x="1331912" y="1773237"/>
          <a:ext cx="3000000" cy="3000000"/>
        </p:xfrm>
        <a:graphic>
          <a:graphicData uri="http://schemas.openxmlformats.org/drawingml/2006/table">
            <a:tbl>
              <a:tblPr>
                <a:noFill/>
                <a:tableStyleId>{584FA928-9220-4AAF-9557-E3F31C1929D7}</a:tableStyleId>
              </a:tblPr>
              <a:tblGrid>
                <a:gridCol w="1638300"/>
                <a:gridCol w="1638300"/>
                <a:gridCol w="1638300"/>
                <a:gridCol w="1638300"/>
              </a:tblGrid>
              <a:tr h="5730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Operador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Função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Operador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Função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571500">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Adição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Subtração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0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Multiplicação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Divisão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Resto da Divisão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Incremento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0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Decremento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Atribuição Aditiva</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46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Atribuição Subtrativa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Atribuição de Multiplicação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73075">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Atribuição de Divisão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500"/>
                        <a:buFont typeface="Arial"/>
                        <a:buNone/>
                      </a:pPr>
                      <a:r>
                        <a:rPr b="1" i="0" lang="en-US" sz="1500" u="none" cap="none" strike="noStrike">
                          <a:solidFill>
                            <a:srgbClr val="004983"/>
                          </a:solidFill>
                          <a:latin typeface="Arial"/>
                          <a:ea typeface="Arial"/>
                          <a:cs typeface="Arial"/>
                          <a:sym typeface="Arial"/>
                        </a:rPr>
                        <a:t>Atribuição de Resto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34" name="Google Shape;434;p55"/>
          <p:cNvSpPr txBox="1"/>
          <p:nvPr/>
        </p:nvSpPr>
        <p:spPr>
          <a:xfrm>
            <a:off x="1547812" y="6092825"/>
            <a:ext cx="6477000" cy="5175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Para compreender o funcionamento destes operadores execute o programa OperadoresAritmeticos.java (exercício de fixação 01)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6"/>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 Lógicos</a:t>
            </a:r>
            <a:endParaRPr/>
          </a:p>
        </p:txBody>
      </p:sp>
      <p:sp>
        <p:nvSpPr>
          <p:cNvPr id="441" name="Google Shape;441;p5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42" name="Google Shape;442;p56"/>
          <p:cNvSpPr txBox="1"/>
          <p:nvPr/>
        </p:nvSpPr>
        <p:spPr>
          <a:xfrm>
            <a:off x="838200" y="1295400"/>
            <a:ext cx="1762125" cy="427037"/>
          </a:xfrm>
          <a:prstGeom prst="rect">
            <a:avLst/>
          </a:prstGeom>
          <a:noFill/>
          <a:ln>
            <a:noFill/>
          </a:ln>
        </p:spPr>
        <p:txBody>
          <a:bodyPr anchorCtr="0" anchor="t" bIns="45700" lIns="91425" spcFirstLastPara="1" rIns="91425" wrap="square" tIns="45700">
            <a:spAutoFit/>
          </a:bodyPr>
          <a:lstStyle/>
          <a:p>
            <a:pPr indent="-90805" lvl="0" marL="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Relacionais</a:t>
            </a:r>
            <a:endParaRPr/>
          </a:p>
        </p:txBody>
      </p:sp>
      <p:graphicFrame>
        <p:nvGraphicFramePr>
          <p:cNvPr id="443" name="Google Shape;443;p56"/>
          <p:cNvGraphicFramePr/>
          <p:nvPr/>
        </p:nvGraphicFramePr>
        <p:xfrm>
          <a:off x="1295400" y="1905000"/>
          <a:ext cx="3000000" cy="3000000"/>
        </p:xfrm>
        <a:graphic>
          <a:graphicData uri="http://schemas.openxmlformats.org/drawingml/2006/table">
            <a:tbl>
              <a:tblPr>
                <a:noFill/>
                <a:tableStyleId>{584FA928-9220-4AAF-9557-E3F31C1929D7}</a:tableStyleId>
              </a:tblPr>
              <a:tblGrid>
                <a:gridCol w="1771650"/>
                <a:gridCol w="1771650"/>
                <a:gridCol w="1771650"/>
                <a:gridCol w="1771650"/>
              </a:tblGrid>
              <a:tr h="288925">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Operador</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Função</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Operador</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Função</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404800">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Igual a </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Diferente de</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1950">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&gt;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Maior que</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Menor que</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25450">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&gt;=</a:t>
                      </a:r>
                      <a:endParaRPr/>
                    </a:p>
                  </a:txBody>
                  <a:tcPr marT="45675" marB="4567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Maior ou igual a </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&lt;=</a:t>
                      </a:r>
                      <a:endParaRPr/>
                    </a:p>
                  </a:txBody>
                  <a:tcPr marT="45675" marB="456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1300"/>
                        <a:buFont typeface="Arial"/>
                        <a:buNone/>
                      </a:pPr>
                      <a:r>
                        <a:rPr b="1" i="0" lang="en-US" sz="1300" u="none" cap="none" strike="noStrike">
                          <a:solidFill>
                            <a:srgbClr val="004983"/>
                          </a:solidFill>
                          <a:latin typeface="Arial"/>
                          <a:ea typeface="Arial"/>
                          <a:cs typeface="Arial"/>
                          <a:sym typeface="Arial"/>
                        </a:rPr>
                        <a:t>Menor ou igual a</a:t>
                      </a:r>
                      <a:endParaRPr/>
                    </a:p>
                  </a:txBody>
                  <a:tcPr marT="45675" marB="4567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4" name="Google Shape;444;p56"/>
          <p:cNvSpPr txBox="1"/>
          <p:nvPr/>
        </p:nvSpPr>
        <p:spPr>
          <a:xfrm>
            <a:off x="914400" y="3657600"/>
            <a:ext cx="1281112" cy="427037"/>
          </a:xfrm>
          <a:prstGeom prst="rect">
            <a:avLst/>
          </a:prstGeom>
          <a:noFill/>
          <a:ln>
            <a:noFill/>
          </a:ln>
        </p:spPr>
        <p:txBody>
          <a:bodyPr anchorCtr="0" anchor="t" bIns="45700" lIns="91425" spcFirstLastPara="1" rIns="91425" wrap="square" tIns="45700">
            <a:spAutoFit/>
          </a:bodyPr>
          <a:lstStyle/>
          <a:p>
            <a:pPr indent="-90805" lvl="0" marL="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Lógicos</a:t>
            </a:r>
            <a:endParaRPr/>
          </a:p>
        </p:txBody>
      </p:sp>
      <p:graphicFrame>
        <p:nvGraphicFramePr>
          <p:cNvPr id="445" name="Google Shape;445;p56"/>
          <p:cNvGraphicFramePr/>
          <p:nvPr/>
        </p:nvGraphicFramePr>
        <p:xfrm>
          <a:off x="990600" y="4267200"/>
          <a:ext cx="3000000" cy="3000000"/>
        </p:xfrm>
        <a:graphic>
          <a:graphicData uri="http://schemas.openxmlformats.org/drawingml/2006/table">
            <a:tbl>
              <a:tblPr>
                <a:noFill/>
                <a:tableStyleId>{584FA928-9220-4AAF-9557-E3F31C1929D7}</a:tableStyleId>
              </a:tblPr>
              <a:tblGrid>
                <a:gridCol w="1924050"/>
                <a:gridCol w="1924050"/>
                <a:gridCol w="1924050"/>
                <a:gridCol w="1924050"/>
              </a:tblGrid>
              <a:tr h="198425">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Operador</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Função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Operador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Função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1"/>
                    </a:solidFill>
                  </a:tcPr>
                </a:tc>
              </a:tr>
              <a:tr h="273050">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OR lógico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OR dinâmico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39700">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&amp;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AND lógico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&amp;&amp;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AND dinâmico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7350">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XOR lógico</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NOT unário lógico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8925">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Atibuição de 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&amp;=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Atribuição de AND</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33375">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Atribluição de XOR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4983"/>
                        </a:buClr>
                        <a:buSzPts val="700"/>
                        <a:buFont typeface="Arial"/>
                        <a:buNone/>
                      </a:pPr>
                      <a:r>
                        <a:rPr b="1" i="0" lang="en-US" sz="700" u="none" cap="none" strike="noStrike">
                          <a:solidFill>
                            <a:srgbClr val="004983"/>
                          </a:solidFill>
                          <a:latin typeface="Arial"/>
                          <a:ea typeface="Arial"/>
                          <a:cs typeface="Arial"/>
                          <a:sym typeface="Arial"/>
                        </a:rPr>
                        <a:t>If-then-else ternário</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46" name="Google Shape;446;p56"/>
          <p:cNvSpPr txBox="1"/>
          <p:nvPr/>
        </p:nvSpPr>
        <p:spPr>
          <a:xfrm>
            <a:off x="228600" y="6218237"/>
            <a:ext cx="3124200" cy="6397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Arial"/>
              <a:buNone/>
            </a:pPr>
            <a:r>
              <a:rPr b="0" i="0" lang="en-US" sz="1200" u="none">
                <a:solidFill>
                  <a:schemeClr val="dk1"/>
                </a:solidFill>
                <a:latin typeface="Arial"/>
                <a:ea typeface="Arial"/>
                <a:cs typeface="Arial"/>
                <a:sym typeface="Arial"/>
              </a:rPr>
              <a:t>Para compreender o funcionamento destes operadores execute os programas exercício de fixação 02 e 03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Controle de Fluxo</a:t>
            </a:r>
            <a:endParaRPr/>
          </a:p>
        </p:txBody>
      </p:sp>
      <p:sp>
        <p:nvSpPr>
          <p:cNvPr id="453" name="Google Shape;453;p5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54" name="Google Shape;454;p5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Estruturas de decisão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if - else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switch - case</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Estruturas de repetição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while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for</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do - while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if</a:t>
            </a:r>
            <a:endParaRPr/>
          </a:p>
        </p:txBody>
      </p:sp>
      <p:sp>
        <p:nvSpPr>
          <p:cNvPr id="461" name="Google Shape;461;p5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62" name="Google Shape;462;p58"/>
          <p:cNvSpPr txBox="1"/>
          <p:nvPr>
            <p:ph idx="1" type="body"/>
          </p:nvPr>
        </p:nvSpPr>
        <p:spPr>
          <a:xfrm>
            <a:off x="468312" y="1628775"/>
            <a:ext cx="8229600" cy="6762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Sintaxe:</a:t>
            </a:r>
            <a:endParaRPr/>
          </a:p>
        </p:txBody>
      </p:sp>
      <p:sp>
        <p:nvSpPr>
          <p:cNvPr id="463" name="Google Shape;463;p58"/>
          <p:cNvSpPr txBox="1"/>
          <p:nvPr/>
        </p:nvSpPr>
        <p:spPr>
          <a:xfrm>
            <a:off x="1763712" y="2276475"/>
            <a:ext cx="5205412"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(&lt;condição&gt;){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&lt;instruções&gt;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464" name="Google Shape;464;p58"/>
          <p:cNvSpPr txBox="1"/>
          <p:nvPr/>
        </p:nvSpPr>
        <p:spPr>
          <a:xfrm>
            <a:off x="395287" y="3573462"/>
            <a:ext cx="8229600" cy="676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2400"/>
              <a:buFont typeface="Arial"/>
              <a:buChar char="•"/>
            </a:pPr>
            <a:r>
              <a:rPr b="1" i="0" lang="en-US" sz="2400" u="none">
                <a:solidFill>
                  <a:srgbClr val="004983"/>
                </a:solidFill>
                <a:latin typeface="Arial"/>
                <a:ea typeface="Arial"/>
                <a:cs typeface="Arial"/>
                <a:sym typeface="Arial"/>
              </a:rPr>
              <a:t>Exemplo</a:t>
            </a:r>
            <a:endParaRPr/>
          </a:p>
        </p:txBody>
      </p:sp>
      <p:sp>
        <p:nvSpPr>
          <p:cNvPr id="465" name="Google Shape;465;p58"/>
          <p:cNvSpPr txBox="1"/>
          <p:nvPr/>
        </p:nvSpPr>
        <p:spPr>
          <a:xfrm>
            <a:off x="1763712" y="4303712"/>
            <a:ext cx="6696075"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idade = 15;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(idade &lt; 18){</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System.out.println(“É menor de idade!”);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466" name="Google Shape;466;p58"/>
          <p:cNvSpPr/>
          <p:nvPr/>
        </p:nvSpPr>
        <p:spPr>
          <a:xfrm>
            <a:off x="6448425" y="2162175"/>
            <a:ext cx="2011362" cy="762000"/>
          </a:xfrm>
          <a:custGeom>
            <a:rect b="b" l="l" r="r" t="t"/>
            <a:pathLst>
              <a:path extrusionOk="0" h="120000" w="120000">
                <a:moveTo>
                  <a:pt x="0" y="0"/>
                </a:moveTo>
                <a:lnTo>
                  <a:pt x="120000" y="0"/>
                </a:lnTo>
                <a:lnTo>
                  <a:pt x="120000" y="120000"/>
                </a:lnTo>
                <a:lnTo>
                  <a:pt x="0" y="120000"/>
                </a:lnTo>
                <a:close/>
              </a:path>
              <a:path extrusionOk="0" fill="none" h="120000" w="120000">
                <a:moveTo>
                  <a:pt x="8802" y="-36251"/>
                </a:moveTo>
                <a:lnTo>
                  <a:pt x="3888" y="-982"/>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&lt;condição&gt;</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Deve retornar true ou false.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500"/>
                                        <p:tgtEl>
                                          <p:spTgt spid="4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if - else</a:t>
            </a:r>
            <a:endParaRPr/>
          </a:p>
        </p:txBody>
      </p:sp>
      <p:sp>
        <p:nvSpPr>
          <p:cNvPr id="473" name="Google Shape;473;p5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74" name="Google Shape;474;p59"/>
          <p:cNvSpPr txBox="1"/>
          <p:nvPr>
            <p:ph idx="1" type="body"/>
          </p:nvPr>
        </p:nvSpPr>
        <p:spPr>
          <a:xfrm>
            <a:off x="457200" y="1133475"/>
            <a:ext cx="8229600" cy="17399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utilize a clausula else para indicar o que deve ser executado caso a condição  do if seja falsa:</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
        <p:nvSpPr>
          <p:cNvPr id="475" name="Google Shape;475;p59"/>
          <p:cNvSpPr txBox="1"/>
          <p:nvPr/>
        </p:nvSpPr>
        <p:spPr>
          <a:xfrm>
            <a:off x="1763712" y="3141662"/>
            <a:ext cx="6696075" cy="204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idade = 15;</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if (idade &lt; 18)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System.out.println(“É menor de idade!”);</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else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System.out.println(“É maior de idade!”);</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476" name="Google Shape;476;p59"/>
          <p:cNvSpPr txBox="1"/>
          <p:nvPr/>
        </p:nvSpPr>
        <p:spPr>
          <a:xfrm>
            <a:off x="447675" y="6283325"/>
            <a:ext cx="280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EstruturasDeDecisao1.java</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switch - case</a:t>
            </a:r>
            <a:endParaRPr/>
          </a:p>
        </p:txBody>
      </p:sp>
      <p:sp>
        <p:nvSpPr>
          <p:cNvPr id="483" name="Google Shape;483;p6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84" name="Google Shape;484;p60"/>
          <p:cNvSpPr txBox="1"/>
          <p:nvPr>
            <p:ph idx="1" type="body"/>
          </p:nvPr>
        </p:nvSpPr>
        <p:spPr>
          <a:xfrm>
            <a:off x="457200" y="1133475"/>
            <a:ext cx="8229600" cy="7302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Sintaxe:</a:t>
            </a:r>
            <a:endParaRPr/>
          </a:p>
          <a:p>
            <a:pPr indent="-208598" lvl="0" marL="319088" marR="0" rtl="0" algn="l">
              <a:spcBef>
                <a:spcPts val="700"/>
              </a:spcBef>
              <a:spcAft>
                <a:spcPts val="0"/>
              </a:spcAft>
              <a:buClr>
                <a:schemeClr val="accent2"/>
              </a:buClr>
              <a:buSzPts val="1740"/>
              <a:buFont typeface="Noto Sans Symbols"/>
              <a:buNone/>
            </a:pPr>
            <a:r>
              <a:t/>
            </a:r>
            <a:endParaRPr b="0" i="0" sz="2900" u="none">
              <a:solidFill>
                <a:schemeClr val="dk1"/>
              </a:solidFill>
              <a:latin typeface="Arial"/>
              <a:ea typeface="Arial"/>
              <a:cs typeface="Arial"/>
              <a:sym typeface="Arial"/>
            </a:endParaRPr>
          </a:p>
        </p:txBody>
      </p:sp>
      <p:sp>
        <p:nvSpPr>
          <p:cNvPr id="485" name="Google Shape;485;p60"/>
          <p:cNvSpPr txBox="1"/>
          <p:nvPr/>
        </p:nvSpPr>
        <p:spPr>
          <a:xfrm>
            <a:off x="2124075" y="2349500"/>
            <a:ext cx="4457700" cy="35147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switch (&lt;expressão ou variável&gt;){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case &lt;valor1&gt;: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&lt;instrução1&gt;;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case &lt;valor2&gt;: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&lt;instrução2&gt;;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case &lt;valor3&gt;: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&lt;instrução3&gt;;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default: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&lt;instrução default&gt;;</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486" name="Google Shape;486;p60"/>
          <p:cNvSpPr/>
          <p:nvPr/>
        </p:nvSpPr>
        <p:spPr>
          <a:xfrm>
            <a:off x="6372225" y="1298575"/>
            <a:ext cx="2303462" cy="546100"/>
          </a:xfrm>
          <a:custGeom>
            <a:rect b="b" l="l" r="r" t="t"/>
            <a:pathLst>
              <a:path extrusionOk="0" h="120000" w="120000">
                <a:moveTo>
                  <a:pt x="0" y="0"/>
                </a:moveTo>
                <a:lnTo>
                  <a:pt x="120000" y="0"/>
                </a:lnTo>
                <a:lnTo>
                  <a:pt x="120000" y="120000"/>
                </a:lnTo>
                <a:lnTo>
                  <a:pt x="0" y="120000"/>
                </a:lnTo>
                <a:close/>
              </a:path>
              <a:path extrusionOk="0" fill="none" h="120000" w="120000">
                <a:moveTo>
                  <a:pt x="53272" y="-11344"/>
                </a:moveTo>
                <a:lnTo>
                  <a:pt x="5425" y="-858"/>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&lt;expressão ou variável&gt;</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Tem que ser int ou char.</a:t>
            </a:r>
            <a:endParaRPr/>
          </a:p>
        </p:txBody>
      </p:sp>
      <p:sp>
        <p:nvSpPr>
          <p:cNvPr id="487" name="Google Shape;487;p60"/>
          <p:cNvSpPr/>
          <p:nvPr/>
        </p:nvSpPr>
        <p:spPr>
          <a:xfrm>
            <a:off x="6300787" y="2636837"/>
            <a:ext cx="2663825" cy="1368425"/>
          </a:xfrm>
          <a:custGeom>
            <a:rect b="b" l="l" r="r" t="t"/>
            <a:pathLst>
              <a:path extrusionOk="0" h="120000" w="120000">
                <a:moveTo>
                  <a:pt x="0" y="0"/>
                </a:moveTo>
                <a:lnTo>
                  <a:pt x="120000" y="0"/>
                </a:lnTo>
                <a:lnTo>
                  <a:pt x="120000" y="120000"/>
                </a:lnTo>
                <a:lnTo>
                  <a:pt x="0" y="120000"/>
                </a:lnTo>
                <a:close/>
              </a:path>
              <a:path extrusionOk="0" fill="none" h="120000" w="120000">
                <a:moveTo>
                  <a:pt x="2766" y="-14257"/>
                </a:moveTo>
                <a:lnTo>
                  <a:pt x="2165" y="-742"/>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&lt;valorN&gt;</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Tem que ser do mesmo tipo de &lt;expressão ou variável&gt;.</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Tem que ser valores literais ou constantes.</a:t>
            </a:r>
            <a:endParaRPr/>
          </a:p>
        </p:txBody>
      </p:sp>
      <p:sp>
        <p:nvSpPr>
          <p:cNvPr id="488" name="Google Shape;488;p60"/>
          <p:cNvSpPr/>
          <p:nvPr/>
        </p:nvSpPr>
        <p:spPr>
          <a:xfrm>
            <a:off x="100012" y="3284537"/>
            <a:ext cx="2024062" cy="1368425"/>
          </a:xfrm>
          <a:custGeom>
            <a:rect b="b" l="l" r="r" t="t"/>
            <a:pathLst>
              <a:path extrusionOk="0" h="120000" w="120000">
                <a:moveTo>
                  <a:pt x="0" y="0"/>
                </a:moveTo>
                <a:lnTo>
                  <a:pt x="120000" y="0"/>
                </a:lnTo>
                <a:lnTo>
                  <a:pt x="120000" y="120000"/>
                </a:lnTo>
                <a:lnTo>
                  <a:pt x="0" y="120000"/>
                </a:lnTo>
                <a:close/>
              </a:path>
              <a:path extrusionOk="0" fill="none" h="120000" w="120000">
                <a:moveTo>
                  <a:pt x="-691" y="49014"/>
                </a:moveTo>
                <a:lnTo>
                  <a:pt x="2165" y="26896"/>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break</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Não é obrigatório mas a ausência dele provoca a execução de todos os cases.</a:t>
            </a:r>
            <a:endParaRPr/>
          </a:p>
        </p:txBody>
      </p:sp>
      <p:sp>
        <p:nvSpPr>
          <p:cNvPr id="489" name="Google Shape;489;p60"/>
          <p:cNvSpPr/>
          <p:nvPr/>
        </p:nvSpPr>
        <p:spPr>
          <a:xfrm>
            <a:off x="6659562" y="4652962"/>
            <a:ext cx="2303462" cy="1008062"/>
          </a:xfrm>
          <a:custGeom>
            <a:rect b="b" l="l" r="r" t="t"/>
            <a:pathLst>
              <a:path extrusionOk="0" h="120000" w="120000">
                <a:moveTo>
                  <a:pt x="0" y="0"/>
                </a:moveTo>
                <a:lnTo>
                  <a:pt x="120000" y="0"/>
                </a:lnTo>
                <a:lnTo>
                  <a:pt x="120000" y="120000"/>
                </a:lnTo>
                <a:lnTo>
                  <a:pt x="0" y="120000"/>
                </a:lnTo>
                <a:close/>
              </a:path>
              <a:path extrusionOk="0" fill="none" h="120000" w="120000">
                <a:moveTo>
                  <a:pt x="7837" y="-28475"/>
                </a:moveTo>
                <a:lnTo>
                  <a:pt x="2939" y="-858"/>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default</a:t>
            </a:r>
            <a:endParaRPr/>
          </a:p>
          <a:p>
            <a:pPr indent="-88900" lvl="0" marL="0" marR="0" rtl="0" algn="ctr">
              <a:lnSpc>
                <a:spcPct val="100000"/>
              </a:lnSpc>
              <a:spcBef>
                <a:spcPts val="0"/>
              </a:spcBef>
              <a:spcAft>
                <a:spcPts val="0"/>
              </a:spcAft>
              <a:buClr>
                <a:schemeClr val="dk1"/>
              </a:buClr>
              <a:buSzPts val="1400"/>
              <a:buFont typeface="Arial"/>
              <a:buChar char="•"/>
            </a:pPr>
            <a:r>
              <a:rPr b="0" i="0" lang="en-US" sz="1400" u="none">
                <a:solidFill>
                  <a:schemeClr val="dk1"/>
                </a:solidFill>
                <a:latin typeface="Arial"/>
                <a:ea typeface="Arial"/>
                <a:cs typeface="Arial"/>
                <a:sym typeface="Arial"/>
              </a:rPr>
              <a:t>Não é obrigatório mas é uma boa prática de programação.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500"/>
                                        <p:tgtEl>
                                          <p:spTgt spid="488"/>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500"/>
                                        <p:tgtEl>
                                          <p:spTgt spid="4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switch - case</a:t>
            </a:r>
            <a:endParaRPr/>
          </a:p>
        </p:txBody>
      </p:sp>
      <p:sp>
        <p:nvSpPr>
          <p:cNvPr id="496" name="Google Shape;496;p6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497" name="Google Shape;497;p61"/>
          <p:cNvSpPr txBox="1"/>
          <p:nvPr>
            <p:ph idx="1" type="body"/>
          </p:nvPr>
        </p:nvSpPr>
        <p:spPr>
          <a:xfrm>
            <a:off x="539750" y="1052512"/>
            <a:ext cx="8229600" cy="6762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Exemplo:</a:t>
            </a:r>
            <a:endParaRPr/>
          </a:p>
        </p:txBody>
      </p:sp>
      <p:sp>
        <p:nvSpPr>
          <p:cNvPr id="498" name="Google Shape;498;p61"/>
          <p:cNvSpPr txBox="1"/>
          <p:nvPr/>
        </p:nvSpPr>
        <p:spPr>
          <a:xfrm>
            <a:off x="1600200" y="2513012"/>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499" name="Google Shape;499;p61"/>
          <p:cNvSpPr txBox="1"/>
          <p:nvPr/>
        </p:nvSpPr>
        <p:spPr>
          <a:xfrm>
            <a:off x="2589212" y="1196975"/>
            <a:ext cx="6554787" cy="48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int diaDaSemana=1;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switch (diaDaSemana)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1: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System.out.println("Domingo");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2:</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System.out.println("Segunda-Feira");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3:</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System.out.println("Terça-Feira");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4:</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System.out.println("Quarta-Feira");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5:</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System.out.println("Quinta-Feira");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6:</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System.out.println("Sexta-Feira");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case 7:</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System.out.println("Sábado");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default: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System.out.println("Dia da semana Inválido!");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500" name="Google Shape;500;p61"/>
          <p:cNvSpPr txBox="1"/>
          <p:nvPr/>
        </p:nvSpPr>
        <p:spPr>
          <a:xfrm>
            <a:off x="447675" y="6283325"/>
            <a:ext cx="280987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EstruturasDeDecisao2.java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while</a:t>
            </a:r>
            <a:endParaRPr/>
          </a:p>
        </p:txBody>
      </p:sp>
      <p:sp>
        <p:nvSpPr>
          <p:cNvPr id="507" name="Google Shape;507;p6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08" name="Google Shape;508;p62"/>
          <p:cNvSpPr txBox="1"/>
          <p:nvPr>
            <p:ph idx="1" type="body"/>
          </p:nvPr>
        </p:nvSpPr>
        <p:spPr>
          <a:xfrm>
            <a:off x="457200" y="1133475"/>
            <a:ext cx="8229600" cy="7302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Sintaxe:</a:t>
            </a:r>
            <a:endParaRPr/>
          </a:p>
        </p:txBody>
      </p:sp>
      <p:sp>
        <p:nvSpPr>
          <p:cNvPr id="509" name="Google Shape;509;p62"/>
          <p:cNvSpPr txBox="1"/>
          <p:nvPr/>
        </p:nvSpPr>
        <p:spPr>
          <a:xfrm>
            <a:off x="2627312" y="2133600"/>
            <a:ext cx="2778125"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while (&lt;condição&gt;){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&lt;instruções&gt;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510" name="Google Shape;510;p62"/>
          <p:cNvSpPr txBox="1"/>
          <p:nvPr/>
        </p:nvSpPr>
        <p:spPr>
          <a:xfrm>
            <a:off x="468312" y="3473450"/>
            <a:ext cx="8229600" cy="676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2400"/>
              <a:buFont typeface="Arial"/>
              <a:buChar char="•"/>
            </a:pPr>
            <a:r>
              <a:rPr b="1" i="0" lang="en-US" sz="2400" u="none">
                <a:solidFill>
                  <a:srgbClr val="004983"/>
                </a:solidFill>
                <a:latin typeface="Arial"/>
                <a:ea typeface="Arial"/>
                <a:cs typeface="Arial"/>
                <a:sym typeface="Arial"/>
              </a:rPr>
              <a:t>Exemplo:</a:t>
            </a:r>
            <a:endParaRPr/>
          </a:p>
        </p:txBody>
      </p:sp>
      <p:sp>
        <p:nvSpPr>
          <p:cNvPr id="511" name="Google Shape;511;p62"/>
          <p:cNvSpPr txBox="1"/>
          <p:nvPr/>
        </p:nvSpPr>
        <p:spPr>
          <a:xfrm>
            <a:off x="1403350" y="4365625"/>
            <a:ext cx="7454900" cy="1558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int idade = 14;</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while (idade &lt; 18)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System.out.println(idade + " anos: ainda é menor!");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idade = idade+1;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600" u="none">
              <a:solidFill>
                <a:schemeClr val="dk1"/>
              </a:solidFill>
              <a:latin typeface="Courier New"/>
              <a:ea typeface="Courier New"/>
              <a:cs typeface="Courier New"/>
              <a:sym typeface="Courier New"/>
            </a:endParaRPr>
          </a:p>
        </p:txBody>
      </p:sp>
      <p:sp>
        <p:nvSpPr>
          <p:cNvPr id="512" name="Google Shape;512;p62"/>
          <p:cNvSpPr txBox="1"/>
          <p:nvPr/>
        </p:nvSpPr>
        <p:spPr>
          <a:xfrm>
            <a:off x="447675" y="6283325"/>
            <a:ext cx="29210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EstruturasDeRepeticao1.java</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for</a:t>
            </a:r>
            <a:endParaRPr/>
          </a:p>
        </p:txBody>
      </p:sp>
      <p:sp>
        <p:nvSpPr>
          <p:cNvPr id="519" name="Google Shape;519;p6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20" name="Google Shape;520;p63"/>
          <p:cNvSpPr txBox="1"/>
          <p:nvPr>
            <p:ph idx="1" type="body"/>
          </p:nvPr>
        </p:nvSpPr>
        <p:spPr>
          <a:xfrm>
            <a:off x="457200" y="1133475"/>
            <a:ext cx="8229600" cy="6524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Sintaxe:</a:t>
            </a:r>
            <a:endParaRPr/>
          </a:p>
        </p:txBody>
      </p:sp>
      <p:sp>
        <p:nvSpPr>
          <p:cNvPr id="521" name="Google Shape;521;p63"/>
          <p:cNvSpPr txBox="1"/>
          <p:nvPr/>
        </p:nvSpPr>
        <p:spPr>
          <a:xfrm>
            <a:off x="1619250" y="2349500"/>
            <a:ext cx="64643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(&lt;inicialização&gt;;&lt;condição&gt;;&lt;incremento&gt;){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&lt;instruções&gt;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522" name="Google Shape;522;p63"/>
          <p:cNvSpPr txBox="1"/>
          <p:nvPr/>
        </p:nvSpPr>
        <p:spPr>
          <a:xfrm>
            <a:off x="460375" y="3716337"/>
            <a:ext cx="8229600" cy="6048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2400"/>
              <a:buFont typeface="Arial"/>
              <a:buChar char="•"/>
            </a:pPr>
            <a:r>
              <a:rPr b="1" i="0" lang="en-US" sz="2400" u="none">
                <a:solidFill>
                  <a:srgbClr val="004983"/>
                </a:solidFill>
                <a:latin typeface="Arial"/>
                <a:ea typeface="Arial"/>
                <a:cs typeface="Arial"/>
                <a:sym typeface="Arial"/>
              </a:rPr>
              <a:t>Exemplo</a:t>
            </a:r>
            <a:endParaRPr/>
          </a:p>
        </p:txBody>
      </p:sp>
      <p:sp>
        <p:nvSpPr>
          <p:cNvPr id="523" name="Google Shape;523;p63"/>
          <p:cNvSpPr txBox="1"/>
          <p:nvPr/>
        </p:nvSpPr>
        <p:spPr>
          <a:xfrm>
            <a:off x="1619250" y="4398962"/>
            <a:ext cx="6600825"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System.out.println("Contando de zero a 10...");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(int i=0;i&lt;11;i++)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524" name="Google Shape;524;p63"/>
          <p:cNvSpPr txBox="1"/>
          <p:nvPr/>
        </p:nvSpPr>
        <p:spPr>
          <a:xfrm>
            <a:off x="447675" y="6283325"/>
            <a:ext cx="29210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EstruturasDeRepeticao2.java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1995</a:t>
            </a:r>
            <a:endParaRPr/>
          </a:p>
        </p:txBody>
      </p:sp>
      <p:sp>
        <p:nvSpPr>
          <p:cNvPr id="140" name="Google Shape;140;p1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1" name="Google Shape;141;p1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Primeira versão do Netscape com suporte à Java</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Execução de pequenos programas (Applets)</a:t>
            </a:r>
            <a:endParaRPr/>
          </a:p>
          <a:p>
            <a:pPr indent="-319087" lvl="0" marL="319087" marR="0" rtl="0" algn="l">
              <a:lnSpc>
                <a:spcPct val="10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Outras empresas lançam versões de seus navegadores com suporte à Java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 calcmode="lin" valueType="num">
                                      <p:cBhvr additive="base">
                                        <p:cTn dur="500"/>
                                        <p:tgtEl>
                                          <p:spTgt spid="141">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 calcmode="lin" valueType="num">
                                      <p:cBhvr additive="base">
                                        <p:cTn dur="500"/>
                                        <p:tgtEl>
                                          <p:spTgt spid="141">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 calcmode="lin" valueType="num">
                                      <p:cBhvr additive="base">
                                        <p:cTn dur="500"/>
                                        <p:tgtEl>
                                          <p:spTgt spid="141">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Quebras de laço - break</a:t>
            </a:r>
            <a:endParaRPr/>
          </a:p>
        </p:txBody>
      </p:sp>
      <p:sp>
        <p:nvSpPr>
          <p:cNvPr id="531" name="Google Shape;531;p6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32" name="Google Shape;532;p64"/>
          <p:cNvSpPr txBox="1"/>
          <p:nvPr>
            <p:ph idx="1" type="body"/>
          </p:nvPr>
        </p:nvSpPr>
        <p:spPr>
          <a:xfrm>
            <a:off x="457200" y="1133475"/>
            <a:ext cx="8229600" cy="1663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break</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Interrompe a execução do loop</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Exemplo:</a:t>
            </a:r>
            <a:endParaRPr/>
          </a:p>
        </p:txBody>
      </p:sp>
      <p:sp>
        <p:nvSpPr>
          <p:cNvPr id="533" name="Google Shape;533;p64"/>
          <p:cNvSpPr txBox="1"/>
          <p:nvPr/>
        </p:nvSpPr>
        <p:spPr>
          <a:xfrm>
            <a:off x="468312" y="2565400"/>
            <a:ext cx="8366125" cy="191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int x=10;</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int y=30;</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System.out.println("Intervalo [" + x + "," + y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for (int i=x;i&lt;y;i++)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System.out.println("Repetição [" + i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if (i % 19 == 0)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System.out.println("Achei um número divisível por 19 no intervalo.");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break;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534" name="Google Shape;534;p64"/>
          <p:cNvSpPr txBox="1"/>
          <p:nvPr/>
        </p:nvSpPr>
        <p:spPr>
          <a:xfrm>
            <a:off x="447675" y="6283325"/>
            <a:ext cx="29210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EstruturasDeRepeticao3.java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6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Quebras de laço - continue</a:t>
            </a:r>
            <a:endParaRPr/>
          </a:p>
        </p:txBody>
      </p:sp>
      <p:sp>
        <p:nvSpPr>
          <p:cNvPr id="541" name="Google Shape;541;p6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42" name="Google Shape;542;p65"/>
          <p:cNvSpPr txBox="1"/>
          <p:nvPr>
            <p:ph idx="1" type="body"/>
          </p:nvPr>
        </p:nvSpPr>
        <p:spPr>
          <a:xfrm>
            <a:off x="457200" y="1133475"/>
            <a:ext cx="8229600" cy="17399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Continue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Obriga o loop a executar o próximo laço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Exemplo:</a:t>
            </a:r>
            <a:endParaRPr/>
          </a:p>
        </p:txBody>
      </p:sp>
      <p:sp>
        <p:nvSpPr>
          <p:cNvPr id="543" name="Google Shape;543;p65"/>
          <p:cNvSpPr txBox="1"/>
          <p:nvPr/>
        </p:nvSpPr>
        <p:spPr>
          <a:xfrm>
            <a:off x="1187450" y="3284537"/>
            <a:ext cx="6969125" cy="2014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for (int i=0;i&lt;100;i++) {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(i &gt; 50 &amp;&amp; i &lt; 60)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continue;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System.out.println("Repetição [" + i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544" name="Google Shape;544;p65"/>
          <p:cNvSpPr txBox="1"/>
          <p:nvPr/>
        </p:nvSpPr>
        <p:spPr>
          <a:xfrm>
            <a:off x="447675" y="6283325"/>
            <a:ext cx="2921000"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EstruturasDeRepeticao4.java</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6"/>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graphicFrame>
        <p:nvGraphicFramePr>
          <p:cNvPr id="551" name="Google Shape;551;p66"/>
          <p:cNvGraphicFramePr/>
          <p:nvPr/>
        </p:nvGraphicFramePr>
        <p:xfrm>
          <a:off x="900112" y="1844675"/>
          <a:ext cx="3000000" cy="3000000"/>
        </p:xfrm>
        <a:graphic>
          <a:graphicData uri="http://schemas.openxmlformats.org/drawingml/2006/table">
            <a:tbl>
              <a:tblPr>
                <a:noFill/>
                <a:tableStyleId>{584FA928-9220-4AAF-9557-E3F31C1929D7}</a:tableStyleId>
              </a:tblPr>
              <a:tblGrid>
                <a:gridCol w="2500300"/>
                <a:gridCol w="5160950"/>
              </a:tblGrid>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Categoria</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Operadores</a:t>
                      </a:r>
                      <a:endParaRPr/>
                    </a:p>
                  </a:txBody>
                  <a:tcPr marT="317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Unários</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 -- + - ! ~ ()</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9191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Aritméticos</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 * %</a:t>
                      </a:r>
                      <a:endParaRPr/>
                    </a:p>
                    <a:p>
                      <a:pPr indent="0" lvl="0" marL="0" marR="0" rtl="0" algn="l">
                        <a:lnSpc>
                          <a:spcPct val="89000"/>
                        </a:lnSpc>
                        <a:spcBef>
                          <a:spcPts val="70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 -</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Deslocamento</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&lt;&lt;   &gt;&gt;   &gt;&gt;&gt;</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Comparação</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&lt; &lt;= &gt; &gt;= == != instanceof</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Bitwise</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&amp; ^ |</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35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Curto-circuito</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&amp;&amp; ||</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61950">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Condicional</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396875">
                <a:tc>
                  <a:txBody>
                    <a:bodyPr/>
                    <a:lstStyle/>
                    <a:p>
                      <a:pPr indent="0" lvl="0" marL="0" marR="0" rtl="0" algn="l">
                        <a:lnSpc>
                          <a:spcPct val="86000"/>
                        </a:lnSpc>
                        <a:spcBef>
                          <a:spcPts val="0"/>
                        </a:spcBef>
                        <a:spcAft>
                          <a:spcPts val="0"/>
                        </a:spcAft>
                        <a:buClr>
                          <a:srgbClr val="004983"/>
                        </a:buClr>
                        <a:buSzPts val="2400"/>
                        <a:buFont typeface="Arial"/>
                        <a:buNone/>
                      </a:pPr>
                      <a:r>
                        <a:rPr b="1" i="0" lang="en-US" sz="2400" u="none" cap="none" strike="noStrike">
                          <a:solidFill>
                            <a:srgbClr val="004983"/>
                          </a:solidFill>
                          <a:latin typeface="Arial"/>
                          <a:ea typeface="Arial"/>
                          <a:cs typeface="Arial"/>
                          <a:sym typeface="Arial"/>
                        </a:rPr>
                        <a:t>Atribuição</a:t>
                      </a:r>
                      <a:endParaRPr/>
                    </a:p>
                  </a:txBody>
                  <a:tcPr marT="31750" marB="45725" marR="91450" marL="91450" anchor="ctr">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89000"/>
                        </a:lnSpc>
                        <a:spcBef>
                          <a:spcPts val="0"/>
                        </a:spcBef>
                        <a:spcAft>
                          <a:spcPts val="0"/>
                        </a:spcAft>
                        <a:buClr>
                          <a:srgbClr val="004983"/>
                        </a:buClr>
                        <a:buSzPts val="2400"/>
                        <a:buFont typeface="Courier New"/>
                        <a:buNone/>
                      </a:pPr>
                      <a:r>
                        <a:rPr b="1" i="0" lang="en-US" sz="2400" u="none" cap="none" strike="noStrike">
                          <a:solidFill>
                            <a:srgbClr val="004983"/>
                          </a:solidFill>
                          <a:latin typeface="Courier New"/>
                          <a:ea typeface="Courier New"/>
                          <a:cs typeface="Courier New"/>
                          <a:sym typeface="Courier New"/>
                        </a:rPr>
                        <a:t>= “op=“</a:t>
                      </a:r>
                      <a:endParaRPr/>
                    </a:p>
                  </a:txBody>
                  <a:tcPr marT="24950" marB="45725" marR="91450" marL="91450" anchor="ctr">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r>
            </a:tbl>
          </a:graphicData>
        </a:graphic>
      </p:graphicFrame>
      <p:sp>
        <p:nvSpPr>
          <p:cNvPr id="552" name="Google Shape;552;p6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6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559" name="Google Shape;559;p6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60" name="Google Shape;560;p6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Ordem de Avaliação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 ordem de avaliação é sempre da esquerda para a direita no Java.</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A ordem de execução depende da precedência dos operadores e a associatividade.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Para atribuições a associatividade é da direita para a esquerda.</a:t>
            </a:r>
            <a:endParaRPr/>
          </a:p>
        </p:txBody>
      </p:sp>
      <p:pic>
        <p:nvPicPr>
          <p:cNvPr id="561" name="Google Shape;561;p67"/>
          <p:cNvPicPr preferRelativeResize="0"/>
          <p:nvPr/>
        </p:nvPicPr>
        <p:blipFill rotWithShape="1">
          <a:blip r:embed="rId3">
            <a:alphaModFix/>
          </a:blip>
          <a:srcRect b="0" l="0" r="0" t="0"/>
          <a:stretch/>
        </p:blipFill>
        <p:spPr>
          <a:xfrm>
            <a:off x="1419225" y="4741862"/>
            <a:ext cx="4446587" cy="2106612"/>
          </a:xfrm>
          <a:prstGeom prst="rect">
            <a:avLst/>
          </a:prstGeom>
          <a:noFill/>
          <a:ln>
            <a:noFill/>
          </a:ln>
        </p:spPr>
      </p:pic>
      <p:pic>
        <p:nvPicPr>
          <p:cNvPr id="562" name="Google Shape;562;p67"/>
          <p:cNvPicPr preferRelativeResize="0"/>
          <p:nvPr/>
        </p:nvPicPr>
        <p:blipFill rotWithShape="1">
          <a:blip r:embed="rId4">
            <a:alphaModFix/>
          </a:blip>
          <a:srcRect b="0" l="0" r="0" t="0"/>
          <a:stretch/>
        </p:blipFill>
        <p:spPr>
          <a:xfrm>
            <a:off x="7164387" y="5876925"/>
            <a:ext cx="863600" cy="7207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569" name="Google Shape;569;p6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70" name="Google Shape;570;p6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unários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Só aceitam um argumento.</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Incremento e Decremento: ++, --</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Sinal unário: +, -</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Inversão bitwise: ~</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Complemento booleano: !</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Cast: ()</a:t>
            </a:r>
            <a:endParaRPr/>
          </a:p>
          <a:p>
            <a:pPr indent="-227648" lvl="0" marL="319088" marR="0" rtl="0" algn="l">
              <a:spcBef>
                <a:spcPts val="700"/>
              </a:spcBef>
              <a:spcAft>
                <a:spcPts val="0"/>
              </a:spcAft>
              <a:buClr>
                <a:schemeClr val="accent2"/>
              </a:buClr>
              <a:buSzPts val="1440"/>
              <a:buFont typeface="Noto Sans Symbols"/>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577" name="Google Shape;577;p6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78" name="Google Shape;578;p6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Incremento e decremento: ++,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Alteram o valor da expressão somando ou subtraindo uma unidade:</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int i = 0;</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int a = ++i;</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int b = --i;</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Pré-fixado: operação de incremento/decremento é feita e a expressão e avaliada.</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Pós-fixado: a expressão é avaliada e a operação de incremento/decremento é feita.</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585" name="Google Shape;585;p7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86" name="Google Shape;586;p7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Sinal unário: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Representam o sinal matemático de uma expressão.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sinal de soma (+) não tem sentido a não ser de enfatizar que o valor é positivo.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sinal de subtração (-)inverte o sinal do operando.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593" name="Google Shape;593;p7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594" name="Google Shape;594;p7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Inversão bitwise: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Produz uma inversão de bits em um valor inteiro. Por exemplo, se aplicado assim:</a:t>
            </a:r>
            <a:endParaRPr/>
          </a:p>
          <a:p>
            <a:pPr indent="-228600" lvl="2" marL="914400" marR="0" rtl="0" algn="l">
              <a:lnSpc>
                <a:spcPct val="9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int i = 2;  //00000010</a:t>
            </a:r>
            <a:endParaRPr/>
          </a:p>
          <a:p>
            <a:pPr indent="-228600" lvl="2" marL="914400" marR="0" rtl="0" algn="l">
              <a:lnSpc>
                <a:spcPct val="9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int f = ~i; //11111101</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Geralmente é usado em conjunto com os operadores de deslocamento de bits (&lt;&lt; &gt;&gt; &gt;&gt;&gt;).</a:t>
            </a:r>
            <a:endParaRPr/>
          </a:p>
          <a:p>
            <a:pPr indent="-273049" lvl="1" marL="639762" marR="0" rtl="0" algn="l">
              <a:lnSpc>
                <a:spcPct val="90000"/>
              </a:lnSpc>
              <a:spcBef>
                <a:spcPts val="500"/>
              </a:spcBef>
              <a:spcAft>
                <a:spcPts val="0"/>
              </a:spcAft>
              <a:buClr>
                <a:schemeClr val="accent1"/>
              </a:buClr>
              <a:buSzPts val="2240"/>
              <a:buFont typeface="Noto Sans Symbols"/>
              <a:buChar char="🞑"/>
            </a:pPr>
            <a:r>
              <a:rPr b="0" i="0" lang="en-US" sz="3200" u="none" cap="none" strike="noStrike">
                <a:solidFill>
                  <a:schemeClr val="dk1"/>
                </a:solidFill>
                <a:latin typeface="Arial"/>
                <a:ea typeface="Arial"/>
                <a:cs typeface="Arial"/>
                <a:sym typeface="Arial"/>
              </a:rPr>
              <a:t>o </a:t>
            </a:r>
            <a:r>
              <a:rPr b="0" i="0" lang="en-US" sz="2400" u="none" cap="none" strike="noStrike">
                <a:solidFill>
                  <a:schemeClr val="dk1"/>
                </a:solidFill>
                <a:latin typeface="Arial"/>
                <a:ea typeface="Arial"/>
                <a:cs typeface="Arial"/>
                <a:sym typeface="Arial"/>
              </a:rPr>
              <a:t>&gt;&gt; é deslocamento logico, preenche sempre com zero a esquerda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&gt;&gt;&gt; é deslocamento matematico, preenche sempre o sinal a esquerda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7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01" name="Google Shape;601;p7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02" name="Google Shape;602;p7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Complemento booleano: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Inverte um valor booleano, true -&gt; false, ou vice-versa.</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boolean b = true;</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boolean c = !b; //c=false.</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Geralmente é usado no if() para negar uma sentença:</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if (!x.equals(b))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7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09" name="Google Shape;609;p7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10" name="Google Shape;610;p7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Cast: (tipo)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Usado para fazer uma conversão explícita de tipos.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Pode ser utilizado para fazer conversão de tipos primitivos ou referências.</a:t>
            </a:r>
            <a:endParaRPr/>
          </a:p>
          <a:p>
            <a:pPr indent="-228600" lvl="3" marL="1371600" marR="0" rtl="0" algn="l">
              <a:lnSpc>
                <a:spcPct val="100000"/>
              </a:lnSpc>
              <a:spcBef>
                <a:spcPts val="400"/>
              </a:spcBef>
              <a:spcAft>
                <a:spcPts val="0"/>
              </a:spcAft>
              <a:buClr>
                <a:srgbClr val="A5AB81"/>
              </a:buClr>
              <a:buSzPts val="1425"/>
              <a:buFont typeface="Noto Sans Symbols"/>
              <a:buChar char="■"/>
            </a:pPr>
            <a:r>
              <a:rPr b="1" i="0" lang="en-US" sz="1900" u="none" cap="none" strike="noStrike">
                <a:solidFill>
                  <a:schemeClr val="dk1"/>
                </a:solidFill>
                <a:latin typeface="Arial"/>
                <a:ea typeface="Arial"/>
                <a:cs typeface="Arial"/>
                <a:sym typeface="Arial"/>
              </a:rPr>
              <a:t>int b = 10;</a:t>
            </a:r>
            <a:endParaRPr/>
          </a:p>
          <a:p>
            <a:pPr indent="-228600" lvl="3" marL="1371600" marR="0" rtl="0" algn="l">
              <a:lnSpc>
                <a:spcPct val="100000"/>
              </a:lnSpc>
              <a:spcBef>
                <a:spcPts val="400"/>
              </a:spcBef>
              <a:spcAft>
                <a:spcPts val="0"/>
              </a:spcAft>
              <a:buClr>
                <a:srgbClr val="A5AB81"/>
              </a:buClr>
              <a:buSzPts val="1425"/>
              <a:buFont typeface="Noto Sans Symbols"/>
              <a:buChar char="■"/>
            </a:pPr>
            <a:r>
              <a:rPr b="1" i="0" lang="en-US" sz="1900" u="none" cap="none" strike="noStrike">
                <a:solidFill>
                  <a:schemeClr val="dk1"/>
                </a:solidFill>
                <a:latin typeface="Arial"/>
                <a:ea typeface="Arial"/>
                <a:cs typeface="Arial"/>
                <a:sym typeface="Arial"/>
              </a:rPr>
              <a:t>byte x = (byte)(5 + b);</a:t>
            </a:r>
            <a:endParaRPr/>
          </a:p>
          <a:p>
            <a:pPr indent="-228600" lvl="2" marL="914400" marR="0" rtl="0" algn="l">
              <a:lnSpc>
                <a:spcPct val="100000"/>
              </a:lnSpc>
              <a:spcBef>
                <a:spcPts val="500"/>
              </a:spcBef>
              <a:spcAft>
                <a:spcPts val="0"/>
              </a:spcAft>
              <a:buClr>
                <a:schemeClr val="accent2"/>
              </a:buClr>
              <a:buSzPts val="1575"/>
              <a:buFont typeface="Noto Sans Symbols"/>
              <a:buChar char="●"/>
            </a:pPr>
            <a:r>
              <a:rPr b="1" i="0" lang="en-US" sz="2100" u="none" cap="none" strike="noStrike">
                <a:solidFill>
                  <a:schemeClr val="dk1"/>
                </a:solidFill>
                <a:latin typeface="Arial"/>
                <a:ea typeface="Arial"/>
                <a:cs typeface="Arial"/>
                <a:sym typeface="Arial"/>
              </a:rPr>
              <a:t>Neste exemplo o cast é obrigatório pois a expressão retornará um inteiro.</a:t>
            </a:r>
            <a:endParaRPr b="0" i="0" sz="2200" u="none" cap="none" strike="noStrike">
              <a:solidFill>
                <a:schemeClr val="dk1"/>
              </a:solidFill>
              <a:latin typeface="Arial"/>
              <a:ea typeface="Arial"/>
              <a:cs typeface="Arial"/>
              <a:sym typeface="Arial"/>
            </a:endParaRPr>
          </a:p>
          <a:p>
            <a:pPr indent="-319087" lvl="0" marL="319087" marR="0" rtl="0" algn="l">
              <a:lnSpc>
                <a:spcPct val="100000"/>
              </a:lnSpc>
              <a:spcBef>
                <a:spcPts val="700"/>
              </a:spcBef>
              <a:spcAft>
                <a:spcPts val="0"/>
              </a:spcAft>
              <a:buClr>
                <a:schemeClr val="accent2"/>
              </a:buClr>
              <a:buSzPts val="1560"/>
              <a:buFont typeface="Noto Sans Symbols"/>
              <a:buChar char="◻"/>
            </a:pPr>
            <a:r>
              <a:rPr b="0" i="0" lang="en-US" sz="2600" u="none">
                <a:solidFill>
                  <a:schemeClr val="dk1"/>
                </a:solidFill>
                <a:latin typeface="Arial"/>
                <a:ea typeface="Arial"/>
                <a:cs typeface="Arial"/>
                <a:sym typeface="Arial"/>
              </a:rPr>
              <a:t>Cast</a:t>
            </a:r>
            <a:endParaRPr/>
          </a:p>
          <a:p>
            <a:pPr indent="-273049" lvl="1" marL="639762" marR="0" rtl="0" algn="l">
              <a:lnSpc>
                <a:spcPct val="100000"/>
              </a:lnSpc>
              <a:spcBef>
                <a:spcPts val="500"/>
              </a:spcBef>
              <a:spcAft>
                <a:spcPts val="0"/>
              </a:spcAft>
              <a:buClr>
                <a:schemeClr val="accent1"/>
              </a:buClr>
              <a:buSzPts val="1540"/>
              <a:buFont typeface="Noto Sans Symbols"/>
              <a:buChar char="🞑"/>
            </a:pPr>
            <a:r>
              <a:rPr b="0" i="0" lang="en-US" sz="2200" u="none" cap="none" strike="noStrike">
                <a:solidFill>
                  <a:schemeClr val="dk1"/>
                </a:solidFill>
                <a:latin typeface="Arial"/>
                <a:ea typeface="Arial"/>
                <a:cs typeface="Arial"/>
                <a:sym typeface="Arial"/>
              </a:rPr>
              <a:t>É utilizado para referências principalmente com os objetos do package java.util.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1996 – Distribuição do JDK</a:t>
            </a:r>
            <a:endParaRPr/>
          </a:p>
        </p:txBody>
      </p:sp>
      <p:sp>
        <p:nvSpPr>
          <p:cNvPr id="148" name="Google Shape;148;p2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49" name="Google Shape;149;p2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Sun inova e distribui gratuitamente o seu kit de desenvolvimento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Inicialmente para Solaris, Windows 95 e Windows NT</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Posteriormente para outros SO’s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OS/2</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Linux</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Macintosh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 calcmode="lin" valueType="num">
                                      <p:cBhvr additive="base">
                                        <p:cTn dur="500"/>
                                        <p:tgtEl>
                                          <p:spTgt spid="149">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 calcmode="lin" valueType="num">
                                      <p:cBhvr additive="base">
                                        <p:cTn dur="500"/>
                                        <p:tgtEl>
                                          <p:spTgt spid="149">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anim calcmode="lin" valueType="num">
                                      <p:cBhvr additive="base">
                                        <p:cTn dur="500"/>
                                        <p:tgtEl>
                                          <p:spTgt spid="149">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anim calcmode="lin" valueType="num">
                                      <p:cBhvr additive="base">
                                        <p:cTn dur="500"/>
                                        <p:tgtEl>
                                          <p:spTgt spid="149">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anim calcmode="lin" valueType="num">
                                      <p:cBhvr additive="base">
                                        <p:cTn dur="500"/>
                                        <p:tgtEl>
                                          <p:spTgt spid="149">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anim calcmode="lin" valueType="num">
                                      <p:cBhvr additive="base">
                                        <p:cTn dur="500"/>
                                        <p:tgtEl>
                                          <p:spTgt spid="149">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17" name="Google Shape;617;p7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18" name="Google Shape;618;p7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80000"/>
              </a:lnSpc>
              <a:spcBef>
                <a:spcPts val="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Operadores Aritméticos</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São os próximos em precedência depois dos unários.</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1" i="0" lang="en-US" sz="2100" u="none" cap="none" strike="noStrike">
                <a:solidFill>
                  <a:schemeClr val="dk1"/>
                </a:solidFill>
                <a:latin typeface="Arial"/>
                <a:ea typeface="Arial"/>
                <a:cs typeface="Arial"/>
                <a:sym typeface="Arial"/>
              </a:rPr>
              <a:t>Multiplicação e divisão: *, /</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1" i="0" lang="en-US" sz="2100" u="none" cap="none" strike="noStrike">
                <a:solidFill>
                  <a:schemeClr val="dk1"/>
                </a:solidFill>
                <a:latin typeface="Arial"/>
                <a:ea typeface="Arial"/>
                <a:cs typeface="Arial"/>
                <a:sym typeface="Arial"/>
              </a:rPr>
              <a:t>Módulo: %</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1" i="0" lang="en-US" sz="2100" u="none" cap="none" strike="noStrike">
                <a:solidFill>
                  <a:schemeClr val="dk1"/>
                </a:solidFill>
                <a:latin typeface="Arial"/>
                <a:ea typeface="Arial"/>
                <a:cs typeface="Arial"/>
                <a:sym typeface="Arial"/>
              </a:rPr>
              <a:t>Soma e subtração: +, -</a:t>
            </a:r>
            <a:endParaRPr/>
          </a:p>
          <a:p>
            <a:pPr indent="-319087" lvl="0" marL="319087" marR="0" rtl="0" algn="l">
              <a:lnSpc>
                <a:spcPct val="80000"/>
              </a:lnSpc>
              <a:spcBef>
                <a:spcPts val="700"/>
              </a:spcBef>
              <a:spcAft>
                <a:spcPts val="0"/>
              </a:spcAft>
              <a:buClr>
                <a:schemeClr val="accent2"/>
              </a:buClr>
              <a:buSzPts val="1620"/>
              <a:buFont typeface="Noto Sans Symbols"/>
              <a:buChar char="◻"/>
            </a:pPr>
            <a:r>
              <a:rPr b="0" i="0" lang="en-US" sz="2700" u="none">
                <a:solidFill>
                  <a:schemeClr val="dk1"/>
                </a:solidFill>
                <a:latin typeface="Arial"/>
                <a:ea typeface="Arial"/>
                <a:cs typeface="Arial"/>
                <a:sym typeface="Arial"/>
              </a:rPr>
              <a:t>Multiplicação e divisão: *, /</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Dentre os aritméticos, são os operadores com maior precedência.</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Operam todos os tipos primitivos numéricos e o tipo char.</a:t>
            </a:r>
            <a:endParaRPr/>
          </a:p>
          <a:p>
            <a:pPr indent="-273049" lvl="1" marL="639762" marR="0" rtl="0" algn="l">
              <a:lnSpc>
                <a:spcPct val="8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A divisão inteira pode gerar uma exceção quando o dividendo for zero:</a:t>
            </a:r>
            <a:endParaRPr/>
          </a:p>
          <a:p>
            <a:pPr indent="-228600" lvl="2" marL="914400" marR="0" rtl="0" algn="l">
              <a:lnSpc>
                <a:spcPct val="80000"/>
              </a:lnSpc>
              <a:spcBef>
                <a:spcPts val="500"/>
              </a:spcBef>
              <a:spcAft>
                <a:spcPts val="0"/>
              </a:spcAft>
              <a:buClr>
                <a:schemeClr val="accent2"/>
              </a:buClr>
              <a:buSzPts val="1575"/>
              <a:buFont typeface="Noto Sans Symbols"/>
              <a:buChar char="●"/>
            </a:pPr>
            <a:r>
              <a:rPr b="1" i="0" lang="en-US" sz="2100" u="none" cap="none" strike="noStrike">
                <a:solidFill>
                  <a:schemeClr val="dk1"/>
                </a:solidFill>
                <a:latin typeface="Arial"/>
                <a:ea typeface="Arial"/>
                <a:cs typeface="Arial"/>
                <a:sym typeface="Arial"/>
              </a:rPr>
              <a:t>ArithmeticException</a:t>
            </a:r>
            <a:endParaRPr/>
          </a:p>
          <a:p>
            <a:pPr indent="-239078" lvl="0" marL="319088" marR="0" rtl="0" algn="l">
              <a:spcBef>
                <a:spcPts val="700"/>
              </a:spcBef>
              <a:spcAft>
                <a:spcPts val="0"/>
              </a:spcAft>
              <a:buClr>
                <a:schemeClr val="accent2"/>
              </a:buClr>
              <a:buSzPts val="1260"/>
              <a:buFont typeface="Noto Sans Symbols"/>
              <a:buNone/>
            </a:pPr>
            <a:r>
              <a:t/>
            </a:r>
            <a:endParaRPr b="1" i="0" sz="2100" u="none" cap="none" strike="noStrik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7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25" name="Google Shape;625;p7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26" name="Google Shape;626;p75"/>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Módulo: %</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Resto da divisão inteira.</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 o operador direito for zero é gerada uma exceção do tipo ArithmeticException.</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Procedimento:</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1" i="0" lang="en-US" sz="2300" u="none" cap="none" strike="noStrike">
                <a:solidFill>
                  <a:schemeClr val="dk1"/>
                </a:solidFill>
                <a:latin typeface="Arial"/>
                <a:ea typeface="Arial"/>
                <a:cs typeface="Arial"/>
                <a:sym typeface="Arial"/>
              </a:rPr>
              <a:t>Reduzir o operando esquerdo pelo valor do operando direito</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1" i="0" lang="en-US" sz="2300" u="none" cap="none" strike="noStrike">
                <a:solidFill>
                  <a:schemeClr val="dk1"/>
                </a:solidFill>
                <a:latin typeface="Arial"/>
                <a:ea typeface="Arial"/>
                <a:cs typeface="Arial"/>
                <a:sym typeface="Arial"/>
              </a:rPr>
              <a:t>Repitir a operação até que que o valor absoluto do resultado seja menor que o valor absoluto do operando direito.</a:t>
            </a:r>
            <a:endParaRPr/>
          </a:p>
          <a:p>
            <a:pPr indent="-231458" lvl="0" marL="319088" marR="0" rtl="0" algn="l">
              <a:spcBef>
                <a:spcPts val="700"/>
              </a:spcBef>
              <a:spcAft>
                <a:spcPts val="0"/>
              </a:spcAft>
              <a:buClr>
                <a:schemeClr val="accent2"/>
              </a:buClr>
              <a:buSzPts val="1380"/>
              <a:buFont typeface="Noto Sans Symbols"/>
              <a:buNone/>
            </a:pPr>
            <a:r>
              <a:t/>
            </a:r>
            <a:endParaRPr b="1" i="0" sz="2300" u="none" cap="none" strike="noStrik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33" name="Google Shape;633;p7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34" name="Google Shape;634;p76"/>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Módulo: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17 % 5 = 2</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21 % 7 = 0</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-5 % 2 = -1</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-5 % -2 = -1</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7.6 % 2.9 = 1.8</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41" name="Google Shape;641;p7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42" name="Google Shape;642;p7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Soma e subtração: + ,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Reproduzem as operações matemáticas de soma e subtração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Se o perador + for aplicado a um objeto do tipo String gera um novo objeto String.</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Não existe sobrecarga de operadores em Java. O sinal de adição é sobrecarregado pela própria linguagem.</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Não geram exceções.</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7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49" name="Google Shape;649;p7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50" name="Google Shape;650;p78"/>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Shift Operators: &gt;&gt;, &lt;&lt;, &gt;&gt;&gt;</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Deslocamento de bits.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Só podem ser aplicados a inteiros.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Só devem ser aplicados a operandos do tipo int e long. Para tipos menores ocorre conversão para int.</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Geralmente são usados em programas que utlizam manipulação de portas de entrada e saída.</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7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57" name="Google Shape;657;p7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58" name="Google Shape;658;p79"/>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de comparação.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Retornam um valor booleano;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&lt;, &lt;=, &gt;, &gt;=, ==,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Geralmente usados em testes de condições:</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if (boolean)</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for (;boolean;)</a:t>
            </a:r>
            <a:endParaRPr/>
          </a:p>
          <a:p>
            <a:pPr indent="-227648" lvl="0" marL="319088" marR="0" rtl="0" algn="l">
              <a:spcBef>
                <a:spcPts val="700"/>
              </a:spcBef>
              <a:spcAft>
                <a:spcPts val="0"/>
              </a:spcAft>
              <a:buClr>
                <a:schemeClr val="accent2"/>
              </a:buClr>
              <a:buSzPts val="1440"/>
              <a:buFont typeface="Noto Sans Symbols"/>
              <a:buNone/>
            </a:pPr>
            <a:r>
              <a:t/>
            </a:r>
            <a:endParaRPr b="1" i="0" sz="2400" u="none" cap="none" strike="noStrik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8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65" name="Google Shape;665;p8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66" name="Google Shape;666;p80"/>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de comparação: de igualdade</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 ,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Testam igualdade e desigualdade respectivamente;</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Para objetos testa-se se a referência é a mesma;</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 teste do conteúdo de objetos é feito com o método equals(Object);</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8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73" name="Google Shape;673;p8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74" name="Google Shape;674;p8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Bitwise: &amp;, ^ e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Provêm as operações de comparação de bits;</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&amp; - AND, ^ - XOR, | - OR;</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São aplicáveis a tipos inteiros;</a:t>
            </a:r>
            <a:endParaRPr/>
          </a:p>
          <a:p>
            <a:pPr indent="-319087" lvl="0" marL="319087" marR="0" rtl="0" algn="l">
              <a:lnSpc>
                <a:spcPct val="90000"/>
              </a:lnSpc>
              <a:spcBef>
                <a:spcPts val="70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Lógicos de Curto Circuito: &amp;&amp; e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Trabalham da mesma forma que os bitwise mas são restritos a operandos booleanos;</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&amp;&amp; - AND, || - OR;</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Não existe equivalente para a operação XOR (^);</a:t>
            </a:r>
            <a:endParaRPr/>
          </a:p>
          <a:p>
            <a:pPr indent="-273049" lvl="1" marL="639762" marR="0" rtl="0" algn="l">
              <a:lnSpc>
                <a:spcPct val="9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Produzem o efieito de curto circuto quando aplicados a operações aninhadas;</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8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81" name="Google Shape;681;p8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82" name="Google Shape;682;p8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Opeardores de comparação.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Para valores ordinais - testam o valor relativo de operandos numéricos;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Para objetos – testa se o tipo do objeto em tempo de execução é de um tipo ou seu subtipo (classe derivada);</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Igualdade – testam se dois valores são iguais;</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89" name="Google Shape;689;p8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90" name="Google Shape;690;p8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de comparação: valores ordinais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&lt;, &lt;=, &gt;, &gt;=</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Podem ser aplicados a todos os tipos numéricos e produzem um valor booleano;</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As promoções são realizadas para executar comparações de tipos diferentes;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1996 até hoje</a:t>
            </a:r>
            <a:endParaRPr/>
          </a:p>
        </p:txBody>
      </p:sp>
      <p:sp>
        <p:nvSpPr>
          <p:cNvPr id="156" name="Google Shape;156;p2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57" name="Google Shape;157;p2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aceitação do Java cresceu rapidamente</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Porque (dentre outras coisas) Java é:</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Simples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Orientada a objetos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Robusta</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Segura</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Independente de plataforma</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Portável</a:t>
            </a:r>
            <a:endParaRPr/>
          </a:p>
          <a:p>
            <a:pPr indent="-119062" lvl="2" marL="914400" marR="0" rtl="0" algn="l">
              <a:lnSpc>
                <a:spcPct val="100000"/>
              </a:lnSpc>
              <a:spcBef>
                <a:spcPts val="500"/>
              </a:spcBef>
              <a:spcAft>
                <a:spcPts val="0"/>
              </a:spcAft>
              <a:buClr>
                <a:schemeClr val="accent2"/>
              </a:buClr>
              <a:buSzPts val="1725"/>
              <a:buFont typeface="Noto Sans Symbols"/>
              <a:buNone/>
            </a:pPr>
            <a:r>
              <a:t/>
            </a:r>
            <a:endParaRPr b="0" i="0" sz="2300" u="none" cap="none" strike="noStrike">
              <a:solidFill>
                <a:schemeClr val="dk1"/>
              </a:solidFill>
              <a:latin typeface="Arial"/>
              <a:ea typeface="Arial"/>
              <a:cs typeface="Arial"/>
              <a:sym typeface="Arial"/>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8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Operadores</a:t>
            </a:r>
            <a:endParaRPr/>
          </a:p>
        </p:txBody>
      </p:sp>
      <p:sp>
        <p:nvSpPr>
          <p:cNvPr id="697" name="Google Shape;697;p8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698" name="Google Shape;698;p84"/>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680"/>
              <a:buFont typeface="Noto Sans Symbols"/>
              <a:buChar char="◻"/>
            </a:pPr>
            <a:r>
              <a:rPr b="0" i="0" lang="en-US" sz="2800" u="none">
                <a:solidFill>
                  <a:schemeClr val="dk1"/>
                </a:solidFill>
                <a:latin typeface="Arial"/>
                <a:ea typeface="Arial"/>
                <a:cs typeface="Arial"/>
                <a:sym typeface="Arial"/>
              </a:rPr>
              <a:t>Operadores de comparação: para objetos</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Operador instanceof;</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Testa se o operando da esquerda é uma classe do mesmo tipo, ou uma subclasse, do operando da direita;</a:t>
            </a:r>
            <a:endParaRPr/>
          </a:p>
          <a:p>
            <a:pPr indent="-228600" lvl="2" marL="914400" marR="0" rtl="0" algn="l">
              <a:lnSpc>
                <a:spcPct val="100000"/>
              </a:lnSpc>
              <a:spcBef>
                <a:spcPts val="500"/>
              </a:spcBef>
              <a:spcAft>
                <a:spcPts val="0"/>
              </a:spcAft>
              <a:buClr>
                <a:schemeClr val="accent2"/>
              </a:buClr>
              <a:buSzPts val="1800"/>
              <a:buFont typeface="Noto Sans Symbols"/>
              <a:buChar char="●"/>
            </a:pPr>
            <a:r>
              <a:rPr b="1" i="0" lang="en-US" sz="2400" u="none" cap="none" strike="noStrike">
                <a:solidFill>
                  <a:schemeClr val="dk1"/>
                </a:solidFill>
                <a:latin typeface="Arial"/>
                <a:ea typeface="Arial"/>
                <a:cs typeface="Arial"/>
                <a:sym typeface="Arial"/>
              </a:rPr>
              <a:t>if (p instanceof Pessoa) {...}</a:t>
            </a:r>
            <a:endParaRPr/>
          </a:p>
          <a:p>
            <a:pPr indent="-273049" lvl="1" marL="639762" marR="0" rtl="0" algn="l">
              <a:lnSpc>
                <a:spcPct val="100000"/>
              </a:lnSpc>
              <a:spcBef>
                <a:spcPts val="500"/>
              </a:spcBef>
              <a:spcAft>
                <a:spcPts val="0"/>
              </a:spcAft>
              <a:buClr>
                <a:schemeClr val="accent1"/>
              </a:buClr>
              <a:buSzPts val="1680"/>
              <a:buFont typeface="Noto Sans Symbols"/>
              <a:buChar char="🞑"/>
            </a:pPr>
            <a:r>
              <a:rPr b="0" i="0" lang="en-US" sz="2400" u="none" cap="none" strike="noStrike">
                <a:solidFill>
                  <a:schemeClr val="dk1"/>
                </a:solidFill>
                <a:latin typeface="Arial"/>
                <a:ea typeface="Arial"/>
                <a:cs typeface="Arial"/>
                <a:sym typeface="Arial"/>
              </a:rPr>
              <a:t>Pode ser utilizado para arrays. Neste caso primeiro é testado se o operando da esquerda é um array. Segundo se o array é do tipo ou subtipo do operando da direita;</a:t>
            </a:r>
            <a:endParaRPr/>
          </a:p>
          <a:p>
            <a:pPr indent="-227648" lvl="0" marL="319088" marR="0" rtl="0" algn="l">
              <a:spcBef>
                <a:spcPts val="700"/>
              </a:spcBef>
              <a:spcAft>
                <a:spcPts val="0"/>
              </a:spcAft>
              <a:buClr>
                <a:schemeClr val="accent2"/>
              </a:buClr>
              <a:buSzPts val="1440"/>
              <a:buFont typeface="Noto Sans Symbols"/>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5"/>
          <p:cNvSpPr txBox="1"/>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4983"/>
              </a:buClr>
              <a:buSzPts val="1400"/>
              <a:buFont typeface="Arial"/>
              <a:buNone/>
            </a:pPr>
            <a:fld id="{00000000-1234-1234-1234-123412341234}" type="slidenum">
              <a:rPr b="1" i="0" lang="en-US" sz="1400" u="none">
                <a:solidFill>
                  <a:srgbClr val="004983"/>
                </a:solidFill>
                <a:latin typeface="Arial"/>
                <a:ea typeface="Arial"/>
                <a:cs typeface="Arial"/>
                <a:sym typeface="Arial"/>
              </a:rPr>
              <a:t>‹#›</a:t>
            </a:fld>
            <a:endParaRPr/>
          </a:p>
        </p:txBody>
      </p:sp>
      <p:sp>
        <p:nvSpPr>
          <p:cNvPr id="705" name="Google Shape;705;p85"/>
          <p:cNvSpPr txBox="1"/>
          <p:nvPr/>
        </p:nvSpPr>
        <p:spPr>
          <a:xfrm>
            <a:off x="457200" y="277812"/>
            <a:ext cx="8229600" cy="11398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4983"/>
              </a:buClr>
              <a:buSzPts val="3200"/>
              <a:buFont typeface="Arial Narrow"/>
              <a:buNone/>
            </a:pPr>
            <a:r>
              <a:rPr b="1" i="0" lang="en-US" sz="3200" u="none">
                <a:solidFill>
                  <a:srgbClr val="004983"/>
                </a:solidFill>
                <a:latin typeface="Arial Narrow"/>
                <a:ea typeface="Arial Narrow"/>
                <a:cs typeface="Arial Narrow"/>
                <a:sym typeface="Arial Narrow"/>
              </a:rPr>
              <a:t>Exercício - Extra</a:t>
            </a:r>
            <a:endParaRPr/>
          </a:p>
        </p:txBody>
      </p:sp>
      <p:sp>
        <p:nvSpPr>
          <p:cNvPr id="706" name="Google Shape;706;p85"/>
          <p:cNvSpPr txBox="1"/>
          <p:nvPr/>
        </p:nvSpPr>
        <p:spPr>
          <a:xfrm>
            <a:off x="457200" y="1600200"/>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2400"/>
              <a:buFont typeface="Arial"/>
              <a:buChar char="•"/>
            </a:pPr>
            <a:r>
              <a:rPr b="1" i="0" lang="en-US" sz="2400" u="none">
                <a:solidFill>
                  <a:srgbClr val="004983"/>
                </a:solidFill>
                <a:latin typeface="Arial"/>
                <a:ea typeface="Arial"/>
                <a:cs typeface="Arial"/>
                <a:sym typeface="Arial"/>
              </a:rPr>
              <a:t>Dado uma variável x com valor 13, faça um programa que transforme x da seguinte forma:</a:t>
            </a:r>
            <a:endParaRPr/>
          </a:p>
          <a:p>
            <a:pPr indent="-285750" lvl="1" marL="742950" marR="0" rtl="0" algn="l">
              <a:lnSpc>
                <a:spcPct val="100000"/>
              </a:lnSpc>
              <a:spcBef>
                <a:spcPts val="400"/>
              </a:spcBef>
              <a:spcAft>
                <a:spcPts val="0"/>
              </a:spcAft>
              <a:buClr>
                <a:srgbClr val="004983"/>
              </a:buClr>
              <a:buSzPts val="2000"/>
              <a:buFont typeface="Arial"/>
              <a:buChar char="–"/>
            </a:pPr>
            <a:r>
              <a:rPr b="1" i="0" lang="en-US" sz="2000" u="none" cap="none" strike="noStrike">
                <a:solidFill>
                  <a:srgbClr val="004983"/>
                </a:solidFill>
                <a:latin typeface="Arial"/>
                <a:ea typeface="Arial"/>
                <a:cs typeface="Arial"/>
                <a:sym typeface="Arial"/>
              </a:rPr>
              <a:t>se x é par, y=x/2</a:t>
            </a:r>
            <a:endParaRPr/>
          </a:p>
          <a:p>
            <a:pPr indent="-285750" lvl="1" marL="742950" marR="0" rtl="0" algn="l">
              <a:lnSpc>
                <a:spcPct val="100000"/>
              </a:lnSpc>
              <a:spcBef>
                <a:spcPts val="400"/>
              </a:spcBef>
              <a:spcAft>
                <a:spcPts val="0"/>
              </a:spcAft>
              <a:buClr>
                <a:srgbClr val="004983"/>
              </a:buClr>
              <a:buSzPts val="2000"/>
              <a:buFont typeface="Arial"/>
              <a:buChar char="–"/>
            </a:pPr>
            <a:r>
              <a:rPr b="1" i="0" lang="en-US" sz="2000" u="none" cap="none" strike="noStrike">
                <a:solidFill>
                  <a:srgbClr val="004983"/>
                </a:solidFill>
                <a:latin typeface="Arial"/>
                <a:ea typeface="Arial"/>
                <a:cs typeface="Arial"/>
                <a:sym typeface="Arial"/>
              </a:rPr>
              <a:t>se x é impar, y=3*x+1</a:t>
            </a:r>
            <a:endParaRPr/>
          </a:p>
          <a:p>
            <a:pPr indent="-285750" lvl="1" marL="742950" marR="0" rtl="0" algn="l">
              <a:lnSpc>
                <a:spcPct val="100000"/>
              </a:lnSpc>
              <a:spcBef>
                <a:spcPts val="400"/>
              </a:spcBef>
              <a:spcAft>
                <a:spcPts val="0"/>
              </a:spcAft>
              <a:buClr>
                <a:srgbClr val="004983"/>
              </a:buClr>
              <a:buSzPts val="2000"/>
              <a:buFont typeface="Arial"/>
              <a:buChar char="–"/>
            </a:pPr>
            <a:r>
              <a:rPr b="1" i="0" lang="en-US" sz="2000" u="none" cap="none" strike="noStrike">
                <a:solidFill>
                  <a:srgbClr val="004983"/>
                </a:solidFill>
                <a:latin typeface="Arial"/>
                <a:ea typeface="Arial"/>
                <a:cs typeface="Arial"/>
                <a:sym typeface="Arial"/>
              </a:rPr>
              <a:t>imprime y</a:t>
            </a:r>
            <a:endParaRPr/>
          </a:p>
          <a:p>
            <a:pPr indent="-285750" lvl="1" marL="742950" marR="0" rtl="0" algn="l">
              <a:lnSpc>
                <a:spcPct val="100000"/>
              </a:lnSpc>
              <a:spcBef>
                <a:spcPts val="400"/>
              </a:spcBef>
              <a:spcAft>
                <a:spcPts val="0"/>
              </a:spcAft>
              <a:buClr>
                <a:srgbClr val="004983"/>
              </a:buClr>
              <a:buSzPts val="2000"/>
              <a:buFont typeface="Arial"/>
              <a:buChar char="–"/>
            </a:pPr>
            <a:r>
              <a:rPr b="1" i="0" lang="en-US" sz="2000" u="none" cap="none" strike="noStrike">
                <a:solidFill>
                  <a:srgbClr val="004983"/>
                </a:solidFill>
                <a:latin typeface="Arial"/>
                <a:ea typeface="Arial"/>
                <a:cs typeface="Arial"/>
                <a:sym typeface="Arial"/>
              </a:rPr>
              <a:t>neste ponto o programa deve então jogar o valor de y em x e começar tudo de novo enquanto y seja diferente de 1.</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6"/>
          <p:cNvSpPr txBox="1"/>
          <p:nvPr>
            <p:ph type="ctrTitle"/>
          </p:nvPr>
        </p:nvSpPr>
        <p:spPr>
          <a:xfrm>
            <a:off x="685800" y="2822575"/>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ORIENTAÇÃO A OBJETOS BÁSICA</a:t>
            </a:r>
            <a:endParaRPr/>
          </a:p>
        </p:txBody>
      </p:sp>
      <p:sp>
        <p:nvSpPr>
          <p:cNvPr id="713" name="Google Shape;713;p86"/>
          <p:cNvSpPr txBox="1"/>
          <p:nvPr>
            <p:ph idx="1" type="subTitle"/>
          </p:nvPr>
        </p:nvSpPr>
        <p:spPr>
          <a:xfrm>
            <a:off x="2362200" y="6049962"/>
            <a:ext cx="6705600" cy="685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560"/>
              <a:buNone/>
            </a:pPr>
            <a:r>
              <a:rPr b="0" i="0" lang="en-US" sz="2600" u="none">
                <a:solidFill>
                  <a:srgbClr val="FFFFFF"/>
                </a:solidFill>
                <a:latin typeface="Arial"/>
                <a:ea typeface="Arial"/>
                <a:cs typeface="Arial"/>
                <a:sym typeface="Arial"/>
              </a:rPr>
              <a:t>Classes, objetos, métodos e atributos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POO</a:t>
            </a:r>
            <a:endParaRPr/>
          </a:p>
        </p:txBody>
      </p:sp>
      <p:sp>
        <p:nvSpPr>
          <p:cNvPr id="720" name="Google Shape;720;p8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21" name="Google Shape;721;p8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Em Programação Orientada a Objetos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O foco passa a ser:</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Os objetos que compõe o sistema</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As características relevantes destes objetos</a:t>
            </a:r>
            <a:endParaRPr/>
          </a:p>
          <a:p>
            <a:pPr indent="-228600" lvl="2" marL="914400" marR="0" rtl="0" algn="l">
              <a:lnSpc>
                <a:spcPct val="100000"/>
              </a:lnSpc>
              <a:spcBef>
                <a:spcPts val="500"/>
              </a:spcBef>
              <a:spcAft>
                <a:spcPts val="0"/>
              </a:spcAft>
              <a:buClr>
                <a:schemeClr val="accent2"/>
              </a:buClr>
              <a:buSzPts val="1725"/>
              <a:buFont typeface="Noto Sans Symbols"/>
              <a:buChar char="■"/>
            </a:pPr>
            <a:r>
              <a:rPr b="0" i="0" lang="en-US" sz="2300" u="none" cap="none" strike="noStrike">
                <a:solidFill>
                  <a:schemeClr val="dk1"/>
                </a:solidFill>
                <a:latin typeface="Arial"/>
                <a:ea typeface="Arial"/>
                <a:cs typeface="Arial"/>
                <a:sym typeface="Arial"/>
              </a:rPr>
              <a:t>Identificação das ações executadas e serviços prestados por estes objetos</a:t>
            </a:r>
            <a:endParaRPr/>
          </a:p>
          <a:p>
            <a:pPr indent="-231458" lvl="0" marL="319088" marR="0" rtl="0" algn="l">
              <a:spcBef>
                <a:spcPts val="700"/>
              </a:spcBef>
              <a:spcAft>
                <a:spcPts val="0"/>
              </a:spcAft>
              <a:buClr>
                <a:schemeClr val="accent2"/>
              </a:buClr>
              <a:buSzPts val="1380"/>
              <a:buFont typeface="Noto Sans Symbols"/>
              <a:buNone/>
            </a:pPr>
            <a:r>
              <a:t/>
            </a:r>
            <a:endParaRPr b="0" i="0" sz="2300" u="none" cap="none" strike="noStrike">
              <a:solidFill>
                <a:schemeClr val="dk1"/>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8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Classes e Objetos</a:t>
            </a:r>
            <a:endParaRPr/>
          </a:p>
        </p:txBody>
      </p:sp>
      <p:sp>
        <p:nvSpPr>
          <p:cNvPr id="728" name="Google Shape;728;p8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29" name="Google Shape;729;p88"/>
          <p:cNvSpPr txBox="1"/>
          <p:nvPr>
            <p:ph idx="1" type="body"/>
          </p:nvPr>
        </p:nvSpPr>
        <p:spPr>
          <a:xfrm>
            <a:off x="457200" y="1295400"/>
            <a:ext cx="8229600" cy="4530725"/>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Considere um programa para uma fábrica de carros.</a:t>
            </a:r>
            <a:endParaRPr/>
          </a:p>
          <a:p>
            <a:pPr indent="-273049" lvl="1" marL="639762" marR="0" rtl="0" algn="l">
              <a:lnSpc>
                <a:spcPct val="9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Algumas características que todo carro pode ter:</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cor</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modelo</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velocidade atual</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velocidade máxima</a:t>
            </a:r>
            <a:endParaRPr/>
          </a:p>
          <a:p>
            <a:pPr indent="-273049" lvl="1" marL="639762" marR="0" rtl="0" algn="l">
              <a:lnSpc>
                <a:spcPct val="9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Algumas ações que podemos solicitar a um carro:</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liga</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desliga</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devolve a marcha atual</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acelera uma quantidade X</a:t>
            </a:r>
            <a:endParaRPr/>
          </a:p>
          <a:p>
            <a:pPr indent="-228600" lvl="2" marL="914400" marR="0" rtl="0" algn="l">
              <a:lnSpc>
                <a:spcPct val="90000"/>
              </a:lnSpc>
              <a:spcBef>
                <a:spcPts val="500"/>
              </a:spcBef>
              <a:spcAft>
                <a:spcPts val="0"/>
              </a:spcAft>
              <a:buClr>
                <a:schemeClr val="accent2"/>
              </a:buClr>
              <a:buSzPts val="1575"/>
              <a:buFont typeface="Noto Sans Symbols"/>
              <a:buChar char="■"/>
            </a:pPr>
            <a:r>
              <a:rPr b="0" i="0" lang="en-US" sz="2100" u="none" cap="none" strike="noStrike">
                <a:solidFill>
                  <a:schemeClr val="dk1"/>
                </a:solidFill>
                <a:latin typeface="Arial"/>
                <a:ea typeface="Arial"/>
                <a:cs typeface="Arial"/>
                <a:sym typeface="Arial"/>
              </a:rPr>
              <a:t>breca uma quantidade X</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9"/>
          <p:cNvSpPr txBox="1"/>
          <p:nvPr>
            <p:ph type="title"/>
          </p:nvPr>
        </p:nvSpPr>
        <p:spPr>
          <a:xfrm>
            <a:off x="522287" y="225425"/>
            <a:ext cx="6389687" cy="863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Classes e Objetos</a:t>
            </a:r>
            <a:endParaRPr/>
          </a:p>
        </p:txBody>
      </p:sp>
      <p:sp>
        <p:nvSpPr>
          <p:cNvPr id="736" name="Google Shape;736;p89"/>
          <p:cNvSpPr txBox="1"/>
          <p:nvPr>
            <p:ph idx="1" type="body"/>
          </p:nvPr>
        </p:nvSpPr>
        <p:spPr>
          <a:xfrm>
            <a:off x="457200" y="1133475"/>
            <a:ext cx="7859712" cy="1041400"/>
          </a:xfrm>
          <a:prstGeom prst="rect">
            <a:avLst/>
          </a:prstGeom>
          <a:noFill/>
          <a:ln>
            <a:noFill/>
          </a:ln>
        </p:spPr>
        <p:txBody>
          <a:bodyPr anchorCtr="0" anchor="t" bIns="45700" lIns="91425" spcFirstLastPara="1" rIns="91425" wrap="square" tIns="45700">
            <a:noAutofit/>
          </a:bodyPr>
          <a:lstStyle/>
          <a:p>
            <a:pPr indent="-319087" lvl="0" marL="319087"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Com estas informações temos o projeto de um carro.</a:t>
            </a:r>
            <a:endParaRPr/>
          </a:p>
          <a:p>
            <a:pPr indent="-319087" lvl="0" marL="319087"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A este projeto damos o nome de classe.</a:t>
            </a:r>
            <a:endParaRPr/>
          </a:p>
        </p:txBody>
      </p:sp>
      <p:pic>
        <p:nvPicPr>
          <p:cNvPr descr="j0212957" id="737" name="Google Shape;737;p89"/>
          <p:cNvPicPr preferRelativeResize="0"/>
          <p:nvPr>
            <p:ph idx="1" type="body"/>
          </p:nvPr>
        </p:nvPicPr>
        <p:blipFill rotWithShape="1">
          <a:blip r:embed="rId3">
            <a:alphaModFix/>
          </a:blip>
          <a:srcRect b="0" l="0" r="0" t="0"/>
          <a:stretch/>
        </p:blipFill>
        <p:spPr>
          <a:xfrm>
            <a:off x="1476375" y="3651250"/>
            <a:ext cx="1830387" cy="1239837"/>
          </a:xfrm>
          <a:prstGeom prst="rect">
            <a:avLst/>
          </a:prstGeom>
          <a:noFill/>
          <a:ln>
            <a:noFill/>
          </a:ln>
        </p:spPr>
      </p:pic>
      <p:pic>
        <p:nvPicPr>
          <p:cNvPr descr="j0212957" id="738" name="Google Shape;738;p89"/>
          <p:cNvPicPr preferRelativeResize="0"/>
          <p:nvPr>
            <p:ph idx="2" type="body"/>
          </p:nvPr>
        </p:nvPicPr>
        <p:blipFill rotWithShape="1">
          <a:blip r:embed="rId4">
            <a:alphaModFix/>
          </a:blip>
          <a:srcRect b="0" l="0" r="0" t="0"/>
          <a:stretch/>
        </p:blipFill>
        <p:spPr>
          <a:xfrm>
            <a:off x="5795962" y="2717800"/>
            <a:ext cx="1512887" cy="1023937"/>
          </a:xfrm>
          <a:prstGeom prst="rect">
            <a:avLst/>
          </a:prstGeom>
          <a:noFill/>
          <a:ln>
            <a:noFill/>
          </a:ln>
        </p:spPr>
      </p:pic>
      <p:sp>
        <p:nvSpPr>
          <p:cNvPr id="739" name="Google Shape;739;p8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40" name="Google Shape;740;p89"/>
          <p:cNvSpPr txBox="1"/>
          <p:nvPr/>
        </p:nvSpPr>
        <p:spPr>
          <a:xfrm>
            <a:off x="1187450" y="5229225"/>
            <a:ext cx="2398712"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Projeto do carro (classe)</a:t>
            </a:r>
            <a:endParaRPr/>
          </a:p>
        </p:txBody>
      </p:sp>
      <p:pic>
        <p:nvPicPr>
          <p:cNvPr descr="j0212957" id="741" name="Google Shape;741;p89"/>
          <p:cNvPicPr preferRelativeResize="0"/>
          <p:nvPr/>
        </p:nvPicPr>
        <p:blipFill rotWithShape="1">
          <a:blip r:embed="rId5">
            <a:alphaModFix/>
          </a:blip>
          <a:srcRect b="0" l="0" r="0" t="0"/>
          <a:stretch/>
        </p:blipFill>
        <p:spPr>
          <a:xfrm>
            <a:off x="5811838" y="4065588"/>
            <a:ext cx="1584325" cy="995362"/>
          </a:xfrm>
          <a:prstGeom prst="rect">
            <a:avLst/>
          </a:prstGeom>
          <a:noFill/>
          <a:ln>
            <a:noFill/>
          </a:ln>
        </p:spPr>
      </p:pic>
      <p:pic>
        <p:nvPicPr>
          <p:cNvPr descr="j0212957" id="742" name="Google Shape;742;p89"/>
          <p:cNvPicPr preferRelativeResize="0"/>
          <p:nvPr/>
        </p:nvPicPr>
        <p:blipFill rotWithShape="1">
          <a:blip r:embed="rId6">
            <a:alphaModFix/>
          </a:blip>
          <a:srcRect b="0" l="0" r="0" t="0"/>
          <a:stretch/>
        </p:blipFill>
        <p:spPr>
          <a:xfrm>
            <a:off x="5795963" y="5157788"/>
            <a:ext cx="1512887" cy="949325"/>
          </a:xfrm>
          <a:prstGeom prst="rect">
            <a:avLst/>
          </a:prstGeom>
          <a:noFill/>
          <a:ln>
            <a:noFill/>
          </a:ln>
        </p:spPr>
      </p:pic>
      <p:cxnSp>
        <p:nvCxnSpPr>
          <p:cNvPr id="743" name="Google Shape;743;p89"/>
          <p:cNvCxnSpPr/>
          <p:nvPr/>
        </p:nvCxnSpPr>
        <p:spPr>
          <a:xfrm flipH="1" rot="10800000">
            <a:off x="3348037" y="3644900"/>
            <a:ext cx="2160587" cy="720725"/>
          </a:xfrm>
          <a:prstGeom prst="straightConnector1">
            <a:avLst/>
          </a:prstGeom>
          <a:noFill/>
          <a:ln cap="flat" cmpd="sng" w="9525">
            <a:solidFill>
              <a:schemeClr val="dk1"/>
            </a:solidFill>
            <a:prstDash val="solid"/>
            <a:miter lim="800000"/>
            <a:headEnd len="med" w="med" type="none"/>
            <a:tailEnd len="med" w="med" type="triangle"/>
          </a:ln>
        </p:spPr>
      </p:cxnSp>
      <p:cxnSp>
        <p:nvCxnSpPr>
          <p:cNvPr id="744" name="Google Shape;744;p89"/>
          <p:cNvCxnSpPr/>
          <p:nvPr/>
        </p:nvCxnSpPr>
        <p:spPr>
          <a:xfrm>
            <a:off x="3563937" y="4724400"/>
            <a:ext cx="187166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745" name="Google Shape;745;p89"/>
          <p:cNvCxnSpPr/>
          <p:nvPr/>
        </p:nvCxnSpPr>
        <p:spPr>
          <a:xfrm>
            <a:off x="3419475" y="4868862"/>
            <a:ext cx="2016125" cy="865187"/>
          </a:xfrm>
          <a:prstGeom prst="straightConnector1">
            <a:avLst/>
          </a:prstGeom>
          <a:noFill/>
          <a:ln cap="flat" cmpd="sng" w="9525">
            <a:solidFill>
              <a:schemeClr val="dk1"/>
            </a:solidFill>
            <a:prstDash val="solid"/>
            <a:miter lim="800000"/>
            <a:headEnd len="med" w="med" type="none"/>
            <a:tailEnd len="med" w="med" type="triangle"/>
          </a:ln>
        </p:spPr>
      </p:cxnSp>
      <p:sp>
        <p:nvSpPr>
          <p:cNvPr id="746" name="Google Shape;746;p89"/>
          <p:cNvSpPr txBox="1"/>
          <p:nvPr/>
        </p:nvSpPr>
        <p:spPr>
          <a:xfrm>
            <a:off x="4427537" y="2228850"/>
            <a:ext cx="4400550"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Carros construídos a partir do projeto (objetos)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9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Uma classe em Java - atributos</a:t>
            </a:r>
            <a:endParaRPr/>
          </a:p>
        </p:txBody>
      </p:sp>
      <p:sp>
        <p:nvSpPr>
          <p:cNvPr id="753" name="Google Shape;753;p9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54" name="Google Shape;754;p90"/>
          <p:cNvSpPr txBox="1"/>
          <p:nvPr>
            <p:ph idx="1" type="body"/>
          </p:nvPr>
        </p:nvSpPr>
        <p:spPr>
          <a:xfrm>
            <a:off x="457200" y="1133475"/>
            <a:ext cx="8229600" cy="6524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Representando o nosso modelo Carro em Java:</a:t>
            </a:r>
            <a:endParaRPr/>
          </a:p>
        </p:txBody>
      </p:sp>
      <p:sp>
        <p:nvSpPr>
          <p:cNvPr id="755" name="Google Shape;755;p90"/>
          <p:cNvSpPr txBox="1"/>
          <p:nvPr/>
        </p:nvSpPr>
        <p:spPr>
          <a:xfrm>
            <a:off x="2041225" y="2339675"/>
            <a:ext cx="40323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class Carro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String cor;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String modelo;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double velocidadeAtual;</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double velocidadeMáxima;</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
        <p:nvSpPr>
          <p:cNvPr id="756" name="Google Shape;756;p90"/>
          <p:cNvSpPr txBox="1"/>
          <p:nvPr/>
        </p:nvSpPr>
        <p:spPr>
          <a:xfrm>
            <a:off x="454025" y="4337050"/>
            <a:ext cx="8229600" cy="6048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1800"/>
              <a:buFont typeface="Arial"/>
              <a:buChar char="•"/>
            </a:pPr>
            <a:r>
              <a:rPr b="1" i="0" lang="en-US" sz="1800" u="none">
                <a:solidFill>
                  <a:srgbClr val="004983"/>
                </a:solidFill>
                <a:latin typeface="Arial"/>
                <a:ea typeface="Arial"/>
                <a:cs typeface="Arial"/>
                <a:sym typeface="Arial"/>
              </a:rPr>
              <a:t>Até agora declaramos o que todo carro deve ter.</a:t>
            </a:r>
            <a:endParaRPr/>
          </a:p>
          <a:p>
            <a:pPr indent="-342900" lvl="0" marL="342900" marR="0" rtl="0" algn="l">
              <a:lnSpc>
                <a:spcPct val="100000"/>
              </a:lnSpc>
              <a:spcBef>
                <a:spcPts val="360"/>
              </a:spcBef>
              <a:spcAft>
                <a:spcPts val="0"/>
              </a:spcAft>
              <a:buClr>
                <a:srgbClr val="004983"/>
              </a:buClr>
              <a:buSzPts val="1800"/>
              <a:buFont typeface="Arial"/>
              <a:buChar char="•"/>
            </a:pPr>
            <a:r>
              <a:rPr b="1" i="0" lang="en-US" sz="1800" u="none">
                <a:solidFill>
                  <a:srgbClr val="004983"/>
                </a:solidFill>
                <a:latin typeface="Arial"/>
                <a:ea typeface="Arial"/>
                <a:cs typeface="Arial"/>
                <a:sym typeface="Arial"/>
              </a:rPr>
              <a:t>Observe que estas variáveis foram criados no primeiro escopo da classe. Por isso são chamadas de </a:t>
            </a:r>
            <a:r>
              <a:rPr b="1" i="0" lang="en-US" sz="1800" u="sng">
                <a:solidFill>
                  <a:srgbClr val="004983"/>
                </a:solidFill>
                <a:latin typeface="Arial"/>
                <a:ea typeface="Arial"/>
                <a:cs typeface="Arial"/>
                <a:sym typeface="Arial"/>
              </a:rPr>
              <a:t>atributos</a:t>
            </a:r>
            <a:r>
              <a:rPr b="1" i="0" lang="en-US" sz="1800" u="none">
                <a:solidFill>
                  <a:srgbClr val="004983"/>
                </a:solidFill>
                <a:latin typeface="Arial"/>
                <a:ea typeface="Arial"/>
                <a:cs typeface="Arial"/>
                <a:sym typeface="Arial"/>
              </a:rPr>
              <a:t> da classe.</a:t>
            </a:r>
            <a:endParaRPr/>
          </a:p>
          <a:p>
            <a:pPr indent="0" lvl="0" marL="0" marR="0" rtl="0" algn="l">
              <a:lnSpc>
                <a:spcPct val="100000"/>
              </a:lnSpc>
              <a:spcBef>
                <a:spcPts val="0"/>
              </a:spcBef>
              <a:spcAft>
                <a:spcPts val="0"/>
              </a:spcAft>
              <a:buNone/>
            </a:pPr>
            <a:r>
              <a:t/>
            </a:r>
            <a:endParaRPr b="1" i="0" sz="1800" u="none">
              <a:solidFill>
                <a:srgbClr val="004983"/>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9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Uma classe em Java - métodos</a:t>
            </a:r>
            <a:endParaRPr/>
          </a:p>
        </p:txBody>
      </p:sp>
      <p:sp>
        <p:nvSpPr>
          <p:cNvPr id="763" name="Google Shape;763;p9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64" name="Google Shape;764;p91"/>
          <p:cNvSpPr txBox="1"/>
          <p:nvPr>
            <p:ph idx="1" type="body"/>
          </p:nvPr>
        </p:nvSpPr>
        <p:spPr>
          <a:xfrm>
            <a:off x="381000" y="1447800"/>
            <a:ext cx="8229600" cy="6762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Vamos declarar agora o que cada carro faz.</a:t>
            </a:r>
            <a:endParaRPr/>
          </a:p>
        </p:txBody>
      </p:sp>
      <p:sp>
        <p:nvSpPr>
          <p:cNvPr id="765" name="Google Shape;765;p91"/>
          <p:cNvSpPr txBox="1"/>
          <p:nvPr/>
        </p:nvSpPr>
        <p:spPr>
          <a:xfrm>
            <a:off x="1600200" y="2133600"/>
            <a:ext cx="5842000" cy="2219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class Carro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cor;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modelo;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velocidadeMáxima;</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void liga()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System.out.println(“Carro ligado!”);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766" name="Google Shape;766;p91"/>
          <p:cNvSpPr txBox="1"/>
          <p:nvPr/>
        </p:nvSpPr>
        <p:spPr>
          <a:xfrm>
            <a:off x="381000" y="4876800"/>
            <a:ext cx="8229600" cy="676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As ações que cada classe pode executar são os </a:t>
            </a:r>
            <a:r>
              <a:rPr b="0" i="0" lang="en-US" sz="2200" u="sng">
                <a:solidFill>
                  <a:schemeClr val="dk1"/>
                </a:solidFill>
                <a:latin typeface="Arial"/>
                <a:ea typeface="Arial"/>
                <a:cs typeface="Arial"/>
                <a:sym typeface="Arial"/>
              </a:rPr>
              <a:t>métodos</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A palavra </a:t>
            </a:r>
            <a:r>
              <a:rPr b="1" i="0" lang="en-US" sz="2200" u="sng">
                <a:solidFill>
                  <a:schemeClr val="dk1"/>
                </a:solidFill>
                <a:latin typeface="Arial"/>
                <a:ea typeface="Arial"/>
                <a:cs typeface="Arial"/>
                <a:sym typeface="Arial"/>
              </a:rPr>
              <a:t>void</a:t>
            </a:r>
            <a:r>
              <a:rPr b="0" i="0" lang="en-US" sz="2200" u="none">
                <a:solidFill>
                  <a:schemeClr val="dk1"/>
                </a:solidFill>
                <a:latin typeface="Arial"/>
                <a:ea typeface="Arial"/>
                <a:cs typeface="Arial"/>
                <a:sym typeface="Arial"/>
              </a:rPr>
              <a:t> indica que este método não retorna nenhuma informação após a execução.</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9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Uma classe em Java - métodos</a:t>
            </a:r>
            <a:endParaRPr/>
          </a:p>
        </p:txBody>
      </p:sp>
      <p:sp>
        <p:nvSpPr>
          <p:cNvPr id="773" name="Google Shape;773;p9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74" name="Google Shape;774;p92"/>
          <p:cNvSpPr txBox="1"/>
          <p:nvPr>
            <p:ph idx="1" type="body"/>
          </p:nvPr>
        </p:nvSpPr>
        <p:spPr>
          <a:xfrm>
            <a:off x="457200" y="1133475"/>
            <a:ext cx="8229600" cy="5746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Outra ação que o carro faz é acelerar</a:t>
            </a:r>
            <a:endParaRPr/>
          </a:p>
        </p:txBody>
      </p:sp>
      <p:sp>
        <p:nvSpPr>
          <p:cNvPr id="775" name="Google Shape;775;p92"/>
          <p:cNvSpPr txBox="1"/>
          <p:nvPr/>
        </p:nvSpPr>
        <p:spPr>
          <a:xfrm>
            <a:off x="685800" y="2133600"/>
            <a:ext cx="7772400" cy="3495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class Carro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cor;</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String modelo;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velocidadeMaxima;</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void liga()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System.out.println("Carro ligado!");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void acelera(double quantidade)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velocidadeNova = this.velocidadeAtual + quantidade;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this.velocidadeAtual = velocidadeNova;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776" name="Google Shape;776;p92"/>
          <p:cNvSpPr/>
          <p:nvPr/>
        </p:nvSpPr>
        <p:spPr>
          <a:xfrm>
            <a:off x="6096000" y="2457450"/>
            <a:ext cx="2362200" cy="1276350"/>
          </a:xfrm>
          <a:custGeom>
            <a:rect b="b" l="l" r="r" t="t"/>
            <a:pathLst>
              <a:path extrusionOk="0" h="120000" w="120000">
                <a:moveTo>
                  <a:pt x="0" y="0"/>
                </a:moveTo>
                <a:lnTo>
                  <a:pt x="120000" y="0"/>
                </a:lnTo>
                <a:lnTo>
                  <a:pt x="120000" y="120000"/>
                </a:lnTo>
                <a:lnTo>
                  <a:pt x="0" y="120000"/>
                </a:lnTo>
                <a:close/>
              </a:path>
              <a:path extrusionOk="0" fill="none" h="120000" w="120000">
                <a:moveTo>
                  <a:pt x="38010" y="-27540"/>
                </a:moveTo>
                <a:lnTo>
                  <a:pt x="2321" y="-836"/>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As variáveis declaradas entre os parêntesis de um método são chamadas de</a:t>
            </a:r>
            <a:r>
              <a:rPr b="0" i="0" lang="en-US" sz="1400" u="sng">
                <a:solidFill>
                  <a:schemeClr val="dk1"/>
                </a:solidFill>
                <a:latin typeface="Arial"/>
                <a:ea typeface="Arial"/>
                <a:cs typeface="Arial"/>
                <a:sym typeface="Arial"/>
              </a:rPr>
              <a:t> parâmetros</a:t>
            </a:r>
            <a:r>
              <a:rPr b="0" i="0" lang="en-US" sz="1400" u="none">
                <a:solidFill>
                  <a:schemeClr val="dk1"/>
                </a:solidFill>
                <a:latin typeface="Arial"/>
                <a:ea typeface="Arial"/>
                <a:cs typeface="Arial"/>
                <a:sym typeface="Arial"/>
              </a:rPr>
              <a:t> ou </a:t>
            </a:r>
            <a:r>
              <a:rPr b="0" i="0" lang="en-US" sz="1400" u="sng">
                <a:solidFill>
                  <a:schemeClr val="dk1"/>
                </a:solidFill>
                <a:latin typeface="Arial"/>
                <a:ea typeface="Arial"/>
                <a:cs typeface="Arial"/>
                <a:sym typeface="Arial"/>
              </a:rPr>
              <a:t>argumentos</a:t>
            </a:r>
            <a:r>
              <a:rPr b="0" i="0" lang="en-US" sz="1400" u="none">
                <a:solidFill>
                  <a:schemeClr val="dk1"/>
                </a:solidFill>
                <a:latin typeface="Arial"/>
                <a:ea typeface="Arial"/>
                <a:cs typeface="Arial"/>
                <a:sym typeface="Arial"/>
              </a:rPr>
              <a:t> do método</a:t>
            </a:r>
            <a:endParaRPr/>
          </a:p>
          <a:p>
            <a:pPr indent="0" lvl="0" marL="0" marR="0" rtl="0" algn="l">
              <a:lnSpc>
                <a:spcPct val="100000"/>
              </a:lnSpc>
              <a:spcBef>
                <a:spcPts val="0"/>
              </a:spcBef>
              <a:spcAft>
                <a:spcPts val="0"/>
              </a:spcAft>
              <a:buNone/>
            </a:pPr>
            <a:r>
              <a:t/>
            </a:r>
            <a:endParaRPr b="0" i="0" sz="1400" u="none">
              <a:solidFill>
                <a:schemeClr val="dk1"/>
              </a:solidFill>
              <a:latin typeface="Arial"/>
              <a:ea typeface="Arial"/>
              <a:cs typeface="Arial"/>
              <a:sym typeface="Arial"/>
            </a:endParaRPr>
          </a:p>
        </p:txBody>
      </p:sp>
      <p:sp>
        <p:nvSpPr>
          <p:cNvPr id="777" name="Google Shape;777;p92"/>
          <p:cNvSpPr/>
          <p:nvPr/>
        </p:nvSpPr>
        <p:spPr>
          <a:xfrm>
            <a:off x="3962400" y="5867400"/>
            <a:ext cx="4667250" cy="609600"/>
          </a:xfrm>
          <a:custGeom>
            <a:rect b="b" l="l" r="r" t="t"/>
            <a:pathLst>
              <a:path extrusionOk="0" h="120000" w="120000">
                <a:moveTo>
                  <a:pt x="0" y="0"/>
                </a:moveTo>
                <a:lnTo>
                  <a:pt x="120000" y="0"/>
                </a:lnTo>
                <a:lnTo>
                  <a:pt x="120000" y="120000"/>
                </a:lnTo>
                <a:lnTo>
                  <a:pt x="0" y="120000"/>
                </a:lnTo>
                <a:close/>
              </a:path>
              <a:path extrusionOk="0" fill="none" h="120000" w="120000">
                <a:moveTo>
                  <a:pt x="-38273" y="-11426"/>
                </a:moveTo>
                <a:lnTo>
                  <a:pt x="-46000" y="-424"/>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A palavra reservada </a:t>
            </a:r>
            <a:r>
              <a:rPr b="0" i="0" lang="en-US" sz="1400" u="sng">
                <a:solidFill>
                  <a:schemeClr val="dk1"/>
                </a:solidFill>
                <a:latin typeface="Arial"/>
                <a:ea typeface="Arial"/>
                <a:cs typeface="Arial"/>
                <a:sym typeface="Arial"/>
              </a:rPr>
              <a:t>this</a:t>
            </a:r>
            <a:r>
              <a:rPr b="0" i="0" lang="en-US" sz="1400" u="none">
                <a:solidFill>
                  <a:schemeClr val="dk1"/>
                </a:solidFill>
                <a:latin typeface="Arial"/>
                <a:ea typeface="Arial"/>
                <a:cs typeface="Arial"/>
                <a:sym typeface="Arial"/>
              </a:rPr>
              <a:t> indica que se  trata de um atributo da classe e não uma variável comum.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6"/>
                                        </p:tgtEl>
                                        <p:attrNameLst>
                                          <p:attrName>style.visibility</p:attrName>
                                        </p:attrNameLst>
                                      </p:cBhvr>
                                      <p:to>
                                        <p:strVal val="visible"/>
                                      </p:to>
                                    </p:set>
                                    <p:anim calcmode="lin" valueType="num">
                                      <p:cBhvr additive="base">
                                        <p:cTn dur="500"/>
                                        <p:tgtEl>
                                          <p:spTgt spid="77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77"/>
                                        </p:tgtEl>
                                        <p:attrNameLst>
                                          <p:attrName>style.visibility</p:attrName>
                                        </p:attrNameLst>
                                      </p:cBhvr>
                                      <p:to>
                                        <p:strVal val="visible"/>
                                      </p:to>
                                    </p:set>
                                    <p:anim calcmode="lin" valueType="num">
                                      <p:cBhvr additive="base">
                                        <p:cTn dur="500"/>
                                        <p:tgtEl>
                                          <p:spTgt spid="77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9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Resumindo...</a:t>
            </a:r>
            <a:endParaRPr/>
          </a:p>
        </p:txBody>
      </p:sp>
      <p:sp>
        <p:nvSpPr>
          <p:cNvPr id="784" name="Google Shape;784;p9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85" name="Google Shape;785;p93"/>
          <p:cNvSpPr txBox="1"/>
          <p:nvPr>
            <p:ph idx="1" type="body"/>
          </p:nvPr>
        </p:nvSpPr>
        <p:spPr>
          <a:xfrm>
            <a:off x="457200" y="1133475"/>
            <a:ext cx="8229600" cy="11176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sintaxe que vimos até aqui de uma classe em Java é:</a:t>
            </a:r>
            <a:endParaRPr/>
          </a:p>
        </p:txBody>
      </p:sp>
      <p:sp>
        <p:nvSpPr>
          <p:cNvPr id="786" name="Google Shape;786;p93"/>
          <p:cNvSpPr txBox="1"/>
          <p:nvPr/>
        </p:nvSpPr>
        <p:spPr>
          <a:xfrm>
            <a:off x="1258887" y="2276475"/>
            <a:ext cx="6902450" cy="2781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class</a:t>
            </a:r>
            <a:r>
              <a:rPr b="0" i="0" lang="en-US" sz="1600" u="none">
                <a:solidFill>
                  <a:schemeClr val="dk1"/>
                </a:solidFill>
                <a:latin typeface="Courier New"/>
                <a:ea typeface="Courier New"/>
                <a:cs typeface="Courier New"/>
                <a:sym typeface="Courier New"/>
              </a:rPr>
              <a:t> </a:t>
            </a:r>
            <a:r>
              <a:rPr b="0" i="0" lang="en-US" sz="1600" u="none">
                <a:solidFill>
                  <a:srgbClr val="FF0000"/>
                </a:solidFill>
                <a:latin typeface="Courier New"/>
                <a:ea typeface="Courier New"/>
                <a:cs typeface="Courier New"/>
                <a:sym typeface="Courier New"/>
              </a:rPr>
              <a:t>&lt;NomeDaClasse&gt;</a:t>
            </a: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//Lista de Atributos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[&lt;tipoAtributo&gt; &lt;nomeAtributo&gt;];</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 Lista de Métodos</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&lt;retorno&gt; &lt;nomeDoMetodo&gt;(&lt;parametros&gt;)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&lt;instruções&gt;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ph type="ctrTitle"/>
          </p:nvPr>
        </p:nvSpPr>
        <p:spPr>
          <a:xfrm>
            <a:off x="684212" y="3111500"/>
            <a:ext cx="7772400" cy="14700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400"/>
              <a:buFont typeface="Arial"/>
              <a:buNone/>
            </a:pPr>
            <a:r>
              <a:rPr b="0" i="0" lang="en-US" sz="4400" u="none">
                <a:solidFill>
                  <a:schemeClr val="lt2"/>
                </a:solidFill>
                <a:latin typeface="Arial"/>
                <a:ea typeface="Arial"/>
                <a:cs typeface="Arial"/>
                <a:sym typeface="Arial"/>
              </a:rPr>
              <a:t>TECNOLOGIA JAVA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9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793" name="Google Shape;793;p9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794" name="Google Shape;794;p94"/>
          <p:cNvSpPr txBox="1"/>
          <p:nvPr>
            <p:ph idx="1" type="body"/>
          </p:nvPr>
        </p:nvSpPr>
        <p:spPr>
          <a:xfrm>
            <a:off x="457200" y="1133475"/>
            <a:ext cx="8229600" cy="16637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Usando a nossa classe Carro</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Para criar, construir ou instanciar um objeto usamos a palavra reservada </a:t>
            </a:r>
            <a:r>
              <a:rPr b="0" i="0" lang="en-US" sz="2600" u="sng" cap="none" strike="noStrike">
                <a:solidFill>
                  <a:schemeClr val="dk1"/>
                </a:solidFill>
                <a:latin typeface="Arial"/>
                <a:ea typeface="Arial"/>
                <a:cs typeface="Arial"/>
                <a:sym typeface="Arial"/>
              </a:rPr>
              <a:t>new.</a:t>
            </a:r>
            <a:endParaRPr/>
          </a:p>
        </p:txBody>
      </p:sp>
      <p:sp>
        <p:nvSpPr>
          <p:cNvPr id="795" name="Google Shape;795;p94"/>
          <p:cNvSpPr txBox="1"/>
          <p:nvPr/>
        </p:nvSpPr>
        <p:spPr>
          <a:xfrm>
            <a:off x="1676400" y="2768600"/>
            <a:ext cx="6934200" cy="173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Programa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Carro meuCarro;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 = new Carro();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9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02" name="Google Shape;802;p9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03" name="Google Shape;803;p95"/>
          <p:cNvSpPr txBox="1"/>
          <p:nvPr>
            <p:ph idx="1" type="body"/>
          </p:nvPr>
        </p:nvSpPr>
        <p:spPr>
          <a:xfrm>
            <a:off x="457200" y="1133475"/>
            <a:ext cx="8229600" cy="10683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Através da variável meuCarro podemos acessar o objeto e alterar sua cor, seu modelo, etc.</a:t>
            </a:r>
            <a:endParaRPr/>
          </a:p>
        </p:txBody>
      </p:sp>
      <p:sp>
        <p:nvSpPr>
          <p:cNvPr id="804" name="Google Shape;804;p95"/>
          <p:cNvSpPr txBox="1"/>
          <p:nvPr/>
        </p:nvSpPr>
        <p:spPr>
          <a:xfrm>
            <a:off x="1143000" y="2667000"/>
            <a:ext cx="6934200" cy="2838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public class Programa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Carro meuCarro;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 = new Carro();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meuCarro.cor = "Preto";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meuCarro.modelo = "Fiesta";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meuCarro.velocidadeAtual = 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805" name="Google Shape;805;p95"/>
          <p:cNvSpPr/>
          <p:nvPr/>
        </p:nvSpPr>
        <p:spPr>
          <a:xfrm>
            <a:off x="7315200" y="2324100"/>
            <a:ext cx="1524000" cy="2019300"/>
          </a:xfrm>
          <a:custGeom>
            <a:rect b="b" l="l" r="r" t="t"/>
            <a:pathLst>
              <a:path extrusionOk="0" h="120000" w="120000">
                <a:moveTo>
                  <a:pt x="0" y="0"/>
                </a:moveTo>
                <a:lnTo>
                  <a:pt x="120000" y="0"/>
                </a:lnTo>
                <a:lnTo>
                  <a:pt x="120000" y="120000"/>
                </a:lnTo>
                <a:lnTo>
                  <a:pt x="0" y="120000"/>
                </a:lnTo>
                <a:close/>
              </a:path>
              <a:path extrusionOk="0" fill="none" h="120000" w="120000">
                <a:moveTo>
                  <a:pt x="20316" y="-65232"/>
                </a:moveTo>
                <a:lnTo>
                  <a:pt x="1468" y="-1296"/>
                </a:lnTo>
              </a:path>
            </a:pathLst>
          </a:cu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0" i="0" lang="en-US" sz="1400" u="none">
                <a:solidFill>
                  <a:schemeClr val="dk1"/>
                </a:solidFill>
                <a:latin typeface="Arial"/>
                <a:ea typeface="Arial"/>
                <a:cs typeface="Arial"/>
                <a:sym typeface="Arial"/>
              </a:rPr>
              <a:t>Observe que utilizamos um ponto para acessar os atributos de meuCarro. O mesmo vale para acessar os métodos.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9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12" name="Google Shape;812;p9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13" name="Google Shape;813;p96"/>
          <p:cNvSpPr txBox="1"/>
          <p:nvPr>
            <p:ph idx="1" type="body"/>
          </p:nvPr>
        </p:nvSpPr>
        <p:spPr>
          <a:xfrm>
            <a:off x="457200" y="1133475"/>
            <a:ext cx="8229600" cy="985837"/>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Agora o objeto meuCarro é um Fiesta Preto com velocidade atual de 0 e velocidade máxima de 80</a:t>
            </a:r>
            <a:endParaRPr/>
          </a:p>
          <a:p>
            <a:pPr indent="-319087" lvl="0" marL="319087" marR="0" rtl="0" algn="l">
              <a:lnSpc>
                <a:spcPct val="90000"/>
              </a:lnSpc>
              <a:spcBef>
                <a:spcPts val="70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Vamos ligar meuCarro, acelerar 20 e imprimir a velocidade atual.</a:t>
            </a:r>
            <a:endParaRPr/>
          </a:p>
        </p:txBody>
      </p:sp>
      <p:sp>
        <p:nvSpPr>
          <p:cNvPr id="814" name="Google Shape;814;p96"/>
          <p:cNvSpPr txBox="1"/>
          <p:nvPr/>
        </p:nvSpPr>
        <p:spPr>
          <a:xfrm>
            <a:off x="1143000" y="2667000"/>
            <a:ext cx="6934200" cy="3282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public class Programa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public static void main(String[] args)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meuCarro;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 =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meuCarro.cor = "Preto";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meuCarro.modelo = "Fiesta";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meuCarro.velocidadeAtual = 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meuCarro.liga();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meuCarro.acelera(20);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System.out.println(meuCarro.velocidadeAtual);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a:t>
            </a:r>
            <a:endParaRPr/>
          </a:p>
        </p:txBody>
      </p:sp>
      <p:sp>
        <p:nvSpPr>
          <p:cNvPr id="815" name="Google Shape;815;p96"/>
          <p:cNvSpPr txBox="1"/>
          <p:nvPr/>
        </p:nvSpPr>
        <p:spPr>
          <a:xfrm>
            <a:off x="447675" y="6283325"/>
            <a:ext cx="2100262"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a:solidFill>
                  <a:schemeClr val="dk1"/>
                </a:solidFill>
                <a:latin typeface="Arial"/>
                <a:ea typeface="Arial"/>
                <a:cs typeface="Arial"/>
                <a:sym typeface="Arial"/>
              </a:rPr>
              <a:t>Fonte do Exemplo: Programa.java</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9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22" name="Google Shape;822;p9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23" name="Google Shape;823;p97"/>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Vamos incluir ao nosso carro a ação informar a marcha (já que ele é automático).</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A regra é a seguinte:</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 a velocidade atual é 0, a marcha atual é –1</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 a velocidade atual é maior ou igual a 0 e menor que 40, a marcha atual é 1</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 a velocidade atual é maior ou igual a 40 e menor que 80, a marcha atual é 2</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Se a velocidade atual é maior ou igual a 80, a marcha atual é 3</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9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30" name="Google Shape;830;p9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31" name="Google Shape;831;p98"/>
          <p:cNvSpPr txBox="1"/>
          <p:nvPr>
            <p:ph idx="1" type="body"/>
          </p:nvPr>
        </p:nvSpPr>
        <p:spPr>
          <a:xfrm>
            <a:off x="457200" y="1219200"/>
            <a:ext cx="8229600" cy="6096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900"/>
              <a:buFont typeface="Noto Sans Symbols"/>
              <a:buChar char="◻"/>
            </a:pPr>
            <a:r>
              <a:rPr b="0" i="0" lang="en-US" sz="1500" u="none">
                <a:solidFill>
                  <a:schemeClr val="dk1"/>
                </a:solidFill>
                <a:latin typeface="Arial"/>
                <a:ea typeface="Arial"/>
                <a:cs typeface="Arial"/>
                <a:sym typeface="Arial"/>
              </a:rPr>
              <a:t>O método retornaMarchaAtual() pode ficar assim:</a:t>
            </a:r>
            <a:endParaRPr/>
          </a:p>
        </p:txBody>
      </p:sp>
      <p:sp>
        <p:nvSpPr>
          <p:cNvPr id="832" name="Google Shape;832;p98"/>
          <p:cNvSpPr txBox="1"/>
          <p:nvPr/>
        </p:nvSpPr>
        <p:spPr>
          <a:xfrm>
            <a:off x="538162" y="1447800"/>
            <a:ext cx="8210550" cy="285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retornaMarchaAtual()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(this.velocidadeAtual &lt; 0)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(this.velocidadeAtual &gt;= 0 &amp;&amp; this.velocidadeAtual &lt; 40)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(this.velocidadeAtual &gt;= 40 &amp;&amp; this.velocidadeAtual &lt; 80){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2;</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return 3;</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
        <p:nvSpPr>
          <p:cNvPr id="833" name="Google Shape;833;p98"/>
          <p:cNvSpPr/>
          <p:nvPr/>
        </p:nvSpPr>
        <p:spPr>
          <a:xfrm>
            <a:off x="179387" y="1700212"/>
            <a:ext cx="609600" cy="3048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4" name="Google Shape;834;p98"/>
          <p:cNvSpPr/>
          <p:nvPr/>
        </p:nvSpPr>
        <p:spPr>
          <a:xfrm>
            <a:off x="971550" y="2133600"/>
            <a:ext cx="609600" cy="3048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835" name="Google Shape;835;p98"/>
          <p:cNvSpPr txBox="1"/>
          <p:nvPr/>
        </p:nvSpPr>
        <p:spPr>
          <a:xfrm>
            <a:off x="457200" y="5181600"/>
            <a:ext cx="8229600" cy="60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170"/>
              <a:buFont typeface="Noto Sans Symbols"/>
              <a:buChar char="■"/>
            </a:pPr>
            <a:r>
              <a:rPr b="0" i="0" lang="en-US" sz="1800" u="none">
                <a:solidFill>
                  <a:schemeClr val="dk1"/>
                </a:solidFill>
                <a:latin typeface="Arial"/>
                <a:ea typeface="Arial"/>
                <a:cs typeface="Arial"/>
                <a:sym typeface="Arial"/>
              </a:rPr>
              <a:t>Aqui temos duas novidades: o tipo </a:t>
            </a:r>
            <a:r>
              <a:rPr b="0" i="0" lang="en-US" sz="1800" u="sng">
                <a:solidFill>
                  <a:schemeClr val="dk1"/>
                </a:solidFill>
                <a:latin typeface="Arial"/>
                <a:ea typeface="Arial"/>
                <a:cs typeface="Arial"/>
                <a:sym typeface="Arial"/>
              </a:rPr>
              <a:t>int</a:t>
            </a:r>
            <a:r>
              <a:rPr b="0" i="0" lang="en-US" sz="1800" u="none">
                <a:solidFill>
                  <a:schemeClr val="dk1"/>
                </a:solidFill>
                <a:latin typeface="Arial"/>
                <a:ea typeface="Arial"/>
                <a:cs typeface="Arial"/>
                <a:sym typeface="Arial"/>
              </a:rPr>
              <a:t> no lugar do </a:t>
            </a:r>
            <a:r>
              <a:rPr b="0" i="0" lang="en-US" sz="1800" u="sng">
                <a:solidFill>
                  <a:schemeClr val="dk1"/>
                </a:solidFill>
                <a:latin typeface="Arial"/>
                <a:ea typeface="Arial"/>
                <a:cs typeface="Arial"/>
                <a:sym typeface="Arial"/>
              </a:rPr>
              <a:t>void</a:t>
            </a:r>
            <a:r>
              <a:rPr b="0" i="0" lang="en-US" sz="1800" u="none">
                <a:solidFill>
                  <a:schemeClr val="dk1"/>
                </a:solidFill>
                <a:latin typeface="Arial"/>
                <a:ea typeface="Arial"/>
                <a:cs typeface="Arial"/>
                <a:sym typeface="Arial"/>
              </a:rPr>
              <a:t> e o </a:t>
            </a:r>
            <a:r>
              <a:rPr b="0" i="0" lang="en-US" sz="1800" u="sng">
                <a:solidFill>
                  <a:schemeClr val="dk1"/>
                </a:solidFill>
                <a:latin typeface="Arial"/>
                <a:ea typeface="Arial"/>
                <a:cs typeface="Arial"/>
                <a:sym typeface="Arial"/>
              </a:rPr>
              <a:t>return</a:t>
            </a:r>
            <a:endParaRPr/>
          </a:p>
          <a:p>
            <a:pPr indent="-342900" lvl="0" marL="342900" marR="0" rtl="0" algn="l">
              <a:lnSpc>
                <a:spcPct val="100000"/>
              </a:lnSpc>
              <a:spcBef>
                <a:spcPts val="360"/>
              </a:spcBef>
              <a:spcAft>
                <a:spcPts val="0"/>
              </a:spcAft>
              <a:buClr>
                <a:schemeClr val="accent1"/>
              </a:buClr>
              <a:buSzPts val="1170"/>
              <a:buFont typeface="Noto Sans Symbols"/>
              <a:buChar char="■"/>
            </a:pPr>
            <a:r>
              <a:rPr b="0" i="0" lang="en-US" sz="1800" u="none">
                <a:solidFill>
                  <a:schemeClr val="dk1"/>
                </a:solidFill>
                <a:latin typeface="Arial"/>
                <a:ea typeface="Arial"/>
                <a:cs typeface="Arial"/>
                <a:sym typeface="Arial"/>
              </a:rPr>
              <a:t>Esta mudança na assinatura do método indica que o método pegaMarcha() retorna um valor, no caso do tipo int, e por isso o </a:t>
            </a:r>
            <a:r>
              <a:rPr b="0" i="0" lang="en-US" sz="1800" u="sng">
                <a:solidFill>
                  <a:schemeClr val="dk1"/>
                </a:solidFill>
                <a:latin typeface="Arial"/>
                <a:ea typeface="Arial"/>
                <a:cs typeface="Arial"/>
                <a:sym typeface="Arial"/>
              </a:rPr>
              <a:t>return</a:t>
            </a:r>
            <a:r>
              <a:rPr b="0" i="0" lang="en-US" sz="1800" u="none">
                <a:solidFill>
                  <a:schemeClr val="dk1"/>
                </a:solidFill>
                <a:latin typeface="Arial"/>
                <a:ea typeface="Arial"/>
                <a:cs typeface="Arial"/>
                <a:sym typeface="Arial"/>
              </a:rPr>
              <a:t> é obrigatório.</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9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42" name="Google Shape;842;p9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43" name="Google Shape;843;p99"/>
          <p:cNvSpPr txBox="1"/>
          <p:nvPr>
            <p:ph idx="1" type="body"/>
          </p:nvPr>
        </p:nvSpPr>
        <p:spPr>
          <a:xfrm>
            <a:off x="457200" y="1133475"/>
            <a:ext cx="8229600" cy="13970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Métodos que retornam valor poder ser atribuídos à variáveis. </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Você pode acelerar o carro e em seguida pedir a marcha atual assim:</a:t>
            </a:r>
            <a:endParaRPr/>
          </a:p>
        </p:txBody>
      </p:sp>
      <p:sp>
        <p:nvSpPr>
          <p:cNvPr id="844" name="Google Shape;844;p99"/>
          <p:cNvSpPr txBox="1"/>
          <p:nvPr/>
        </p:nvSpPr>
        <p:spPr>
          <a:xfrm>
            <a:off x="914400" y="2057400"/>
            <a:ext cx="7620000" cy="115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meuCarro.liga();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meuCarro.acelera(40);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System.out.println(meuCarro.velocidadeAtual);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System.out.println(meuCarro.retornaMarchaAtual());</a:t>
            </a:r>
            <a:endParaRPr/>
          </a:p>
        </p:txBody>
      </p:sp>
      <p:sp>
        <p:nvSpPr>
          <p:cNvPr id="845" name="Google Shape;845;p99"/>
          <p:cNvSpPr txBox="1"/>
          <p:nvPr/>
        </p:nvSpPr>
        <p:spPr>
          <a:xfrm>
            <a:off x="457200" y="3476625"/>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Ou assim:</a:t>
            </a:r>
            <a:endParaRPr/>
          </a:p>
        </p:txBody>
      </p:sp>
      <p:sp>
        <p:nvSpPr>
          <p:cNvPr id="846" name="Google Shape;846;p99"/>
          <p:cNvSpPr txBox="1"/>
          <p:nvPr/>
        </p:nvSpPr>
        <p:spPr>
          <a:xfrm>
            <a:off x="914400" y="4076700"/>
            <a:ext cx="7620000" cy="13684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meuCarro.liga();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meuCarro.acelera(40);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System.out.println(meuCarro.velocidadeAtual);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int marchaAtual = meuCarro.retornaMarchaAtual();</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System.out.println(marchaAtual);</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00"/>
          <p:cNvSpPr txBox="1"/>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rgbClr val="004983"/>
              </a:buClr>
              <a:buSzPts val="1400"/>
              <a:buFont typeface="Arial"/>
              <a:buNone/>
            </a:pPr>
            <a:fld id="{00000000-1234-1234-1234-123412341234}" type="slidenum">
              <a:rPr b="1" i="0" lang="en-US" sz="1400" u="none">
                <a:solidFill>
                  <a:srgbClr val="004983"/>
                </a:solidFill>
                <a:latin typeface="Arial"/>
                <a:ea typeface="Arial"/>
                <a:cs typeface="Arial"/>
                <a:sym typeface="Arial"/>
              </a:rPr>
              <a:t>‹#›</a:t>
            </a:fld>
            <a:endParaRPr/>
          </a:p>
        </p:txBody>
      </p:sp>
      <p:sp>
        <p:nvSpPr>
          <p:cNvPr id="853" name="Google Shape;853;p100"/>
          <p:cNvSpPr txBox="1"/>
          <p:nvPr/>
        </p:nvSpPr>
        <p:spPr>
          <a:xfrm>
            <a:off x="468312" y="1052512"/>
            <a:ext cx="7620000" cy="5568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double velocidadeAtual;</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double velocidadeMaxima;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void liga()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System.out.println("Carro ligado!");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void acelera(double quantidade)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double velocidadeNova = this.velocidadeAtual + quantidade;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this.velocidadeAtual = velocidadeNova;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int retornaMarchaAtual()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if (this.velocidadeAtual &lt; 0)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if (this.velocidadeAtual &gt;= 0 &amp;&amp; this.velocidadeAtual &lt; 40)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if (this.velocidadeAtual &gt;= 40 &amp;&amp; this.velocidadeAtual &lt; 80)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2;</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3;</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10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60" name="Google Shape;860;p10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61" name="Google Shape;861;p101"/>
          <p:cNvSpPr txBox="1"/>
          <p:nvPr>
            <p:ph idx="1" type="body"/>
          </p:nvPr>
        </p:nvSpPr>
        <p:spPr>
          <a:xfrm>
            <a:off x="457200" y="1133475"/>
            <a:ext cx="8229600" cy="123348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Nosso programa pode manter em memória vários objetos ao mesmo tempo:</a:t>
            </a:r>
            <a:endParaRPr/>
          </a:p>
        </p:txBody>
      </p:sp>
      <p:sp>
        <p:nvSpPr>
          <p:cNvPr id="862" name="Google Shape;862;p101"/>
          <p:cNvSpPr txBox="1"/>
          <p:nvPr/>
        </p:nvSpPr>
        <p:spPr>
          <a:xfrm>
            <a:off x="914400" y="2667000"/>
            <a:ext cx="7620000" cy="3025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meuCarro;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meuCarro.cor = "Preto";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meuCarro.modelo = "Fiesta";</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meuCarro.velocidadeAtual = 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600"/>
              <a:buFont typeface="Arial"/>
              <a:buNone/>
            </a:pPr>
            <a:r>
              <a:t/>
            </a:r>
            <a:endParaRPr b="0" i="0" sz="16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meuSonho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meuSonho.cor = "Preto";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meuSonho.modelo = "Pajero";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meuSonho.velocidadeAtual = 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meuSonho.velocidadeMaxima = 200;</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69" name="Google Shape;869;p10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70" name="Google Shape;870;p102"/>
          <p:cNvSpPr txBox="1"/>
          <p:nvPr>
            <p:ph idx="1" type="body"/>
          </p:nvPr>
        </p:nvSpPr>
        <p:spPr>
          <a:xfrm>
            <a:off x="457200" y="3763962"/>
            <a:ext cx="8229600" cy="5762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Experimente agora o seguinte código:</a:t>
            </a:r>
            <a:endParaRPr/>
          </a:p>
        </p:txBody>
      </p:sp>
      <p:sp>
        <p:nvSpPr>
          <p:cNvPr id="871" name="Google Shape;871;p102"/>
          <p:cNvSpPr txBox="1"/>
          <p:nvPr/>
        </p:nvSpPr>
        <p:spPr>
          <a:xfrm>
            <a:off x="838200" y="4648200"/>
            <a:ext cx="7620000" cy="1069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c1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c2 = c1;</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c1.cor = "Branco";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System.out.println(c2.cor);</a:t>
            </a:r>
            <a:endParaRPr/>
          </a:p>
        </p:txBody>
      </p:sp>
      <p:sp>
        <p:nvSpPr>
          <p:cNvPr id="872" name="Google Shape;872;p102"/>
          <p:cNvSpPr txBox="1"/>
          <p:nvPr/>
        </p:nvSpPr>
        <p:spPr>
          <a:xfrm>
            <a:off x="539750" y="1341437"/>
            <a:ext cx="8229600" cy="76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Quando declaramos uma variável para associar a um objeto, na verdade esta variável guarda a referência para este objeto</a:t>
            </a:r>
            <a:endParaRPr/>
          </a:p>
        </p:txBody>
      </p:sp>
      <p:sp>
        <p:nvSpPr>
          <p:cNvPr id="873" name="Google Shape;873;p102"/>
          <p:cNvSpPr txBox="1"/>
          <p:nvPr/>
        </p:nvSpPr>
        <p:spPr>
          <a:xfrm>
            <a:off x="1979612" y="2276475"/>
            <a:ext cx="16764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Memória</a:t>
            </a:r>
            <a:endParaRPr/>
          </a:p>
        </p:txBody>
      </p:sp>
      <p:sp>
        <p:nvSpPr>
          <p:cNvPr id="874" name="Google Shape;874;p102"/>
          <p:cNvSpPr txBox="1"/>
          <p:nvPr/>
        </p:nvSpPr>
        <p:spPr>
          <a:xfrm>
            <a:off x="2970212" y="3267075"/>
            <a:ext cx="6858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Carro</a:t>
            </a:r>
            <a:endParaRPr/>
          </a:p>
        </p:txBody>
      </p:sp>
      <p:sp>
        <p:nvSpPr>
          <p:cNvPr id="875" name="Google Shape;875;p102"/>
          <p:cNvSpPr txBox="1"/>
          <p:nvPr/>
        </p:nvSpPr>
        <p:spPr>
          <a:xfrm>
            <a:off x="2970212" y="2809875"/>
            <a:ext cx="6858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Carro</a:t>
            </a:r>
            <a:endParaRPr/>
          </a:p>
        </p:txBody>
      </p:sp>
      <p:sp>
        <p:nvSpPr>
          <p:cNvPr id="876" name="Google Shape;876;p102"/>
          <p:cNvSpPr txBox="1"/>
          <p:nvPr/>
        </p:nvSpPr>
        <p:spPr>
          <a:xfrm>
            <a:off x="5105400" y="2514600"/>
            <a:ext cx="2995612" cy="581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Carro c1 = new Carro();</a:t>
            </a:r>
            <a:endParaRPr/>
          </a:p>
          <a:p>
            <a:pPr indent="0" lvl="0" marL="0" marR="0" rtl="0" algn="ctr">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Carro c2 = new Carro();</a:t>
            </a:r>
            <a:endParaRPr/>
          </a:p>
        </p:txBody>
      </p:sp>
      <p:cxnSp>
        <p:nvCxnSpPr>
          <p:cNvPr id="877" name="Google Shape;877;p102"/>
          <p:cNvCxnSpPr/>
          <p:nvPr/>
        </p:nvCxnSpPr>
        <p:spPr>
          <a:xfrm flipH="1">
            <a:off x="3733800" y="2667000"/>
            <a:ext cx="137160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878" name="Google Shape;878;p102"/>
          <p:cNvCxnSpPr/>
          <p:nvPr/>
        </p:nvCxnSpPr>
        <p:spPr>
          <a:xfrm flipH="1">
            <a:off x="3733800" y="2971800"/>
            <a:ext cx="1371600" cy="685800"/>
          </a:xfrm>
          <a:prstGeom prst="straightConnector1">
            <a:avLst/>
          </a:prstGeom>
          <a:noFill/>
          <a:ln cap="flat" cmpd="sng" w="9525">
            <a:solidFill>
              <a:schemeClr val="dk1"/>
            </a:solidFill>
            <a:prstDash val="solid"/>
            <a:miter lim="800000"/>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85" name="Google Shape;885;p10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886" name="Google Shape;886;p103"/>
          <p:cNvSpPr txBox="1"/>
          <p:nvPr>
            <p:ph idx="1" type="body"/>
          </p:nvPr>
        </p:nvSpPr>
        <p:spPr>
          <a:xfrm>
            <a:off x="457200" y="1133475"/>
            <a:ext cx="8229600" cy="7397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 que aconteceu no exemplo foi:</a:t>
            </a:r>
            <a:endParaRPr/>
          </a:p>
        </p:txBody>
      </p:sp>
      <p:sp>
        <p:nvSpPr>
          <p:cNvPr id="887" name="Google Shape;887;p103"/>
          <p:cNvSpPr txBox="1"/>
          <p:nvPr/>
        </p:nvSpPr>
        <p:spPr>
          <a:xfrm>
            <a:off x="1981200" y="2438400"/>
            <a:ext cx="1676400" cy="14478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Memória</a:t>
            </a:r>
            <a:endParaRPr/>
          </a:p>
        </p:txBody>
      </p:sp>
      <p:sp>
        <p:nvSpPr>
          <p:cNvPr id="888" name="Google Shape;888;p103"/>
          <p:cNvSpPr txBox="1"/>
          <p:nvPr/>
        </p:nvSpPr>
        <p:spPr>
          <a:xfrm>
            <a:off x="2971800" y="2971800"/>
            <a:ext cx="685800" cy="4572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Carro</a:t>
            </a:r>
            <a:endParaRPr/>
          </a:p>
        </p:txBody>
      </p:sp>
      <p:sp>
        <p:nvSpPr>
          <p:cNvPr id="889" name="Google Shape;889;p103"/>
          <p:cNvSpPr txBox="1"/>
          <p:nvPr/>
        </p:nvSpPr>
        <p:spPr>
          <a:xfrm>
            <a:off x="5105400" y="2514600"/>
            <a:ext cx="2995612" cy="5810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Carro c1 =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Carro c2 = c1;</a:t>
            </a:r>
            <a:endParaRPr/>
          </a:p>
        </p:txBody>
      </p:sp>
      <p:cxnSp>
        <p:nvCxnSpPr>
          <p:cNvPr id="890" name="Google Shape;890;p103"/>
          <p:cNvCxnSpPr/>
          <p:nvPr/>
        </p:nvCxnSpPr>
        <p:spPr>
          <a:xfrm flipH="1">
            <a:off x="3733800" y="2667000"/>
            <a:ext cx="1371600" cy="457200"/>
          </a:xfrm>
          <a:prstGeom prst="straightConnector1">
            <a:avLst/>
          </a:prstGeom>
          <a:noFill/>
          <a:ln cap="flat" cmpd="sng" w="9525">
            <a:solidFill>
              <a:schemeClr val="dk1"/>
            </a:solidFill>
            <a:prstDash val="solid"/>
            <a:miter lim="800000"/>
            <a:headEnd len="med" w="med" type="none"/>
            <a:tailEnd len="med" w="med" type="triangle"/>
          </a:ln>
        </p:spPr>
      </p:cxnSp>
      <p:cxnSp>
        <p:nvCxnSpPr>
          <p:cNvPr id="891" name="Google Shape;891;p103"/>
          <p:cNvCxnSpPr/>
          <p:nvPr/>
        </p:nvCxnSpPr>
        <p:spPr>
          <a:xfrm flipH="1">
            <a:off x="3657600" y="2971800"/>
            <a:ext cx="1371600" cy="304800"/>
          </a:xfrm>
          <a:prstGeom prst="straightConnector1">
            <a:avLst/>
          </a:prstGeom>
          <a:noFill/>
          <a:ln cap="flat" cmpd="sng" w="9525">
            <a:solidFill>
              <a:schemeClr val="dk1"/>
            </a:solidFill>
            <a:prstDash val="solid"/>
            <a:miter lim="800000"/>
            <a:headEnd len="med" w="med" type="none"/>
            <a:tailEnd len="med" w="med" type="triangle"/>
          </a:ln>
        </p:spPr>
      </p:cxnSp>
      <p:sp>
        <p:nvSpPr>
          <p:cNvPr id="892" name="Google Shape;892;p103"/>
          <p:cNvSpPr txBox="1"/>
          <p:nvPr/>
        </p:nvSpPr>
        <p:spPr>
          <a:xfrm>
            <a:off x="457200" y="4343400"/>
            <a:ext cx="8229600" cy="68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c1 e c2 se referenciam ao mesmo objeto.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Tecnologia Java</a:t>
            </a:r>
            <a:endParaRPr/>
          </a:p>
        </p:txBody>
      </p:sp>
      <p:sp>
        <p:nvSpPr>
          <p:cNvPr id="170" name="Google Shape;170;p2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171" name="Google Shape;171;p23"/>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Composta de duas partes</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Linguagem de Programação Java</a:t>
            </a:r>
            <a:endParaRPr/>
          </a:p>
          <a:p>
            <a:pPr indent="-273049" lvl="1" marL="639762" marR="0" rtl="0" algn="l">
              <a:lnSpc>
                <a:spcPct val="10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Plataforma Java</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04"/>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899" name="Google Shape;899;p104"/>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00" name="Google Shape;900;p104"/>
          <p:cNvSpPr txBox="1"/>
          <p:nvPr>
            <p:ph idx="1" type="body"/>
          </p:nvPr>
        </p:nvSpPr>
        <p:spPr>
          <a:xfrm>
            <a:off x="457200" y="1133475"/>
            <a:ext cx="8229600" cy="4937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Experimente agora este código:</a:t>
            </a:r>
            <a:endParaRPr/>
          </a:p>
        </p:txBody>
      </p:sp>
      <p:sp>
        <p:nvSpPr>
          <p:cNvPr id="901" name="Google Shape;901;p104"/>
          <p:cNvSpPr txBox="1"/>
          <p:nvPr/>
        </p:nvSpPr>
        <p:spPr>
          <a:xfrm>
            <a:off x="533400" y="2209800"/>
            <a:ext cx="80010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c3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c3.cor = "Vermelho";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c3.modelo = "Corsa";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c4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c4.cor = "Vermelho";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c4.modelo = "Corsa";</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if (c3 == c4)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System.out.println("Os carros são iguais!");</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else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System.out.println("Os carros não são iguais!");</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p:txBody>
      </p:sp>
      <p:sp>
        <p:nvSpPr>
          <p:cNvPr id="902" name="Google Shape;902;p104"/>
          <p:cNvSpPr txBox="1"/>
          <p:nvPr/>
        </p:nvSpPr>
        <p:spPr>
          <a:xfrm>
            <a:off x="457200" y="5257800"/>
            <a:ext cx="8229600" cy="914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 compara o conteúdo de duas variáveis</a:t>
            </a:r>
            <a:endParaRPr/>
          </a:p>
          <a:p>
            <a:pPr indent="-342900" lvl="0" marL="342900" marR="0" rtl="0" algn="l">
              <a:lnSpc>
                <a:spcPct val="100000"/>
              </a:lnSpc>
              <a:spcBef>
                <a:spcPts val="440"/>
              </a:spcBef>
              <a:spcAft>
                <a:spcPts val="0"/>
              </a:spcAft>
              <a:buClr>
                <a:schemeClr val="accent1"/>
              </a:buClr>
              <a:buSzPts val="1430"/>
              <a:buFont typeface="Noto Sans Symbols"/>
              <a:buChar char="■"/>
            </a:pPr>
            <a:r>
              <a:rPr b="0" i="0" lang="en-US" sz="2200" u="none">
                <a:solidFill>
                  <a:schemeClr val="dk1"/>
                </a:solidFill>
                <a:latin typeface="Arial"/>
                <a:ea typeface="Arial"/>
                <a:cs typeface="Arial"/>
                <a:sym typeface="Arial"/>
              </a:rPr>
              <a:t>Qual é o conteúdo de c3 e c4?</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05"/>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Criando e usando um objeto</a:t>
            </a:r>
            <a:endParaRPr/>
          </a:p>
        </p:txBody>
      </p:sp>
      <p:sp>
        <p:nvSpPr>
          <p:cNvPr id="909" name="Google Shape;909;p105"/>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10" name="Google Shape;910;p105"/>
          <p:cNvSpPr txBox="1"/>
          <p:nvPr>
            <p:ph idx="1" type="body"/>
          </p:nvPr>
        </p:nvSpPr>
        <p:spPr>
          <a:xfrm>
            <a:off x="457200" y="1133475"/>
            <a:ext cx="8229600" cy="49371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Você pode ainda declarar objetos como atributos de outros objetos:</a:t>
            </a:r>
            <a:endParaRPr/>
          </a:p>
        </p:txBody>
      </p:sp>
      <p:sp>
        <p:nvSpPr>
          <p:cNvPr id="911" name="Google Shape;911;p105"/>
          <p:cNvSpPr txBox="1"/>
          <p:nvPr/>
        </p:nvSpPr>
        <p:spPr>
          <a:xfrm>
            <a:off x="914400" y="2057400"/>
            <a:ext cx="1981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class Motor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int potencia;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String tipo;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912" name="Google Shape;912;p105"/>
          <p:cNvSpPr txBox="1"/>
          <p:nvPr/>
        </p:nvSpPr>
        <p:spPr>
          <a:xfrm>
            <a:off x="3810000" y="2133600"/>
            <a:ext cx="4953000" cy="1569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class Carro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r>
              <a:rPr lang="en-US" sz="1200">
                <a:solidFill>
                  <a:schemeClr val="dk1"/>
                </a:solidFill>
                <a:latin typeface="Courier New"/>
                <a:ea typeface="Courier New"/>
                <a:cs typeface="Courier New"/>
                <a:sym typeface="Courier New"/>
              </a:rPr>
              <a:t>	</a:t>
            </a:r>
            <a:r>
              <a:rPr b="0" i="0" lang="en-US" sz="1200" u="none">
                <a:solidFill>
                  <a:schemeClr val="dk1"/>
                </a:solidFill>
                <a:latin typeface="Courier New"/>
                <a:ea typeface="Courier New"/>
                <a:cs typeface="Courier New"/>
                <a:sym typeface="Courier New"/>
              </a:rPr>
              <a:t>String cor;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String modelo;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double velocidadeAtual;</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double velocidadeMaxima;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Motor motor;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a:t>
            </a:r>
            <a:endParaRPr/>
          </a:p>
        </p:txBody>
      </p:sp>
      <p:sp>
        <p:nvSpPr>
          <p:cNvPr id="913" name="Google Shape;913;p105"/>
          <p:cNvSpPr txBox="1"/>
          <p:nvPr/>
        </p:nvSpPr>
        <p:spPr>
          <a:xfrm>
            <a:off x="1143000" y="4406900"/>
            <a:ext cx="4953000" cy="1735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Motor meuMotor = new Motor();</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meuMotor.potencia = 10;</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meuMotor.tipo = "Tipo1";</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Carro c5 = new Carro();</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c5.motor = meuMotor;</a:t>
            </a:r>
            <a:endParaRPr/>
          </a:p>
          <a:p>
            <a:pPr indent="0" lvl="0" marL="0" marR="0" rtl="0" algn="l">
              <a:lnSpc>
                <a:spcPct val="100000"/>
              </a:lnSpc>
              <a:spcBef>
                <a:spcPts val="0"/>
              </a:spcBef>
              <a:spcAft>
                <a:spcPts val="0"/>
              </a:spcAft>
              <a:buClr>
                <a:schemeClr val="dk1"/>
              </a:buClr>
              <a:buSzPts val="1200"/>
              <a:buFont typeface="Arial"/>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System.out.println(c5.motor.potencia);</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System.out.println(c5.motor.tipo);</a:t>
            </a:r>
            <a:endParaRPr/>
          </a:p>
        </p:txBody>
      </p:sp>
      <p:sp>
        <p:nvSpPr>
          <p:cNvPr id="914" name="Google Shape;914;p105"/>
          <p:cNvSpPr txBox="1"/>
          <p:nvPr/>
        </p:nvSpPr>
        <p:spPr>
          <a:xfrm>
            <a:off x="457200" y="3962400"/>
            <a:ext cx="8229600" cy="457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Experimente:</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06"/>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Exercícios</a:t>
            </a:r>
            <a:endParaRPr/>
          </a:p>
        </p:txBody>
      </p:sp>
      <p:sp>
        <p:nvSpPr>
          <p:cNvPr id="921" name="Google Shape;921;p106"/>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22" name="Google Shape;922;p106"/>
          <p:cNvSpPr txBox="1"/>
          <p:nvPr/>
        </p:nvSpPr>
        <p:spPr>
          <a:xfrm>
            <a:off x="323850" y="1143000"/>
            <a:ext cx="83058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4983"/>
              </a:buClr>
              <a:buSzPts val="1500"/>
              <a:buFont typeface="Arial"/>
              <a:buChar char="•"/>
            </a:pPr>
            <a:r>
              <a:rPr b="1" i="0" lang="en-US" sz="1500" u="none">
                <a:solidFill>
                  <a:srgbClr val="004983"/>
                </a:solidFill>
                <a:latin typeface="Arial"/>
                <a:ea typeface="Arial"/>
                <a:cs typeface="Arial"/>
                <a:sym typeface="Arial"/>
              </a:rPr>
              <a:t>ContaCorrente</a:t>
            </a:r>
            <a:endParaRPr/>
          </a:p>
          <a:p>
            <a:pPr indent="-285750" lvl="1" marL="742950" marR="0" rtl="0" algn="l">
              <a:lnSpc>
                <a:spcPct val="100000"/>
              </a:lnSpc>
              <a:spcBef>
                <a:spcPts val="260"/>
              </a:spcBef>
              <a:spcAft>
                <a:spcPts val="0"/>
              </a:spcAft>
              <a:buClr>
                <a:srgbClr val="004983"/>
              </a:buClr>
              <a:buSzPts val="1300"/>
              <a:buFont typeface="Arial"/>
              <a:buChar char="–"/>
            </a:pPr>
            <a:r>
              <a:rPr b="1" i="0" lang="en-US" sz="1300" u="none" cap="none" strike="noStrike">
                <a:solidFill>
                  <a:srgbClr val="004983"/>
                </a:solidFill>
                <a:latin typeface="Arial"/>
                <a:ea typeface="Arial"/>
                <a:cs typeface="Arial"/>
                <a:sym typeface="Arial"/>
              </a:rPr>
              <a:t>Atributos:</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String </a:t>
            </a:r>
            <a:r>
              <a:rPr b="0" i="0" lang="en-US" sz="1200" u="sng" cap="none" strike="noStrike">
                <a:solidFill>
                  <a:srgbClr val="004983"/>
                </a:solidFill>
                <a:latin typeface="Arial"/>
                <a:ea typeface="Arial"/>
                <a:cs typeface="Arial"/>
                <a:sym typeface="Arial"/>
              </a:rPr>
              <a:t>numero</a:t>
            </a:r>
            <a:r>
              <a:rPr b="0" i="0" lang="en-US" sz="1200" u="none" cap="none" strike="noStrike">
                <a:solidFill>
                  <a:srgbClr val="004983"/>
                </a:solidFill>
                <a:latin typeface="Arial"/>
                <a:ea typeface="Arial"/>
                <a:cs typeface="Arial"/>
                <a:sym typeface="Arial"/>
              </a:rPr>
              <a:t>, String </a:t>
            </a:r>
            <a:r>
              <a:rPr b="0" i="0" lang="en-US" sz="1200" u="sng" cap="none" strike="noStrike">
                <a:solidFill>
                  <a:srgbClr val="004983"/>
                </a:solidFill>
                <a:latin typeface="Arial"/>
                <a:ea typeface="Arial"/>
                <a:cs typeface="Arial"/>
                <a:sym typeface="Arial"/>
              </a:rPr>
              <a:t>tipo</a:t>
            </a:r>
            <a:r>
              <a:rPr b="0" i="0" lang="en-US" sz="1200" u="none" cap="none" strike="noStrike">
                <a:solidFill>
                  <a:srgbClr val="004983"/>
                </a:solidFill>
                <a:latin typeface="Arial"/>
                <a:ea typeface="Arial"/>
                <a:cs typeface="Arial"/>
                <a:sym typeface="Arial"/>
              </a:rPr>
              <a:t>, Cliente </a:t>
            </a:r>
            <a:r>
              <a:rPr b="0" i="0" lang="en-US" sz="1200" u="sng" cap="none" strike="noStrike">
                <a:solidFill>
                  <a:srgbClr val="004983"/>
                </a:solidFill>
                <a:latin typeface="Arial"/>
                <a:ea typeface="Arial"/>
                <a:cs typeface="Arial"/>
                <a:sym typeface="Arial"/>
              </a:rPr>
              <a:t>primeiroTitular</a:t>
            </a:r>
            <a:r>
              <a:rPr b="0" i="0" lang="en-US" sz="1200" u="none" cap="none" strike="noStrike">
                <a:solidFill>
                  <a:srgbClr val="004983"/>
                </a:solidFill>
                <a:latin typeface="Arial"/>
                <a:ea typeface="Arial"/>
                <a:cs typeface="Arial"/>
                <a:sym typeface="Arial"/>
              </a:rPr>
              <a:t>, Cliente segundoTitular,double saldo, double limiteTotal</a:t>
            </a:r>
            <a:endParaRPr/>
          </a:p>
          <a:p>
            <a:pPr indent="-285750" lvl="1" marL="742950" marR="0" rtl="0" algn="l">
              <a:lnSpc>
                <a:spcPct val="100000"/>
              </a:lnSpc>
              <a:spcBef>
                <a:spcPts val="260"/>
              </a:spcBef>
              <a:spcAft>
                <a:spcPts val="0"/>
              </a:spcAft>
              <a:buClr>
                <a:srgbClr val="004983"/>
              </a:buClr>
              <a:buSzPts val="1300"/>
              <a:buFont typeface="Arial"/>
              <a:buChar char="–"/>
            </a:pPr>
            <a:r>
              <a:rPr b="1" i="0" lang="en-US" sz="1300" u="none" cap="none" strike="noStrike">
                <a:solidFill>
                  <a:srgbClr val="004983"/>
                </a:solidFill>
                <a:latin typeface="Arial"/>
                <a:ea typeface="Arial"/>
                <a:cs typeface="Arial"/>
                <a:sym typeface="Arial"/>
              </a:rPr>
              <a:t>Métodos</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credito(double valor) - aumenta o saldo com o valor informado.</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debito(double valor) - diminui o saldo com o valor informado.</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resumo() - Imprime na tela:</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Numero da Conta Corrente</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Nome do primeiro titular</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Nome do segundo titular (se existir)</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Saldo Atual</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Limite Atual (limite total + saldo atual)</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Limite Total</a:t>
            </a:r>
            <a:endParaRPr/>
          </a:p>
          <a:p>
            <a:pPr indent="-228600" lvl="4" marL="20574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Se estiver devedor mostrar no final do resumo a mensagem: "Procure o seu gerente!" </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estaDevedor() - retorna true se o saldo for menor que zero, retorna false se o saldo for maior ou igual a zero</a:t>
            </a:r>
            <a:endParaRPr/>
          </a:p>
          <a:p>
            <a:pPr indent="-342900" lvl="0" marL="342900" marR="0" rtl="0" algn="l">
              <a:lnSpc>
                <a:spcPct val="100000"/>
              </a:lnSpc>
              <a:spcBef>
                <a:spcPts val="300"/>
              </a:spcBef>
              <a:spcAft>
                <a:spcPts val="0"/>
              </a:spcAft>
              <a:buClr>
                <a:srgbClr val="004983"/>
              </a:buClr>
              <a:buSzPts val="1500"/>
              <a:buFont typeface="Arial"/>
              <a:buChar char="•"/>
            </a:pPr>
            <a:r>
              <a:rPr b="1" i="0" lang="en-US" sz="1500" u="none">
                <a:solidFill>
                  <a:srgbClr val="004983"/>
                </a:solidFill>
                <a:latin typeface="Arial"/>
                <a:ea typeface="Arial"/>
                <a:cs typeface="Arial"/>
                <a:sym typeface="Arial"/>
              </a:rPr>
              <a:t>Cliente</a:t>
            </a:r>
            <a:endParaRPr/>
          </a:p>
          <a:p>
            <a:pPr indent="-285750" lvl="1" marL="742950" marR="0" rtl="0" algn="l">
              <a:lnSpc>
                <a:spcPct val="100000"/>
              </a:lnSpc>
              <a:spcBef>
                <a:spcPts val="260"/>
              </a:spcBef>
              <a:spcAft>
                <a:spcPts val="0"/>
              </a:spcAft>
              <a:buClr>
                <a:srgbClr val="004983"/>
              </a:buClr>
              <a:buSzPts val="1300"/>
              <a:buFont typeface="Arial"/>
              <a:buChar char="–"/>
            </a:pPr>
            <a:r>
              <a:rPr b="1" i="0" lang="en-US" sz="1300" u="none" cap="none" strike="noStrike">
                <a:solidFill>
                  <a:srgbClr val="004983"/>
                </a:solidFill>
                <a:latin typeface="Arial"/>
                <a:ea typeface="Arial"/>
                <a:cs typeface="Arial"/>
                <a:sym typeface="Arial"/>
              </a:rPr>
              <a:t>Atributos:</a:t>
            </a:r>
            <a:endParaRPr/>
          </a:p>
          <a:p>
            <a:pPr indent="-228600" lvl="2" marL="1143000" marR="0" rtl="0" algn="l">
              <a:lnSpc>
                <a:spcPct val="100000"/>
              </a:lnSpc>
              <a:spcBef>
                <a:spcPts val="240"/>
              </a:spcBef>
              <a:spcAft>
                <a:spcPts val="0"/>
              </a:spcAft>
              <a:buClr>
                <a:srgbClr val="004983"/>
              </a:buClr>
              <a:buSzPts val="1200"/>
              <a:buFont typeface="Arial"/>
              <a:buChar char="•"/>
            </a:pPr>
            <a:r>
              <a:rPr b="0" i="0" lang="en-US" sz="1200" u="none" cap="none" strike="noStrike">
                <a:solidFill>
                  <a:srgbClr val="004983"/>
                </a:solidFill>
                <a:latin typeface="Arial"/>
                <a:ea typeface="Arial"/>
                <a:cs typeface="Arial"/>
                <a:sym typeface="Arial"/>
              </a:rPr>
              <a:t>String cpf, String nome, String endereco, String anoNascimento</a:t>
            </a:r>
            <a:endParaRPr/>
          </a:p>
          <a:p>
            <a:pPr indent="-342900" lvl="0" marL="342900" marR="0" rtl="0" algn="l">
              <a:lnSpc>
                <a:spcPct val="100000"/>
              </a:lnSpc>
              <a:spcBef>
                <a:spcPts val="300"/>
              </a:spcBef>
              <a:spcAft>
                <a:spcPts val="0"/>
              </a:spcAft>
              <a:buClr>
                <a:srgbClr val="004983"/>
              </a:buClr>
              <a:buSzPts val="1500"/>
              <a:buFont typeface="Arial"/>
              <a:buChar char="•"/>
            </a:pPr>
            <a:r>
              <a:rPr b="1" i="0" lang="en-US" sz="1500" u="none">
                <a:solidFill>
                  <a:srgbClr val="004983"/>
                </a:solidFill>
                <a:latin typeface="Arial"/>
                <a:ea typeface="Arial"/>
                <a:cs typeface="Arial"/>
                <a:sym typeface="Arial"/>
              </a:rPr>
              <a:t>Na classe ProgramaBanco.java (com main), crie uma conta corrente, atualize todos os atributos obrigatórios, faça alguns créditos e alguns débitos e depois imprima o resumo da conta corrente.</a:t>
            </a:r>
            <a:endParaRPr/>
          </a:p>
          <a:p>
            <a:pPr indent="0" lvl="0" marL="0" marR="0" rtl="0" algn="l">
              <a:lnSpc>
                <a:spcPct val="100000"/>
              </a:lnSpc>
              <a:spcBef>
                <a:spcPts val="0"/>
              </a:spcBef>
              <a:spcAft>
                <a:spcPts val="0"/>
              </a:spcAft>
              <a:buNone/>
            </a:pPr>
            <a:r>
              <a:t/>
            </a:r>
            <a:endParaRPr b="1" i="0" sz="1500" u="none">
              <a:solidFill>
                <a:srgbClr val="004983"/>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07"/>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Controlando acesso</a:t>
            </a:r>
            <a:endParaRPr/>
          </a:p>
        </p:txBody>
      </p:sp>
      <p:sp>
        <p:nvSpPr>
          <p:cNvPr id="929" name="Google Shape;929;p107"/>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30" name="Google Shape;930;p107"/>
          <p:cNvSpPr txBox="1"/>
          <p:nvPr>
            <p:ph idx="1" type="body"/>
          </p:nvPr>
        </p:nvSpPr>
        <p:spPr>
          <a:xfrm>
            <a:off x="457200" y="1133475"/>
            <a:ext cx="8077200" cy="1150937"/>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Em nosso sistema de carros o que acontece se fizermos isso:</a:t>
            </a:r>
            <a:endParaRPr/>
          </a:p>
        </p:txBody>
      </p:sp>
      <p:sp>
        <p:nvSpPr>
          <p:cNvPr id="931" name="Google Shape;931;p107"/>
          <p:cNvSpPr txBox="1"/>
          <p:nvPr/>
        </p:nvSpPr>
        <p:spPr>
          <a:xfrm>
            <a:off x="1042987" y="2133600"/>
            <a:ext cx="55086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Carro meuCarro= new Carro();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meuCarro.acelera(200);</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t/>
            </a:r>
            <a:endParaRPr sz="1800">
              <a:solidFill>
                <a:schemeClr val="dk1"/>
              </a:solidFill>
              <a:latin typeface="Courier New"/>
              <a:ea typeface="Courier New"/>
              <a:cs typeface="Courier New"/>
              <a:sym typeface="Courier New"/>
            </a:endParaRPr>
          </a:p>
        </p:txBody>
      </p:sp>
      <p:sp>
        <p:nvSpPr>
          <p:cNvPr id="932" name="Google Shape;932;p107"/>
          <p:cNvSpPr txBox="1"/>
          <p:nvPr/>
        </p:nvSpPr>
        <p:spPr>
          <a:xfrm>
            <a:off x="468312" y="3429000"/>
            <a:ext cx="8077200" cy="106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50"/>
              <a:buFont typeface="Noto Sans Symbols"/>
              <a:buChar char="■"/>
            </a:pPr>
            <a:r>
              <a:rPr b="0" i="0" lang="en-US" sz="3000" u="none">
                <a:solidFill>
                  <a:schemeClr val="dk1"/>
                </a:solidFill>
                <a:latin typeface="Arial"/>
                <a:ea typeface="Arial"/>
                <a:cs typeface="Arial"/>
                <a:sym typeface="Arial"/>
              </a:rPr>
              <a:t>É coerente que o método acelera ultrapasse a velocidade máxima do carro?</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08"/>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Controlando Acesso</a:t>
            </a:r>
            <a:endParaRPr/>
          </a:p>
        </p:txBody>
      </p:sp>
      <p:sp>
        <p:nvSpPr>
          <p:cNvPr id="939" name="Google Shape;939;p108"/>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40" name="Google Shape;940;p108"/>
          <p:cNvSpPr txBox="1"/>
          <p:nvPr>
            <p:ph idx="1" type="body"/>
          </p:nvPr>
        </p:nvSpPr>
        <p:spPr>
          <a:xfrm>
            <a:off x="457200" y="1133475"/>
            <a:ext cx="8229600" cy="164465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Como resolver isso?</a:t>
            </a:r>
            <a:endParaRPr/>
          </a:p>
          <a:p>
            <a:pPr indent="-319087" lvl="0" marL="319087" marR="0" rtl="0" algn="l">
              <a:lnSpc>
                <a:spcPct val="100000"/>
              </a:lnSpc>
              <a:spcBef>
                <a:spcPts val="70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1ª solução:</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No método acelera(), antes de alterar a velocidade atual, testar se ela ultrapassa a velocidade máxima.</a:t>
            </a:r>
            <a:endParaRPr/>
          </a:p>
        </p:txBody>
      </p:sp>
      <p:sp>
        <p:nvSpPr>
          <p:cNvPr id="941" name="Google Shape;941;p108"/>
          <p:cNvSpPr txBox="1"/>
          <p:nvPr/>
        </p:nvSpPr>
        <p:spPr>
          <a:xfrm>
            <a:off x="838200" y="2781300"/>
            <a:ext cx="7204075" cy="200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void acelera(double quantidade)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double velocidadeNova = this.velocidadeAtual + quantidade;</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(velocidadeNova &gt; this.velocidadeMaxima)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System.out.println("Atribuída a velocidade máxima.");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this.velocidadeAtual = this.velocidadeMaxima;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else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this.velocidadeAtual = velocidadeNova;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09"/>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Controlando Acesso</a:t>
            </a:r>
            <a:endParaRPr/>
          </a:p>
        </p:txBody>
      </p:sp>
      <p:sp>
        <p:nvSpPr>
          <p:cNvPr id="948" name="Google Shape;948;p109"/>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49" name="Google Shape;949;p109"/>
          <p:cNvSpPr txBox="1"/>
          <p:nvPr>
            <p:ph idx="1" type="body"/>
          </p:nvPr>
        </p:nvSpPr>
        <p:spPr>
          <a:xfrm>
            <a:off x="457200" y="1143000"/>
            <a:ext cx="8229600" cy="8382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20"/>
              <a:buFont typeface="Noto Sans Symbols"/>
              <a:buChar char="◻"/>
            </a:pPr>
            <a:r>
              <a:rPr b="0" i="0" lang="en-US" sz="1700" u="none">
                <a:solidFill>
                  <a:schemeClr val="dk1"/>
                </a:solidFill>
                <a:latin typeface="Arial"/>
                <a:ea typeface="Arial"/>
                <a:cs typeface="Arial"/>
                <a:sym typeface="Arial"/>
              </a:rPr>
              <a:t>Isso melhora muito mas quem garante que ninguém acessará diretamente o atributo?</a:t>
            </a:r>
            <a:endParaRPr/>
          </a:p>
        </p:txBody>
      </p:sp>
      <p:sp>
        <p:nvSpPr>
          <p:cNvPr id="950" name="Google Shape;950;p109"/>
          <p:cNvSpPr txBox="1"/>
          <p:nvPr/>
        </p:nvSpPr>
        <p:spPr>
          <a:xfrm>
            <a:off x="1066800" y="1925637"/>
            <a:ext cx="4951412" cy="82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Carro meuCarro= new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meuCarro.velocidadeAtual = 200;</a:t>
            </a:r>
            <a:endParaRPr/>
          </a:p>
        </p:txBody>
      </p:sp>
      <p:sp>
        <p:nvSpPr>
          <p:cNvPr id="951" name="Google Shape;951;p109"/>
          <p:cNvSpPr txBox="1"/>
          <p:nvPr/>
        </p:nvSpPr>
        <p:spPr>
          <a:xfrm>
            <a:off x="533400" y="2971800"/>
            <a:ext cx="8229600" cy="838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300"/>
              <a:buFont typeface="Noto Sans Symbols"/>
              <a:buChar char="■"/>
            </a:pPr>
            <a:r>
              <a:rPr b="0" i="0" lang="en-US" sz="2000" u="none">
                <a:solidFill>
                  <a:schemeClr val="dk1"/>
                </a:solidFill>
                <a:latin typeface="Arial"/>
                <a:ea typeface="Arial"/>
                <a:cs typeface="Arial"/>
                <a:sym typeface="Arial"/>
              </a:rPr>
              <a:t>Poderíamos testar se não estamos ultrapassando a velocidade máxima antes de alterar diretamente o atributo.</a:t>
            </a:r>
            <a:endParaRPr/>
          </a:p>
        </p:txBody>
      </p:sp>
      <p:sp>
        <p:nvSpPr>
          <p:cNvPr id="952" name="Google Shape;952;p109"/>
          <p:cNvSpPr txBox="1"/>
          <p:nvPr/>
        </p:nvSpPr>
        <p:spPr>
          <a:xfrm>
            <a:off x="685800" y="3733800"/>
            <a:ext cx="8374062" cy="1793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Carro meuCarro= new Carro();</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meuCarro.velocidadeMaxima = 80;</a:t>
            </a:r>
            <a:endParaRPr/>
          </a:p>
          <a:p>
            <a:pPr indent="0" lvl="0" marL="0" marR="0" rtl="0" algn="l">
              <a:lnSpc>
                <a:spcPct val="100000"/>
              </a:lnSpc>
              <a:spcBef>
                <a:spcPts val="0"/>
              </a:spcBef>
              <a:spcAft>
                <a:spcPts val="0"/>
              </a:spcAft>
              <a:buClr>
                <a:schemeClr val="dk1"/>
              </a:buClr>
              <a:buSzPts val="1400"/>
              <a:buFont typeface="Arial"/>
              <a:buNone/>
            </a:pPr>
            <a:r>
              <a:t/>
            </a:r>
            <a:endParaRPr b="0" i="0" sz="14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if ( (meuCarro.velocidadeAtual + 200) &gt; meuCarro.velocidadeMaxima)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meuCarro.velocidadeAtual = meuCarro.velocidadeMaxima;</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 else {</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meuCarro.velocidadeAtual = meuCarro.velocidadeAtual + 200;</a:t>
            </a:r>
            <a:endParaRPr/>
          </a:p>
          <a:p>
            <a:pPr indent="0" lvl="0" marL="0" marR="0" rtl="0" algn="l">
              <a:lnSpc>
                <a:spcPct val="100000"/>
              </a:lnSpc>
              <a:spcBef>
                <a:spcPts val="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110"/>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Controlando Acesso</a:t>
            </a:r>
            <a:endParaRPr/>
          </a:p>
        </p:txBody>
      </p:sp>
      <p:sp>
        <p:nvSpPr>
          <p:cNvPr id="959" name="Google Shape;959;p110"/>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60" name="Google Shape;960;p110"/>
          <p:cNvSpPr txBox="1"/>
          <p:nvPr>
            <p:ph idx="1" type="body"/>
          </p:nvPr>
        </p:nvSpPr>
        <p:spPr>
          <a:xfrm>
            <a:off x="457200" y="1133475"/>
            <a:ext cx="8229600" cy="904875"/>
          </a:xfrm>
          <a:prstGeom prst="rect">
            <a:avLst/>
          </a:prstGeom>
          <a:noFill/>
          <a:ln>
            <a:noFill/>
          </a:ln>
        </p:spPr>
        <p:txBody>
          <a:bodyPr anchorCtr="0" anchor="t" bIns="45700" lIns="91425" spcFirstLastPara="1" rIns="91425" wrap="square" tIns="45700">
            <a:noAutofit/>
          </a:bodyPr>
          <a:lstStyle/>
          <a:p>
            <a:pPr indent="-319087" lvl="0" marL="319087" marR="0" rtl="0" algn="l">
              <a:lnSpc>
                <a:spcPct val="70000"/>
              </a:lnSpc>
              <a:spcBef>
                <a:spcPts val="0"/>
              </a:spcBef>
              <a:spcAft>
                <a:spcPts val="0"/>
              </a:spcAft>
              <a:buClr>
                <a:schemeClr val="accent2"/>
              </a:buClr>
              <a:buSzPts val="840"/>
              <a:buFont typeface="Noto Sans Symbols"/>
              <a:buChar char="◻"/>
            </a:pPr>
            <a:r>
              <a:rPr b="0" i="0" lang="en-US" sz="1400" u="none">
                <a:solidFill>
                  <a:schemeClr val="dk1"/>
                </a:solidFill>
                <a:latin typeface="Arial"/>
                <a:ea typeface="Arial"/>
                <a:cs typeface="Arial"/>
                <a:sym typeface="Arial"/>
              </a:rPr>
              <a:t>É viável espalhar este teste por todo o código?</a:t>
            </a:r>
            <a:endParaRPr/>
          </a:p>
          <a:p>
            <a:pPr indent="-319087" lvl="0" marL="319087" marR="0" rtl="0" algn="l">
              <a:lnSpc>
                <a:spcPct val="70000"/>
              </a:lnSpc>
              <a:spcBef>
                <a:spcPts val="700"/>
              </a:spcBef>
              <a:spcAft>
                <a:spcPts val="0"/>
              </a:spcAft>
              <a:buClr>
                <a:schemeClr val="accent2"/>
              </a:buClr>
              <a:buSzPts val="840"/>
              <a:buFont typeface="Noto Sans Symbols"/>
              <a:buChar char="◻"/>
            </a:pPr>
            <a:r>
              <a:rPr b="0" i="0" lang="en-US" sz="1400" u="none">
                <a:solidFill>
                  <a:schemeClr val="dk1"/>
                </a:solidFill>
                <a:latin typeface="Arial"/>
                <a:ea typeface="Arial"/>
                <a:cs typeface="Arial"/>
                <a:sym typeface="Arial"/>
              </a:rPr>
              <a:t>Precisamos na verdade forçar que a alteração da velocidade seja através do método acelera()! </a:t>
            </a:r>
            <a:endParaRPr/>
          </a:p>
          <a:p>
            <a:pPr indent="-319087" lvl="0" marL="319087" marR="0" rtl="0" algn="l">
              <a:lnSpc>
                <a:spcPct val="70000"/>
              </a:lnSpc>
              <a:spcBef>
                <a:spcPts val="700"/>
              </a:spcBef>
              <a:spcAft>
                <a:spcPts val="0"/>
              </a:spcAft>
              <a:buClr>
                <a:schemeClr val="accent2"/>
              </a:buClr>
              <a:buSzPts val="840"/>
              <a:buFont typeface="Noto Sans Symbols"/>
              <a:buChar char="◻"/>
            </a:pPr>
            <a:r>
              <a:rPr b="0" i="0" lang="en-US" sz="1400" u="none">
                <a:solidFill>
                  <a:schemeClr val="dk1"/>
                </a:solidFill>
                <a:latin typeface="Arial"/>
                <a:ea typeface="Arial"/>
                <a:cs typeface="Arial"/>
                <a:sym typeface="Arial"/>
              </a:rPr>
              <a:t>Para isso precisamos limitar o acesso ao atributo velocidadeAtual. Para fazer isso em Java utilizamos a palavra-chave </a:t>
            </a:r>
            <a:r>
              <a:rPr b="0" i="0" lang="en-US" sz="1400" u="sng">
                <a:solidFill>
                  <a:schemeClr val="dk1"/>
                </a:solidFill>
                <a:latin typeface="Arial"/>
                <a:ea typeface="Arial"/>
                <a:cs typeface="Arial"/>
                <a:sym typeface="Arial"/>
              </a:rPr>
              <a:t>private</a:t>
            </a:r>
            <a:r>
              <a:rPr b="0" i="0" lang="en-US" sz="1400" u="none">
                <a:solidFill>
                  <a:schemeClr val="dk1"/>
                </a:solidFill>
                <a:latin typeface="Arial"/>
                <a:ea typeface="Arial"/>
                <a:cs typeface="Arial"/>
                <a:sym typeface="Arial"/>
              </a:rPr>
              <a:t>.</a:t>
            </a:r>
            <a:endParaRPr/>
          </a:p>
          <a:p>
            <a:pPr indent="-265748" lvl="0" marL="319088" marR="0" rtl="0" algn="l">
              <a:spcBef>
                <a:spcPts val="700"/>
              </a:spcBef>
              <a:spcAft>
                <a:spcPts val="0"/>
              </a:spcAft>
              <a:buClr>
                <a:schemeClr val="accent2"/>
              </a:buClr>
              <a:buSzPts val="840"/>
              <a:buFont typeface="Noto Sans Symbols"/>
              <a:buNone/>
            </a:pPr>
            <a:r>
              <a:t/>
            </a:r>
            <a:endParaRPr b="0" i="0" sz="1400" u="none">
              <a:solidFill>
                <a:schemeClr val="dk1"/>
              </a:solidFill>
              <a:latin typeface="Arial"/>
              <a:ea typeface="Arial"/>
              <a:cs typeface="Arial"/>
              <a:sym typeface="Arial"/>
            </a:endParaRPr>
          </a:p>
        </p:txBody>
      </p:sp>
      <p:sp>
        <p:nvSpPr>
          <p:cNvPr id="961" name="Google Shape;961;p110"/>
          <p:cNvSpPr txBox="1"/>
          <p:nvPr/>
        </p:nvSpPr>
        <p:spPr>
          <a:xfrm>
            <a:off x="1763712" y="2924175"/>
            <a:ext cx="4584600" cy="204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class Carro{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private </a:t>
            </a:r>
            <a:r>
              <a:rPr b="0" i="0" lang="en-US" sz="1600" u="none">
                <a:solidFill>
                  <a:schemeClr val="dk1"/>
                </a:solidFill>
                <a:latin typeface="Courier New"/>
                <a:ea typeface="Courier New"/>
                <a:cs typeface="Courier New"/>
                <a:sym typeface="Courier New"/>
              </a:rPr>
              <a:t>String cor;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a:t>
            </a:r>
            <a:r>
              <a:rPr b="0" i="0" lang="en-US" sz="1600" u="none">
                <a:solidFill>
                  <a:schemeClr val="dk1"/>
                </a:solidFill>
                <a:latin typeface="Courier New"/>
                <a:ea typeface="Courier New"/>
                <a:cs typeface="Courier New"/>
                <a:sym typeface="Courier New"/>
              </a:rPr>
              <a:t>private </a:t>
            </a:r>
            <a:r>
              <a:rPr b="0" i="0" lang="en-US" sz="1600" u="none">
                <a:solidFill>
                  <a:schemeClr val="dk1"/>
                </a:solidFill>
                <a:latin typeface="Courier New"/>
                <a:ea typeface="Courier New"/>
                <a:cs typeface="Courier New"/>
                <a:sym typeface="Courier New"/>
              </a:rPr>
              <a:t>String modelo;</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private double velocidadeAtual;</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private double velocidadeMaxima;</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    private Motor motor;</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600"/>
              <a:buFont typeface="Courier New"/>
              <a:buNone/>
            </a:pPr>
            <a:r>
              <a:rPr b="0" i="0" lang="en-US" sz="1600" u="none">
                <a:solidFill>
                  <a:schemeClr val="dk1"/>
                </a:solidFill>
                <a:latin typeface="Courier New"/>
                <a:ea typeface="Courier New"/>
                <a:cs typeface="Courier New"/>
                <a:sym typeface="Courier New"/>
              </a:rPr>
              <a: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11"/>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Controlando Acesso</a:t>
            </a:r>
            <a:endParaRPr/>
          </a:p>
        </p:txBody>
      </p:sp>
      <p:sp>
        <p:nvSpPr>
          <p:cNvPr id="968" name="Google Shape;968;p111"/>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69" name="Google Shape;969;p111"/>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90000"/>
              </a:lnSpc>
              <a:spcBef>
                <a:spcPts val="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private é um modificador de acesso ou de visibilidade em Java.</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Os modificadores de acesso servem para restringir o acesso aos atributos, métodos e classes.</a:t>
            </a:r>
            <a:endParaRPr/>
          </a:p>
          <a:p>
            <a:pPr indent="-319087" lvl="0" marL="319087" marR="0" rtl="0" algn="l">
              <a:lnSpc>
                <a:spcPct val="90000"/>
              </a:lnSpc>
              <a:spcBef>
                <a:spcPts val="700"/>
              </a:spcBef>
              <a:spcAft>
                <a:spcPts val="0"/>
              </a:spcAft>
              <a:buClr>
                <a:schemeClr val="accent2"/>
              </a:buClr>
              <a:buSzPts val="1740"/>
              <a:buFont typeface="Noto Sans Symbols"/>
              <a:buChar char="◻"/>
            </a:pPr>
            <a:r>
              <a:rPr b="0" i="0" lang="en-US" sz="2900" u="none">
                <a:solidFill>
                  <a:schemeClr val="dk1"/>
                </a:solidFill>
                <a:latin typeface="Arial"/>
                <a:ea typeface="Arial"/>
                <a:cs typeface="Arial"/>
                <a:sym typeface="Arial"/>
              </a:rPr>
              <a:t>Os modificadores de acesso disponíveis em Java são:</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private</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protected</a:t>
            </a:r>
            <a:endParaRPr/>
          </a:p>
          <a:p>
            <a:pPr indent="-273049" lvl="1" marL="639762" marR="0" rtl="0" algn="l">
              <a:lnSpc>
                <a:spcPct val="90000"/>
              </a:lnSpc>
              <a:spcBef>
                <a:spcPts val="500"/>
              </a:spcBef>
              <a:spcAft>
                <a:spcPts val="0"/>
              </a:spcAft>
              <a:buClr>
                <a:schemeClr val="accent1"/>
              </a:buClr>
              <a:buSzPts val="1820"/>
              <a:buFont typeface="Noto Sans Symbols"/>
              <a:buChar char="🞑"/>
            </a:pPr>
            <a:r>
              <a:rPr b="0" i="0" lang="en-US" sz="2600" u="none" cap="none" strike="noStrike">
                <a:solidFill>
                  <a:schemeClr val="dk1"/>
                </a:solidFill>
                <a:latin typeface="Arial"/>
                <a:ea typeface="Arial"/>
                <a:cs typeface="Arial"/>
                <a:sym typeface="Arial"/>
              </a:rPr>
              <a:t>public</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112"/>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Encapsulamento de Atributos</a:t>
            </a:r>
            <a:endParaRPr/>
          </a:p>
        </p:txBody>
      </p:sp>
      <p:sp>
        <p:nvSpPr>
          <p:cNvPr id="976" name="Google Shape;976;p112"/>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77" name="Google Shape;977;p112"/>
          <p:cNvSpPr txBox="1"/>
          <p:nvPr>
            <p:ph idx="1" type="body"/>
          </p:nvPr>
        </p:nvSpPr>
        <p:spPr>
          <a:xfrm>
            <a:off x="612775" y="1600200"/>
            <a:ext cx="8153400" cy="4495800"/>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Em Java é uma prática esconder os atributos das classes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Assim cada classe é responsável pela atualização de seus atributos.</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Fazemos isto usando o padrão getters e setters. </a:t>
            </a:r>
            <a:endParaRPr/>
          </a:p>
          <a:p>
            <a:pPr indent="-319087" lvl="0" marL="319087" marR="0" rtl="0" algn="l">
              <a:lnSpc>
                <a:spcPct val="100000"/>
              </a:lnSpc>
              <a:spcBef>
                <a:spcPts val="700"/>
              </a:spcBef>
              <a:spcAft>
                <a:spcPts val="0"/>
              </a:spcAft>
              <a:buClr>
                <a:schemeClr val="accent2"/>
              </a:buClr>
              <a:buSzPts val="1200"/>
              <a:buFont typeface="Noto Sans Symbols"/>
              <a:buChar char="◻"/>
            </a:pPr>
            <a:r>
              <a:rPr b="0" i="0" lang="en-US" sz="2000" u="none">
                <a:solidFill>
                  <a:schemeClr val="dk1"/>
                </a:solidFill>
                <a:latin typeface="Arial"/>
                <a:ea typeface="Arial"/>
                <a:cs typeface="Arial"/>
                <a:sym typeface="Arial"/>
              </a:rPr>
              <a:t>O padrão getters e setters consiste em declarar todos os atributos como </a:t>
            </a:r>
            <a:r>
              <a:rPr b="0" i="0" lang="en-US" sz="2000" u="sng">
                <a:solidFill>
                  <a:schemeClr val="dk1"/>
                </a:solidFill>
                <a:latin typeface="Arial"/>
                <a:ea typeface="Arial"/>
                <a:cs typeface="Arial"/>
                <a:sym typeface="Arial"/>
              </a:rPr>
              <a:t>private</a:t>
            </a:r>
            <a:r>
              <a:rPr b="0" i="0" lang="en-US" sz="2000" u="none">
                <a:solidFill>
                  <a:schemeClr val="dk1"/>
                </a:solidFill>
                <a:latin typeface="Arial"/>
                <a:ea typeface="Arial"/>
                <a:cs typeface="Arial"/>
                <a:sym typeface="Arial"/>
              </a:rPr>
              <a:t> e fazer um par de métodos para cada atributo.</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Um para atualizar o valor do atributo (set...)</a:t>
            </a:r>
            <a:endParaRPr/>
          </a:p>
          <a:p>
            <a:pPr indent="-273048" lvl="1" marL="639762" marR="0" rtl="0" algn="l">
              <a:lnSpc>
                <a:spcPct val="100000"/>
              </a:lnSpc>
              <a:spcBef>
                <a:spcPts val="500"/>
              </a:spcBef>
              <a:spcAft>
                <a:spcPts val="0"/>
              </a:spcAft>
              <a:buClr>
                <a:schemeClr val="accent1"/>
              </a:buClr>
              <a:buSzPts val="1260"/>
              <a:buFont typeface="Noto Sans Symbols"/>
              <a:buChar char="🞑"/>
            </a:pPr>
            <a:r>
              <a:rPr b="0" i="0" lang="en-US" sz="1800" u="none" cap="none" strike="noStrike">
                <a:solidFill>
                  <a:schemeClr val="dk1"/>
                </a:solidFill>
                <a:latin typeface="Arial"/>
                <a:ea typeface="Arial"/>
                <a:cs typeface="Arial"/>
                <a:sym typeface="Arial"/>
              </a:rPr>
              <a:t>Um para retornar o valor do atributo (get....)</a:t>
            </a:r>
            <a:endParaRPr/>
          </a:p>
          <a:p>
            <a:pPr indent="-193039" lvl="1" marL="639762" marR="0" rtl="0" algn="l">
              <a:lnSpc>
                <a:spcPct val="100000"/>
              </a:lnSpc>
              <a:spcBef>
                <a:spcPts val="500"/>
              </a:spcBef>
              <a:spcAft>
                <a:spcPts val="0"/>
              </a:spcAft>
              <a:buClr>
                <a:schemeClr val="accent1"/>
              </a:buClr>
              <a:buSzPts val="1260"/>
              <a:buFont typeface="Noto Sans Symbols"/>
              <a:buNone/>
            </a:pPr>
            <a:r>
              <a:t/>
            </a:r>
            <a:endParaRPr b="0" i="0" sz="1800" u="none" cap="none" strike="noStrike">
              <a:solidFill>
                <a:schemeClr val="dk1"/>
              </a:solidFill>
              <a:latin typeface="Arial"/>
              <a:ea typeface="Arial"/>
              <a:cs typeface="Arial"/>
              <a:sym typeface="Arial"/>
            </a:endParaRPr>
          </a:p>
          <a:p>
            <a:pPr indent="-250508" lvl="0" marL="319088" marR="0" rtl="0" algn="l">
              <a:spcBef>
                <a:spcPts val="700"/>
              </a:spcBef>
              <a:spcAft>
                <a:spcPts val="0"/>
              </a:spcAft>
              <a:buClr>
                <a:schemeClr val="accent2"/>
              </a:buClr>
              <a:buSzPts val="1080"/>
              <a:buFont typeface="Noto Sans Symbol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sp>
        <p:nvSpPr>
          <p:cNvPr id="983" name="Google Shape;983;p113"/>
          <p:cNvSpPr txBox="1"/>
          <p:nvPr>
            <p:ph type="title"/>
          </p:nvPr>
        </p:nvSpPr>
        <p:spPr>
          <a:xfrm>
            <a:off x="612775" y="228600"/>
            <a:ext cx="8153400" cy="990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Arial Narrow"/>
              <a:buNone/>
            </a:pPr>
            <a:r>
              <a:rPr b="0" i="0" lang="en-US" sz="4400" u="none">
                <a:solidFill>
                  <a:schemeClr val="dk2"/>
                </a:solidFill>
                <a:latin typeface="Arial Narrow"/>
                <a:ea typeface="Arial Narrow"/>
                <a:cs typeface="Arial Narrow"/>
                <a:sym typeface="Arial Narrow"/>
              </a:rPr>
              <a:t>Encapsulamento de Atributos</a:t>
            </a:r>
            <a:endParaRPr/>
          </a:p>
        </p:txBody>
      </p:sp>
      <p:sp>
        <p:nvSpPr>
          <p:cNvPr id="984" name="Google Shape;984;p113"/>
          <p:cNvSpPr txBox="1"/>
          <p:nvPr/>
        </p:nvSpPr>
        <p:spPr>
          <a:xfrm>
            <a:off x="0" y="1271587"/>
            <a:ext cx="533400" cy="244475"/>
          </a:xfrm>
          <a:prstGeom prst="rect">
            <a:avLst/>
          </a:prstGeom>
          <a:noFill/>
          <a:ln>
            <a:noFill/>
          </a:ln>
        </p:spPr>
        <p:txBody>
          <a:bodyPr anchorCtr="0" anchor="ctr" bIns="45700" lIns="91425" spcFirstLastPara="1" rIns="91425" wrap="square" tIns="45700">
            <a:normAutofit/>
          </a:bodyPr>
          <a:lstStyle/>
          <a:p>
            <a:pPr indent="0" lvl="0" marL="0" marR="0" rtl="0" algn="ctr">
              <a:lnSpc>
                <a:spcPct val="80000"/>
              </a:lnSpc>
              <a:spcBef>
                <a:spcPts val="0"/>
              </a:spcBef>
              <a:spcAft>
                <a:spcPts val="0"/>
              </a:spcAft>
              <a:buClr>
                <a:srgbClr val="004983"/>
              </a:buClr>
              <a:buSzPts val="1200"/>
              <a:buFont typeface="Arial"/>
              <a:buNone/>
            </a:pPr>
            <a:fld id="{00000000-1234-1234-1234-123412341234}" type="slidenum">
              <a:rPr b="1" i="0" lang="en-US" sz="1200" u="none">
                <a:solidFill>
                  <a:srgbClr val="004983"/>
                </a:solidFill>
                <a:latin typeface="Arial"/>
                <a:ea typeface="Arial"/>
                <a:cs typeface="Arial"/>
                <a:sym typeface="Arial"/>
              </a:rPr>
              <a:t>‹#›</a:t>
            </a:fld>
            <a:endParaRPr/>
          </a:p>
        </p:txBody>
      </p:sp>
      <p:sp>
        <p:nvSpPr>
          <p:cNvPr id="985" name="Google Shape;985;p113"/>
          <p:cNvSpPr txBox="1"/>
          <p:nvPr>
            <p:ph idx="1" type="body"/>
          </p:nvPr>
        </p:nvSpPr>
        <p:spPr>
          <a:xfrm>
            <a:off x="457200" y="1133475"/>
            <a:ext cx="8229600" cy="4767262"/>
          </a:xfrm>
          <a:prstGeom prst="rect">
            <a:avLst/>
          </a:prstGeom>
          <a:noFill/>
          <a:ln>
            <a:noFill/>
          </a:ln>
        </p:spPr>
        <p:txBody>
          <a:bodyPr anchorCtr="0" anchor="t" bIns="45700" lIns="91425" spcFirstLastPara="1" rIns="91425" wrap="square" tIns="45700">
            <a:noAutofit/>
          </a:bodyPr>
          <a:lstStyle/>
          <a:p>
            <a:pPr indent="-319087" lvl="0" marL="319087" marR="0" rtl="0" algn="l">
              <a:lnSpc>
                <a:spcPct val="100000"/>
              </a:lnSpc>
              <a:spcBef>
                <a:spcPts val="0"/>
              </a:spcBef>
              <a:spcAft>
                <a:spcPts val="0"/>
              </a:spcAft>
              <a:buClr>
                <a:schemeClr val="accent2"/>
              </a:buClr>
              <a:buSzPts val="1080"/>
              <a:buFont typeface="Noto Sans Symbols"/>
              <a:buChar char="◻"/>
            </a:pPr>
            <a:r>
              <a:rPr b="0" i="0" lang="en-US" sz="1800" u="none">
                <a:solidFill>
                  <a:schemeClr val="dk1"/>
                </a:solidFill>
                <a:latin typeface="Arial"/>
                <a:ea typeface="Arial"/>
                <a:cs typeface="Arial"/>
                <a:sym typeface="Arial"/>
              </a:rPr>
              <a:t>Padrão de nomenclatura:</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set&lt;nome do atributo com a inicial em caixa trocada&gt;</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get&lt;nome do atributo com a inicial em caixa trocada&gt;</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Exemplo</a:t>
            </a:r>
            <a:endParaRPr/>
          </a:p>
          <a:p>
            <a:pPr indent="-228600" lvl="2" marL="914400" marR="0" rtl="0" algn="l">
              <a:lnSpc>
                <a:spcPct val="100000"/>
              </a:lnSpc>
              <a:spcBef>
                <a:spcPts val="500"/>
              </a:spcBef>
              <a:spcAft>
                <a:spcPts val="0"/>
              </a:spcAft>
              <a:buClr>
                <a:schemeClr val="accent2"/>
              </a:buClr>
              <a:buSzPts val="1275"/>
              <a:buFont typeface="Noto Sans Symbols"/>
              <a:buChar char="■"/>
            </a:pPr>
            <a:r>
              <a:rPr b="0" i="0" lang="en-US" sz="1700" u="none" cap="none" strike="noStrike">
                <a:solidFill>
                  <a:schemeClr val="dk1"/>
                </a:solidFill>
                <a:latin typeface="Arial"/>
                <a:ea typeface="Arial"/>
                <a:cs typeface="Arial"/>
                <a:sym typeface="Arial"/>
              </a:rPr>
              <a:t>Se o nome do atributo é </a:t>
            </a:r>
            <a:r>
              <a:rPr b="0" i="0" lang="en-US" sz="1700" u="sng" cap="none" strike="noStrike">
                <a:solidFill>
                  <a:schemeClr val="dk1"/>
                </a:solidFill>
                <a:latin typeface="Arial"/>
                <a:ea typeface="Arial"/>
                <a:cs typeface="Arial"/>
                <a:sym typeface="Arial"/>
              </a:rPr>
              <a:t>nome</a:t>
            </a:r>
            <a:r>
              <a:rPr b="0" i="0" lang="en-US" sz="1700" u="none" cap="none" strike="noStrike">
                <a:solidFill>
                  <a:schemeClr val="dk1"/>
                </a:solidFill>
                <a:latin typeface="Arial"/>
                <a:ea typeface="Arial"/>
                <a:cs typeface="Arial"/>
                <a:sym typeface="Arial"/>
              </a:rPr>
              <a:t>, os métodos de get e set dele seriam:</a:t>
            </a:r>
            <a:endParaRPr/>
          </a:p>
          <a:p>
            <a:pPr indent="-228600" lvl="3" marL="1371600" marR="0" rtl="0" algn="l">
              <a:lnSpc>
                <a:spcPct val="100000"/>
              </a:lnSpc>
              <a:spcBef>
                <a:spcPts val="400"/>
              </a:spcBef>
              <a:spcAft>
                <a:spcPts val="0"/>
              </a:spcAft>
              <a:buClr>
                <a:srgbClr val="A5AB81"/>
              </a:buClr>
              <a:buSzPts val="1200"/>
              <a:buFont typeface="Noto Sans Symbols"/>
              <a:buChar char="■"/>
            </a:pPr>
            <a:r>
              <a:rPr b="0" i="0" lang="en-US" sz="1600" u="none" cap="none" strike="noStrike">
                <a:solidFill>
                  <a:schemeClr val="dk1"/>
                </a:solidFill>
                <a:latin typeface="Arial"/>
                <a:ea typeface="Arial"/>
                <a:cs typeface="Arial"/>
                <a:sym typeface="Arial"/>
              </a:rPr>
              <a:t>setNome</a:t>
            </a:r>
            <a:endParaRPr/>
          </a:p>
          <a:p>
            <a:pPr indent="-228600" lvl="3" marL="1371600" marR="0" rtl="0" algn="l">
              <a:lnSpc>
                <a:spcPct val="100000"/>
              </a:lnSpc>
              <a:spcBef>
                <a:spcPts val="400"/>
              </a:spcBef>
              <a:spcAft>
                <a:spcPts val="0"/>
              </a:spcAft>
              <a:buClr>
                <a:srgbClr val="A5AB81"/>
              </a:buClr>
              <a:buSzPts val="1200"/>
              <a:buFont typeface="Noto Sans Symbols"/>
              <a:buChar char="■"/>
            </a:pPr>
            <a:r>
              <a:rPr b="0" i="0" lang="en-US" sz="1600" u="none" cap="none" strike="noStrike">
                <a:solidFill>
                  <a:schemeClr val="dk1"/>
                </a:solidFill>
                <a:latin typeface="Arial"/>
                <a:ea typeface="Arial"/>
                <a:cs typeface="Arial"/>
                <a:sym typeface="Arial"/>
              </a:rPr>
              <a:t>getNome</a:t>
            </a:r>
            <a:endParaRPr/>
          </a:p>
          <a:p>
            <a:pPr indent="-228600" lvl="2" marL="914400" marR="0" rtl="0" algn="l">
              <a:lnSpc>
                <a:spcPct val="100000"/>
              </a:lnSpc>
              <a:spcBef>
                <a:spcPts val="500"/>
              </a:spcBef>
              <a:spcAft>
                <a:spcPts val="0"/>
              </a:spcAft>
              <a:buClr>
                <a:schemeClr val="accent2"/>
              </a:buClr>
              <a:buSzPts val="1275"/>
              <a:buFont typeface="Noto Sans Symbols"/>
              <a:buChar char="■"/>
            </a:pPr>
            <a:r>
              <a:rPr b="0" i="0" lang="en-US" sz="1700" u="none" cap="none" strike="noStrike">
                <a:solidFill>
                  <a:schemeClr val="dk1"/>
                </a:solidFill>
                <a:latin typeface="Arial"/>
                <a:ea typeface="Arial"/>
                <a:cs typeface="Arial"/>
                <a:sym typeface="Arial"/>
              </a:rPr>
              <a:t>Se o nome do atributo é </a:t>
            </a:r>
            <a:r>
              <a:rPr b="0" i="0" lang="en-US" sz="1700" u="sng" cap="none" strike="noStrike">
                <a:solidFill>
                  <a:schemeClr val="dk1"/>
                </a:solidFill>
                <a:latin typeface="Arial"/>
                <a:ea typeface="Arial"/>
                <a:cs typeface="Arial"/>
                <a:sym typeface="Arial"/>
              </a:rPr>
              <a:t>Nome</a:t>
            </a:r>
            <a:r>
              <a:rPr b="0" i="0" lang="en-US" sz="1700" u="none" cap="none" strike="noStrike">
                <a:solidFill>
                  <a:schemeClr val="dk1"/>
                </a:solidFill>
                <a:latin typeface="Arial"/>
                <a:ea typeface="Arial"/>
                <a:cs typeface="Arial"/>
                <a:sym typeface="Arial"/>
              </a:rPr>
              <a:t>, os métodos de get e set dele seriam:</a:t>
            </a:r>
            <a:endParaRPr/>
          </a:p>
          <a:p>
            <a:pPr indent="-228600" lvl="3" marL="1371600" marR="0" rtl="0" algn="l">
              <a:lnSpc>
                <a:spcPct val="100000"/>
              </a:lnSpc>
              <a:spcBef>
                <a:spcPts val="400"/>
              </a:spcBef>
              <a:spcAft>
                <a:spcPts val="0"/>
              </a:spcAft>
              <a:buClr>
                <a:srgbClr val="A5AB81"/>
              </a:buClr>
              <a:buSzPts val="1200"/>
              <a:buFont typeface="Noto Sans Symbols"/>
              <a:buChar char="■"/>
            </a:pPr>
            <a:r>
              <a:rPr b="0" i="0" lang="en-US" sz="1600" u="none" cap="none" strike="noStrike">
                <a:solidFill>
                  <a:schemeClr val="dk1"/>
                </a:solidFill>
                <a:latin typeface="Arial"/>
                <a:ea typeface="Arial"/>
                <a:cs typeface="Arial"/>
                <a:sym typeface="Arial"/>
              </a:rPr>
              <a:t>setnome</a:t>
            </a:r>
            <a:endParaRPr/>
          </a:p>
          <a:p>
            <a:pPr indent="-228600" lvl="3" marL="1371600" marR="0" rtl="0" algn="l">
              <a:lnSpc>
                <a:spcPct val="100000"/>
              </a:lnSpc>
              <a:spcBef>
                <a:spcPts val="400"/>
              </a:spcBef>
              <a:spcAft>
                <a:spcPts val="0"/>
              </a:spcAft>
              <a:buClr>
                <a:srgbClr val="A5AB81"/>
              </a:buClr>
              <a:buSzPts val="1200"/>
              <a:buFont typeface="Noto Sans Symbols"/>
              <a:buChar char="■"/>
            </a:pPr>
            <a:r>
              <a:rPr b="0" i="0" lang="en-US" sz="1600" u="none" cap="none" strike="noStrike">
                <a:solidFill>
                  <a:schemeClr val="dk1"/>
                </a:solidFill>
                <a:latin typeface="Arial"/>
                <a:ea typeface="Arial"/>
                <a:cs typeface="Arial"/>
                <a:sym typeface="Arial"/>
              </a:rPr>
              <a:t>getnome</a:t>
            </a:r>
            <a:endParaRPr/>
          </a:p>
          <a:p>
            <a:pPr indent="-273049" lvl="1" marL="639762" marR="0" rtl="0" algn="l">
              <a:lnSpc>
                <a:spcPct val="100000"/>
              </a:lnSpc>
              <a:spcBef>
                <a:spcPts val="500"/>
              </a:spcBef>
              <a:spcAft>
                <a:spcPts val="0"/>
              </a:spcAft>
              <a:buClr>
                <a:schemeClr val="accent1"/>
              </a:buClr>
              <a:buSzPts val="1190"/>
              <a:buFont typeface="Noto Sans Symbols"/>
              <a:buChar char="🞑"/>
            </a:pPr>
            <a:r>
              <a:rPr b="0" i="0" lang="en-US" sz="1700" u="none" cap="none" strike="noStrike">
                <a:solidFill>
                  <a:schemeClr val="dk1"/>
                </a:solidFill>
                <a:latin typeface="Arial"/>
                <a:ea typeface="Arial"/>
                <a:cs typeface="Arial"/>
                <a:sym typeface="Arial"/>
              </a:rPr>
              <a:t>Para atributos do tipo boolean ao invés de </a:t>
            </a:r>
            <a:r>
              <a:rPr b="0" i="0" lang="en-US" sz="1700" u="sng" cap="none" strike="noStrike">
                <a:solidFill>
                  <a:schemeClr val="dk1"/>
                </a:solidFill>
                <a:latin typeface="Arial"/>
                <a:ea typeface="Arial"/>
                <a:cs typeface="Arial"/>
                <a:sym typeface="Arial"/>
              </a:rPr>
              <a:t>get</a:t>
            </a:r>
            <a:r>
              <a:rPr b="0" i="0" lang="en-US" sz="1700" u="none" cap="none" strike="noStrike">
                <a:solidFill>
                  <a:schemeClr val="dk1"/>
                </a:solidFill>
                <a:latin typeface="Arial"/>
                <a:ea typeface="Arial"/>
                <a:cs typeface="Arial"/>
                <a:sym typeface="Arial"/>
              </a:rPr>
              <a:t>, usa-se </a:t>
            </a:r>
            <a:r>
              <a:rPr b="0" i="0" lang="en-US" sz="1700" u="sng" cap="none" strike="noStrike">
                <a:solidFill>
                  <a:schemeClr val="dk1"/>
                </a:solidFill>
                <a:latin typeface="Arial"/>
                <a:ea typeface="Arial"/>
                <a:cs typeface="Arial"/>
                <a:sym typeface="Arial"/>
              </a:rPr>
              <a:t>is</a:t>
            </a:r>
            <a:r>
              <a:rPr b="0" i="0" lang="en-US" sz="1700" u="none" cap="none" strike="noStrike">
                <a:solidFill>
                  <a:schemeClr val="dk1"/>
                </a:solidFill>
                <a:latin typeface="Arial"/>
                <a:ea typeface="Arial"/>
                <a:cs typeface="Arial"/>
                <a:sym typeface="Arial"/>
              </a:rPr>
              <a:t> no método que retorna o valor do atributo.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2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7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13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4_Median">
  <a:themeElements>
    <a:clrScheme name="Custom 12">
      <a:dk1>
        <a:srgbClr val="000000"/>
      </a:dk1>
      <a:lt1>
        <a:srgbClr val="FFFFFF"/>
      </a:lt1>
      <a:dk2>
        <a:srgbClr val="130F0E"/>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