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244" r:id="rId3"/>
    <p:sldId id="1245" r:id="rId4"/>
    <p:sldId id="1247" r:id="rId5"/>
    <p:sldId id="1248" r:id="rId6"/>
    <p:sldId id="1246" r:id="rId7"/>
    <p:sldId id="1249" r:id="rId8"/>
    <p:sldId id="1354" r:id="rId9"/>
  </p:sldIdLst>
  <p:sldSz cx="10080625" cy="7559675"/>
  <p:notesSz cx="7556500" cy="10691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338138" indent="-193675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554038" indent="-193675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769938" indent="-180975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985838" indent="-168275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66CC"/>
    <a:srgbClr val="663300"/>
    <a:srgbClr val="00FF00"/>
    <a:srgbClr val="FF0000"/>
    <a:srgbClr val="22FF81"/>
    <a:srgbClr val="00FF80"/>
    <a:srgbClr val="0066FF"/>
    <a:srgbClr val="09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8423" autoAdjust="0"/>
  </p:normalViewPr>
  <p:slideViewPr>
    <p:cSldViewPr>
      <p:cViewPr>
        <p:scale>
          <a:sx n="66" d="100"/>
          <a:sy n="66" d="100"/>
        </p:scale>
        <p:origin x="-1218" y="-1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750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279900" y="0"/>
            <a:ext cx="327501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0FAE388-5B27-434B-9E45-7F21DC2B5A1D}" type="datetimeFigureOut">
              <a:rPr lang="pt-BR"/>
              <a:pPr/>
              <a:t>15/03/2017</a:t>
            </a:fld>
            <a:endParaRPr lang="pt-BR"/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155238"/>
            <a:ext cx="327501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279900" y="10155238"/>
            <a:ext cx="327501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0D65A55-72D2-44D1-8063-07AC993BCCC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251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0" name="AutoShape 22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1" name="AutoShape 23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2" name="AutoShape 24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4" name="AutoShape 26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5" name="AutoShape 27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6" name="AutoShape 28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0" name="AutoShape 32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1" name="AutoShape 33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2" name="AutoShape 34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3" name="AutoShape 35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4" name="AutoShape 36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5" name="AutoShape 37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6" name="AutoShape 38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7" name="AutoShape 39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8" name="AutoShape 40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89" name="AutoShape 4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0" name="AutoShape 42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1" name="AutoShape 43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2" name="AutoShape 44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3" name="AutoShape 45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4" name="AutoShape 46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5" name="AutoShape 47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6" name="AutoShape 48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7" name="AutoShape 49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8" name="AutoShape 50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099" name="AutoShape 5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100" name="AutoShape 52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101" name="AutoShape 53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102" name="AutoShape 54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103" name="AutoShape 55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104" name="AutoShape 56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105" name="AutoShape 57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106" name="AutoShape 58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2107" name="AutoShape 59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charset="2"/>
              <a:buNone/>
              <a:defRPr/>
            </a:pPr>
            <a:endParaRPr lang="pt-BR" dirty="0"/>
          </a:p>
        </p:txBody>
      </p:sp>
      <p:sp>
        <p:nvSpPr>
          <p:cNvPr id="76861" name="Rectangle 6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812800"/>
            <a:ext cx="5249863" cy="400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109" name="Rectangle 61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5949950" cy="4716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2110" name="Rectangle 6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8452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1" name="Rectangle 63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18452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2" name="Rectangle 64"/>
          <p:cNvSpPr>
            <a:spLocks noGrp="1" noChangeArrowheads="1"/>
          </p:cNvSpPr>
          <p:nvPr>
            <p:ph type="ftr"/>
          </p:nvPr>
        </p:nvSpPr>
        <p:spPr bwMode="auto">
          <a:xfrm>
            <a:off x="0" y="10158413"/>
            <a:ext cx="3184525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3" name="Rectangle 65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8413"/>
            <a:ext cx="3184525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FBC74CBD-3208-4123-A013-881B2E3BEC5D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05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D9B9AF2-7185-4A9D-899E-624D3F39321B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5951538" cy="4719637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5"/>
          <p:cNvSpPr txBox="1">
            <a:spLocks noGrp="1" noChangeArrowheads="1"/>
          </p:cNvSpPr>
          <p:nvPr/>
        </p:nvSpPr>
        <p:spPr bwMode="auto">
          <a:xfrm>
            <a:off x="4276725" y="10158413"/>
            <a:ext cx="3184525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5502A7-CFA1-4287-9A18-18DC1BB22842}" type="slidenum">
              <a:rPr lang="en-GB" sz="1400">
                <a:solidFill>
                  <a:srgbClr val="000000"/>
                </a:solidFill>
                <a:latin typeface="Times New Roman" pitchFamily="18" charset="0"/>
              </a:rPr>
              <a:pPr algn="r" hangingPunct="0">
                <a:lnSpc>
                  <a:spcPct val="86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5951538" cy="4719637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5"/>
          <p:cNvSpPr txBox="1">
            <a:spLocks noGrp="1" noChangeArrowheads="1"/>
          </p:cNvSpPr>
          <p:nvPr/>
        </p:nvSpPr>
        <p:spPr bwMode="auto">
          <a:xfrm>
            <a:off x="4276725" y="10158413"/>
            <a:ext cx="3184525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5502A7-CFA1-4287-9A18-18DC1BB22842}" type="slidenum">
              <a:rPr lang="en-GB" sz="1400">
                <a:solidFill>
                  <a:srgbClr val="000000"/>
                </a:solidFill>
                <a:latin typeface="Times New Roman" pitchFamily="18" charset="0"/>
              </a:rPr>
              <a:pPr algn="r" hangingPunct="0">
                <a:lnSpc>
                  <a:spcPct val="86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5951538" cy="4719637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5"/>
          <p:cNvSpPr txBox="1">
            <a:spLocks noGrp="1" noChangeArrowheads="1"/>
          </p:cNvSpPr>
          <p:nvPr/>
        </p:nvSpPr>
        <p:spPr bwMode="auto">
          <a:xfrm>
            <a:off x="4276725" y="10158413"/>
            <a:ext cx="3184525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5502A7-CFA1-4287-9A18-18DC1BB22842}" type="slidenum">
              <a:rPr lang="en-GB" sz="1400">
                <a:solidFill>
                  <a:srgbClr val="000000"/>
                </a:solidFill>
                <a:latin typeface="Times New Roman" pitchFamily="18" charset="0"/>
              </a:rPr>
              <a:pPr algn="r" hangingPunct="0">
                <a:lnSpc>
                  <a:spcPct val="86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5951538" cy="4719637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5"/>
          <p:cNvSpPr txBox="1">
            <a:spLocks noGrp="1" noChangeArrowheads="1"/>
          </p:cNvSpPr>
          <p:nvPr/>
        </p:nvSpPr>
        <p:spPr bwMode="auto">
          <a:xfrm>
            <a:off x="4276725" y="10158413"/>
            <a:ext cx="3184525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5502A7-CFA1-4287-9A18-18DC1BB22842}" type="slidenum">
              <a:rPr lang="en-GB" sz="1400">
                <a:solidFill>
                  <a:srgbClr val="000000"/>
                </a:solidFill>
                <a:latin typeface="Times New Roman" pitchFamily="18" charset="0"/>
              </a:rPr>
              <a:pPr algn="r" hangingPunct="0">
                <a:lnSpc>
                  <a:spcPct val="86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5951538" cy="4719637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5"/>
          <p:cNvSpPr txBox="1">
            <a:spLocks noGrp="1" noChangeArrowheads="1"/>
          </p:cNvSpPr>
          <p:nvPr/>
        </p:nvSpPr>
        <p:spPr bwMode="auto">
          <a:xfrm>
            <a:off x="4276725" y="10158413"/>
            <a:ext cx="3184525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5502A7-CFA1-4287-9A18-18DC1BB22842}" type="slidenum">
              <a:rPr lang="en-GB" sz="1400">
                <a:solidFill>
                  <a:srgbClr val="000000"/>
                </a:solidFill>
                <a:latin typeface="Times New Roman" pitchFamily="18" charset="0"/>
              </a:rPr>
              <a:pPr algn="r" hangingPunct="0">
                <a:lnSpc>
                  <a:spcPct val="86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5951538" cy="4719637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5"/>
          <p:cNvSpPr txBox="1">
            <a:spLocks noGrp="1" noChangeArrowheads="1"/>
          </p:cNvSpPr>
          <p:nvPr/>
        </p:nvSpPr>
        <p:spPr bwMode="auto">
          <a:xfrm>
            <a:off x="4276725" y="10158413"/>
            <a:ext cx="3184525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5502A7-CFA1-4287-9A18-18DC1BB22842}" type="slidenum">
              <a:rPr lang="en-GB" sz="1400">
                <a:solidFill>
                  <a:srgbClr val="000000"/>
                </a:solidFill>
                <a:latin typeface="Times New Roman" pitchFamily="18" charset="0"/>
              </a:rPr>
              <a:pPr algn="r" hangingPunct="0">
                <a:lnSpc>
                  <a:spcPct val="86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5951538" cy="4719637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5"/>
          <p:cNvSpPr txBox="1">
            <a:spLocks noGrp="1" noChangeArrowheads="1"/>
          </p:cNvSpPr>
          <p:nvPr/>
        </p:nvSpPr>
        <p:spPr bwMode="auto">
          <a:xfrm>
            <a:off x="4276725" y="10158413"/>
            <a:ext cx="3184525" cy="514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E5502A7-CFA1-4287-9A18-18DC1BB22842}" type="slidenum">
              <a:rPr lang="en-GB" sz="1400">
                <a:solidFill>
                  <a:srgbClr val="000000"/>
                </a:solidFill>
                <a:latin typeface="Times New Roman" pitchFamily="18" charset="0"/>
              </a:rPr>
              <a:pPr algn="r" hangingPunct="0">
                <a:lnSpc>
                  <a:spcPct val="86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04900" y="812800"/>
            <a:ext cx="5345113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5951538" cy="4719637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A82E0-50DE-43DB-A100-A08A8566ADB9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FA3C9-0172-4E5B-8EA2-AA471A938FB7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37413" y="301625"/>
            <a:ext cx="2243137" cy="64547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581775" cy="64547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09B22-44F8-4BE8-902A-BF7446C95ACA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68489-0215-470F-B0ED-334DBCAA9659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B31D1-7B6A-4CE7-A816-FFE8A0ACFEDD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11662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67300" y="1768475"/>
            <a:ext cx="44132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FB943-0704-4FBE-A5DA-981FD2A3A946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99064-BCE5-4DD3-88CB-FD56FFF539C6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282DC-A1CC-4DA3-8AAB-2C3FB451F499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A7BAD-E659-49EA-8968-872C1B2EBFD5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384A6-7C42-4739-A806-12437AE1D9B8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59A2E-6E24-4C8A-A614-04C5B9044560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323DC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8977312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título de texto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977312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em estrutura de tópicos</a:t>
            </a:r>
          </a:p>
          <a:p>
            <a:pPr lvl="1"/>
            <a:r>
              <a:rPr lang="en-GB" smtClean="0"/>
              <a:t>Segundo Nível da Estrutura de Tópicos</a:t>
            </a:r>
          </a:p>
          <a:p>
            <a:pPr lvl="2"/>
            <a:r>
              <a:rPr lang="en-GB" smtClean="0"/>
              <a:t>Terceiro Nível da Estrutura de Tópicos</a:t>
            </a:r>
          </a:p>
          <a:p>
            <a:pPr lvl="3"/>
            <a:r>
              <a:rPr lang="en-GB" smtClean="0"/>
              <a:t>Quarto Nível da Estrutura de Tópicos</a:t>
            </a:r>
          </a:p>
          <a:p>
            <a:pPr lvl="4"/>
            <a:r>
              <a:rPr lang="en-GB" smtClean="0"/>
              <a:t>Quinto Nível da Estrutura de Tópicos</a:t>
            </a:r>
          </a:p>
          <a:p>
            <a:pPr lvl="4"/>
            <a:r>
              <a:rPr lang="en-GB" smtClean="0"/>
              <a:t>Sexto Nível da Estrutura de Tópicos</a:t>
            </a:r>
          </a:p>
          <a:p>
            <a:pPr lvl="4"/>
            <a:r>
              <a:rPr lang="en-GB" smtClean="0"/>
              <a:t>Sétimo Nível da Estrutura de Tópicos</a:t>
            </a:r>
          </a:p>
          <a:p>
            <a:pPr lvl="4"/>
            <a:r>
              <a:rPr lang="en-GB" smtClean="0"/>
              <a:t>Oitavo Nível da Estrutura de Tópicos</a:t>
            </a:r>
          </a:p>
          <a:p>
            <a:pPr lvl="4"/>
            <a:r>
              <a:rPr lang="en-GB" smtClean="0"/>
              <a:t>Nono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2526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0038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2526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86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FB6ECFAC-B19D-4A4A-9D51-1B49C683611C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49263" rtl="0" eaLnBrk="0" fontAlgn="base" hangingPunct="0">
        <a:lnSpc>
          <a:spcPct val="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49263" rtl="0" eaLnBrk="0" fontAlgn="base" hangingPunct="0">
        <a:lnSpc>
          <a:spcPct val="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49263" rtl="0" eaLnBrk="0" fontAlgn="base" hangingPunct="0">
        <a:lnSpc>
          <a:spcPct val="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49263" rtl="0" eaLnBrk="0" fontAlgn="base" hangingPunct="0">
        <a:lnSpc>
          <a:spcPct val="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cs typeface="Arial" charset="0"/>
        </a:defRPr>
      </a:lvl5pPr>
      <a:lvl6pPr marL="1536700" indent="-215900" algn="ctr" defTabSz="449263" rtl="0" fontAlgn="base" hangingPunct="0">
        <a:lnSpc>
          <a:spcPct val="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ctr" defTabSz="449263" rtl="0" fontAlgn="base" hangingPunct="0">
        <a:lnSpc>
          <a:spcPct val="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ctr" defTabSz="449263" rtl="0" fontAlgn="base" hangingPunct="0">
        <a:lnSpc>
          <a:spcPct val="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ctr" defTabSz="449263" rtl="0" fontAlgn="base" hangingPunct="0">
        <a:lnSpc>
          <a:spcPct val="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38138" indent="-290513" algn="l" defTabSz="449263" rtl="0" eaLnBrk="0" fontAlgn="base" hangingPunct="0">
        <a:lnSpc>
          <a:spcPct val="7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69938" indent="-242888" algn="l" defTabSz="449263" rtl="0" eaLnBrk="0" fontAlgn="base" hangingPunct="0">
        <a:lnSpc>
          <a:spcPct val="7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01738" indent="-155575" algn="l" defTabSz="449263" rtl="0" eaLnBrk="0" fontAlgn="base" hangingPunct="0">
        <a:lnSpc>
          <a:spcPct val="7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633538" indent="-130175" algn="l" defTabSz="449263" rtl="0" eaLnBrk="0" fontAlgn="base" hangingPunct="0">
        <a:lnSpc>
          <a:spcPct val="7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065338" indent="-193675" algn="l" defTabSz="449263" rtl="0" eaLnBrk="0" fontAlgn="base" hangingPunct="0">
        <a:lnSpc>
          <a:spcPct val="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522538" indent="-193675" algn="l" defTabSz="449263" rtl="0" fontAlgn="base" hangingPunct="0">
        <a:lnSpc>
          <a:spcPct val="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2979738" indent="-193675" algn="l" defTabSz="449263" rtl="0" fontAlgn="base" hangingPunct="0">
        <a:lnSpc>
          <a:spcPct val="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436938" indent="-193675" algn="l" defTabSz="449263" rtl="0" fontAlgn="base" hangingPunct="0">
        <a:lnSpc>
          <a:spcPct val="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894138" indent="-193675" algn="l" defTabSz="449263" rtl="0" fontAlgn="base" hangingPunct="0">
        <a:lnSpc>
          <a:spcPct val="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2520950" y="7270750"/>
            <a:ext cx="7559675" cy="288925"/>
          </a:xfrm>
          <a:prstGeom prst="roundRect">
            <a:avLst>
              <a:gd name="adj" fmla="val 546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0" y="4065588"/>
            <a:ext cx="10080625" cy="462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ctr" anchorCtr="1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600" b="1" dirty="0" smtClean="0">
                <a:solidFill>
                  <a:schemeClr val="accent2"/>
                </a:solidFill>
              </a:rPr>
              <a:t>Prof. Max </a:t>
            </a:r>
            <a:r>
              <a:rPr lang="pt-BR" sz="2600" b="1" dirty="0">
                <a:solidFill>
                  <a:schemeClr val="accent2"/>
                </a:solidFill>
              </a:rPr>
              <a:t>do </a:t>
            </a:r>
            <a:r>
              <a:rPr lang="pt-BR" sz="2600" b="1">
                <a:solidFill>
                  <a:schemeClr val="accent2"/>
                </a:solidFill>
              </a:rPr>
              <a:t>Val </a:t>
            </a:r>
            <a:r>
              <a:rPr lang="pt-BR" sz="2600" b="1" smtClean="0">
                <a:solidFill>
                  <a:schemeClr val="accent2"/>
                </a:solidFill>
              </a:rPr>
              <a:t>Machado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052" name="AutoShape 5"/>
          <p:cNvSpPr>
            <a:spLocks noChangeArrowheads="1"/>
          </p:cNvSpPr>
          <p:nvPr/>
        </p:nvSpPr>
        <p:spPr bwMode="auto">
          <a:xfrm>
            <a:off x="0" y="7270750"/>
            <a:ext cx="2520950" cy="288925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>
              <a:solidFill>
                <a:srgbClr val="E6E6E6"/>
              </a:solidFill>
            </a:endParaRPr>
          </a:p>
        </p:txBody>
      </p:sp>
      <p:sp>
        <p:nvSpPr>
          <p:cNvPr id="2053" name="AutoShape 6"/>
          <p:cNvSpPr>
            <a:spLocks noChangeArrowheads="1"/>
          </p:cNvSpPr>
          <p:nvPr/>
        </p:nvSpPr>
        <p:spPr bwMode="auto">
          <a:xfrm>
            <a:off x="539750" y="1208069"/>
            <a:ext cx="8964613" cy="2428892"/>
          </a:xfrm>
          <a:prstGeom prst="roundRect">
            <a:avLst>
              <a:gd name="adj" fmla="val 120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18000" tIns="45000" rIns="18000" bIns="45000" anchor="ctr" anchorCtr="1"/>
          <a:lstStyle/>
          <a:p>
            <a:pPr algn="ctr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b="1" dirty="0" smtClean="0">
                <a:solidFill>
                  <a:srgbClr val="E6E6FF"/>
                </a:solidFill>
              </a:rPr>
              <a:t>Unidade IV: </a:t>
            </a:r>
          </a:p>
          <a:p>
            <a:pPr algn="ctr" hangingPunct="0">
              <a:lnSpc>
                <a:spcPct val="150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b="1" dirty="0" smtClean="0">
                <a:solidFill>
                  <a:srgbClr val="E6E6FF"/>
                </a:solidFill>
              </a:rPr>
              <a:t>Ordenação Interna - Conclusão </a:t>
            </a:r>
            <a:endParaRPr lang="pt-BR" sz="3200" b="1" dirty="0">
              <a:solidFill>
                <a:srgbClr val="E6E6FF"/>
              </a:solidFill>
            </a:endParaRPr>
          </a:p>
        </p:txBody>
      </p:sp>
      <p:pic>
        <p:nvPicPr>
          <p:cNvPr id="205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56" y="5099073"/>
            <a:ext cx="2305050" cy="2038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54494" y="6280167"/>
            <a:ext cx="5857916" cy="663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 anchor="ctr" anchorCtr="1">
            <a:spAutoFit/>
          </a:bodyPr>
          <a:lstStyle/>
          <a:p>
            <a:pPr algn="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dirty="0" smtClean="0">
                <a:solidFill>
                  <a:schemeClr val="tx1"/>
                </a:solidFill>
              </a:rPr>
              <a:t>Instituto de Ciências Exatas e Informática</a:t>
            </a:r>
          </a:p>
          <a:p>
            <a:pPr algn="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dirty="0" smtClean="0">
                <a:solidFill>
                  <a:schemeClr val="tx1"/>
                </a:solidFill>
              </a:rPr>
              <a:t>Curso de Ciência da Computação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5040313" cy="576263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 b="1" dirty="0" smtClean="0">
                <a:solidFill>
                  <a:srgbClr val="E6E6E6"/>
                </a:solidFill>
              </a:rPr>
              <a:t>Ordenação Interna</a:t>
            </a:r>
            <a:endParaRPr lang="pt-BR" sz="1600" b="1" dirty="0">
              <a:solidFill>
                <a:srgbClr val="E6E6E6"/>
              </a:solidFill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1260475"/>
            <a:ext cx="10080625" cy="60118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80000" tIns="180000" rIns="0" bIns="180000"/>
          <a:lstStyle/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2300" dirty="0" smtClean="0">
                <a:solidFill>
                  <a:schemeClr val="tx1"/>
                </a:solidFill>
              </a:rPr>
              <a:t>  A resposta não é simples, pois os resultados obtido não levam em conta outras operações como controle dos laços e cálculos dos índices. Além disso,  eles desconsideram arquitetura, SO, compilador e hardware</a:t>
            </a: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2300" dirty="0" smtClean="0">
                <a:solidFill>
                  <a:schemeClr val="tx1"/>
                </a:solidFill>
              </a:rPr>
              <a:t> Uma forma de ajudar na resposta é a avaliação experimental dos métodos de ordenação</a:t>
            </a: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520950" y="7270750"/>
            <a:ext cx="7559675" cy="288925"/>
          </a:xfrm>
          <a:prstGeom prst="roundRect">
            <a:avLst>
              <a:gd name="adj" fmla="val 546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FF"/>
                </a:solidFill>
              </a:rPr>
              <a:t>           Algoritmos e Estruturas de Dados II (</a:t>
            </a:r>
            <a:fld id="{9B579939-0738-449E-B681-484EA6995115}" type="slidenum">
              <a:rPr lang="pt-BR" sz="1400" smtClean="0">
                <a:solidFill>
                  <a:srgbClr val="E6E6FF"/>
                </a:solidFill>
              </a:rPr>
              <a:pPr hangingPunct="0">
                <a:lnSpc>
                  <a:spcPct val="87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r>
              <a:rPr lang="pt-BR" sz="1400" dirty="0" smtClean="0">
                <a:solidFill>
                  <a:srgbClr val="E6E6FF"/>
                </a:solidFill>
              </a:rPr>
              <a:t>)</a:t>
            </a: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7270750"/>
            <a:ext cx="2520950" cy="288925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E6"/>
                </a:solidFill>
              </a:rPr>
              <a:t>Prof. Max do Val Machado</a:t>
            </a:r>
            <a:endParaRPr lang="pt-BR" sz="1400" dirty="0">
              <a:solidFill>
                <a:srgbClr val="E6E6E6"/>
              </a:solidFill>
            </a:endParaRP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038725" y="0"/>
            <a:ext cx="5040313" cy="576263"/>
          </a:xfrm>
          <a:prstGeom prst="roundRect">
            <a:avLst>
              <a:gd name="adj" fmla="val 273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9" name="AutoShape 1"/>
          <p:cNvSpPr>
            <a:spLocks noChangeArrowheads="1"/>
          </p:cNvSpPr>
          <p:nvPr/>
        </p:nvSpPr>
        <p:spPr bwMode="auto">
          <a:xfrm>
            <a:off x="0" y="558782"/>
            <a:ext cx="10080625" cy="720725"/>
          </a:xfrm>
          <a:prstGeom prst="roundRect">
            <a:avLst>
              <a:gd name="adj" fmla="val 120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b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3600" dirty="0" smtClean="0">
                <a:solidFill>
                  <a:srgbClr val="E6E6FF"/>
                </a:solidFill>
              </a:rPr>
              <a:t>Qual é o Melhor Algoritmo de Ordenação?</a:t>
            </a:r>
            <a:endParaRPr lang="pt-BR" sz="3600" dirty="0">
              <a:solidFill>
                <a:srgbClr val="E6E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5040313" cy="576263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 b="1" dirty="0" smtClean="0">
                <a:solidFill>
                  <a:srgbClr val="E6E6E6"/>
                </a:solidFill>
              </a:rPr>
              <a:t>Ordenação Interna</a:t>
            </a:r>
            <a:endParaRPr lang="pt-BR" sz="1600" b="1" dirty="0">
              <a:solidFill>
                <a:srgbClr val="E6E6E6"/>
              </a:solidFill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1260475"/>
            <a:ext cx="10080625" cy="60118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80000" tIns="180000" rIns="0" bIns="180000"/>
          <a:lstStyle/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520950" y="7270750"/>
            <a:ext cx="7559675" cy="288925"/>
          </a:xfrm>
          <a:prstGeom prst="roundRect">
            <a:avLst>
              <a:gd name="adj" fmla="val 546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FF"/>
                </a:solidFill>
              </a:rPr>
              <a:t>           Algoritmos e Estruturas de Dados II (</a:t>
            </a:r>
            <a:fld id="{9B579939-0738-449E-B681-484EA6995115}" type="slidenum">
              <a:rPr lang="pt-BR" sz="1400" smtClean="0">
                <a:solidFill>
                  <a:srgbClr val="E6E6FF"/>
                </a:solidFill>
              </a:rPr>
              <a:pPr hangingPunct="0">
                <a:lnSpc>
                  <a:spcPct val="87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r>
              <a:rPr lang="pt-BR" sz="1400" dirty="0" smtClean="0">
                <a:solidFill>
                  <a:srgbClr val="E6E6FF"/>
                </a:solidFill>
              </a:rPr>
              <a:t>)</a:t>
            </a: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7270750"/>
            <a:ext cx="2520950" cy="288925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E6"/>
                </a:solidFill>
              </a:rPr>
              <a:t>Prof. Max do Val Machado</a:t>
            </a:r>
            <a:endParaRPr lang="pt-BR" sz="1400" dirty="0">
              <a:solidFill>
                <a:srgbClr val="E6E6E6"/>
              </a:solidFill>
            </a:endParaRP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038725" y="0"/>
            <a:ext cx="5040313" cy="576263"/>
          </a:xfrm>
          <a:prstGeom prst="roundRect">
            <a:avLst>
              <a:gd name="adj" fmla="val 273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9" name="AutoShape 1"/>
          <p:cNvSpPr>
            <a:spLocks noChangeArrowheads="1"/>
          </p:cNvSpPr>
          <p:nvPr/>
        </p:nvSpPr>
        <p:spPr bwMode="auto">
          <a:xfrm>
            <a:off x="0" y="558782"/>
            <a:ext cx="10080625" cy="720725"/>
          </a:xfrm>
          <a:prstGeom prst="roundRect">
            <a:avLst>
              <a:gd name="adj" fmla="val 120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b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3600" dirty="0" smtClean="0">
                <a:solidFill>
                  <a:srgbClr val="E6E6FF"/>
                </a:solidFill>
              </a:rPr>
              <a:t>Avaliação para Registros na Ordem Aleatória</a:t>
            </a:r>
            <a:endParaRPr lang="pt-BR" sz="3600" dirty="0">
              <a:solidFill>
                <a:srgbClr val="E6E6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8000" y="2628000"/>
            <a:ext cx="7294562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tângulo 9"/>
          <p:cNvSpPr/>
          <p:nvPr/>
        </p:nvSpPr>
        <p:spPr bwMode="auto">
          <a:xfrm>
            <a:off x="1396974" y="4922845"/>
            <a:ext cx="7215238" cy="54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9398">
            <a:solidFill>
              <a:srgbClr val="00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5040313" cy="576263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 b="1" dirty="0" smtClean="0">
                <a:solidFill>
                  <a:srgbClr val="E6E6E6"/>
                </a:solidFill>
              </a:rPr>
              <a:t>Ordenação Interna</a:t>
            </a:r>
            <a:endParaRPr lang="pt-BR" sz="1600" b="1" dirty="0">
              <a:solidFill>
                <a:srgbClr val="E6E6E6"/>
              </a:solidFill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1260475"/>
            <a:ext cx="10080625" cy="60118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80000" tIns="180000" rIns="0" bIns="180000"/>
          <a:lstStyle/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520950" y="7270750"/>
            <a:ext cx="7559675" cy="288925"/>
          </a:xfrm>
          <a:prstGeom prst="roundRect">
            <a:avLst>
              <a:gd name="adj" fmla="val 546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FF"/>
                </a:solidFill>
              </a:rPr>
              <a:t>           Algoritmos e Estruturas de Dados II (</a:t>
            </a:r>
            <a:fld id="{9B579939-0738-449E-B681-484EA6995115}" type="slidenum">
              <a:rPr lang="pt-BR" sz="1400" smtClean="0">
                <a:solidFill>
                  <a:srgbClr val="E6E6FF"/>
                </a:solidFill>
              </a:rPr>
              <a:pPr hangingPunct="0">
                <a:lnSpc>
                  <a:spcPct val="87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r>
              <a:rPr lang="pt-BR" sz="1400" dirty="0" smtClean="0">
                <a:solidFill>
                  <a:srgbClr val="E6E6FF"/>
                </a:solidFill>
              </a:rPr>
              <a:t>)</a:t>
            </a: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7270750"/>
            <a:ext cx="2520950" cy="288925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E6"/>
                </a:solidFill>
              </a:rPr>
              <a:t>Prof. Max do Val Machado</a:t>
            </a:r>
            <a:endParaRPr lang="pt-BR" sz="1400" dirty="0">
              <a:solidFill>
                <a:srgbClr val="E6E6E6"/>
              </a:solidFill>
            </a:endParaRP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038725" y="0"/>
            <a:ext cx="5040313" cy="576263"/>
          </a:xfrm>
          <a:prstGeom prst="roundRect">
            <a:avLst>
              <a:gd name="adj" fmla="val 273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9" name="AutoShape 1"/>
          <p:cNvSpPr>
            <a:spLocks noChangeArrowheads="1"/>
          </p:cNvSpPr>
          <p:nvPr/>
        </p:nvSpPr>
        <p:spPr bwMode="auto">
          <a:xfrm>
            <a:off x="0" y="558782"/>
            <a:ext cx="10080625" cy="720725"/>
          </a:xfrm>
          <a:prstGeom prst="roundRect">
            <a:avLst>
              <a:gd name="adj" fmla="val 120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b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3600" dirty="0" smtClean="0">
                <a:solidFill>
                  <a:srgbClr val="E6E6FF"/>
                </a:solidFill>
              </a:rPr>
              <a:t>Avaliação para Registros na Ordem Crescente</a:t>
            </a:r>
            <a:endParaRPr lang="pt-BR" sz="3600" dirty="0">
              <a:solidFill>
                <a:srgbClr val="E6E6FF"/>
              </a:solidFill>
            </a:endParaRP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8000" y="2628000"/>
            <a:ext cx="7293600" cy="343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tângulo 9"/>
          <p:cNvSpPr/>
          <p:nvPr/>
        </p:nvSpPr>
        <p:spPr bwMode="auto">
          <a:xfrm>
            <a:off x="1396974" y="3279771"/>
            <a:ext cx="7215238" cy="54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9398">
            <a:solidFill>
              <a:srgbClr val="00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5040313" cy="576263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 b="1" dirty="0" smtClean="0">
                <a:solidFill>
                  <a:srgbClr val="E6E6E6"/>
                </a:solidFill>
              </a:rPr>
              <a:t>Ordenação Interna</a:t>
            </a:r>
            <a:endParaRPr lang="pt-BR" sz="1600" b="1" dirty="0">
              <a:solidFill>
                <a:srgbClr val="E6E6E6"/>
              </a:solidFill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1260475"/>
            <a:ext cx="10080625" cy="60118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80000" tIns="180000" rIns="0" bIns="180000"/>
          <a:lstStyle/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520950" y="7270750"/>
            <a:ext cx="7559675" cy="288925"/>
          </a:xfrm>
          <a:prstGeom prst="roundRect">
            <a:avLst>
              <a:gd name="adj" fmla="val 546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FF"/>
                </a:solidFill>
              </a:rPr>
              <a:t>           Algoritmos e Estruturas de Dados II (</a:t>
            </a:r>
            <a:fld id="{9B579939-0738-449E-B681-484EA6995115}" type="slidenum">
              <a:rPr lang="pt-BR" sz="1400" smtClean="0">
                <a:solidFill>
                  <a:srgbClr val="E6E6FF"/>
                </a:solidFill>
              </a:rPr>
              <a:pPr hangingPunct="0">
                <a:lnSpc>
                  <a:spcPct val="87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r>
              <a:rPr lang="pt-BR" sz="1400" dirty="0" smtClean="0">
                <a:solidFill>
                  <a:srgbClr val="E6E6FF"/>
                </a:solidFill>
              </a:rPr>
              <a:t>)</a:t>
            </a: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7270750"/>
            <a:ext cx="2520950" cy="288925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E6"/>
                </a:solidFill>
              </a:rPr>
              <a:t>Prof. Max do Val Machado</a:t>
            </a:r>
            <a:endParaRPr lang="pt-BR" sz="1400" dirty="0">
              <a:solidFill>
                <a:srgbClr val="E6E6E6"/>
              </a:solidFill>
            </a:endParaRP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038725" y="0"/>
            <a:ext cx="5040313" cy="576263"/>
          </a:xfrm>
          <a:prstGeom prst="roundRect">
            <a:avLst>
              <a:gd name="adj" fmla="val 273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9" name="AutoShape 1"/>
          <p:cNvSpPr>
            <a:spLocks noChangeArrowheads="1"/>
          </p:cNvSpPr>
          <p:nvPr/>
        </p:nvSpPr>
        <p:spPr bwMode="auto">
          <a:xfrm>
            <a:off x="0" y="558782"/>
            <a:ext cx="10080625" cy="720725"/>
          </a:xfrm>
          <a:prstGeom prst="roundRect">
            <a:avLst>
              <a:gd name="adj" fmla="val 120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b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3600" dirty="0" smtClean="0">
                <a:solidFill>
                  <a:srgbClr val="E6E6FF"/>
                </a:solidFill>
              </a:rPr>
              <a:t>Avaliação</a:t>
            </a:r>
            <a:r>
              <a:rPr lang="pt-BR" sz="3000" dirty="0" smtClean="0">
                <a:solidFill>
                  <a:srgbClr val="E6E6FF"/>
                </a:solidFill>
              </a:rPr>
              <a:t> </a:t>
            </a:r>
            <a:r>
              <a:rPr lang="pt-BR" sz="3600" dirty="0" smtClean="0">
                <a:solidFill>
                  <a:srgbClr val="E6E6FF"/>
                </a:solidFill>
              </a:rPr>
              <a:t>para</a:t>
            </a:r>
            <a:r>
              <a:rPr lang="pt-BR" sz="3000" dirty="0" smtClean="0">
                <a:solidFill>
                  <a:srgbClr val="E6E6FF"/>
                </a:solidFill>
              </a:rPr>
              <a:t> </a:t>
            </a:r>
            <a:r>
              <a:rPr lang="pt-BR" sz="3600" dirty="0" smtClean="0">
                <a:solidFill>
                  <a:srgbClr val="E6E6FF"/>
                </a:solidFill>
              </a:rPr>
              <a:t>Registros na Ordem Decrescente</a:t>
            </a:r>
            <a:endParaRPr lang="pt-BR" sz="3600" dirty="0">
              <a:solidFill>
                <a:srgbClr val="E6E6FF"/>
              </a:solidFill>
            </a:endParaRPr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8000" y="2627853"/>
            <a:ext cx="7293600" cy="343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tângulo 9"/>
          <p:cNvSpPr/>
          <p:nvPr/>
        </p:nvSpPr>
        <p:spPr bwMode="auto">
          <a:xfrm>
            <a:off x="1396974" y="4954349"/>
            <a:ext cx="7215238" cy="54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9398">
            <a:solidFill>
              <a:srgbClr val="00000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 hangingPunct="0">
              <a:lnSpc>
                <a:spcPct val="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5040313" cy="576263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 b="1" dirty="0" smtClean="0">
                <a:solidFill>
                  <a:srgbClr val="E6E6E6"/>
                </a:solidFill>
              </a:rPr>
              <a:t>Ordenação Interna</a:t>
            </a:r>
            <a:endParaRPr lang="pt-BR" sz="1600" b="1" dirty="0">
              <a:solidFill>
                <a:srgbClr val="E6E6E6"/>
              </a:solidFill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1260475"/>
            <a:ext cx="10080625" cy="60118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80000" tIns="180000" rIns="0" bIns="180000"/>
          <a:lstStyle/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2300" dirty="0" smtClean="0">
                <a:solidFill>
                  <a:schemeClr val="tx1"/>
                </a:solidFill>
              </a:rPr>
              <a:t> Confirme experimentalmente as três tabelas anteriores e adicione o </a:t>
            </a:r>
            <a:r>
              <a:rPr lang="pt-BR" sz="2300" dirty="0" err="1" smtClean="0">
                <a:solidFill>
                  <a:schemeClr val="tx1"/>
                </a:solidFill>
              </a:rPr>
              <a:t>Countingsort</a:t>
            </a:r>
            <a:r>
              <a:rPr lang="pt-BR" sz="2300" dirty="0" smtClean="0">
                <a:solidFill>
                  <a:schemeClr val="tx1"/>
                </a:solidFill>
              </a:rPr>
              <a:t>. Em seus experimentos, capture </a:t>
            </a:r>
            <a:r>
              <a:rPr lang="pt-BR" sz="2300" dirty="0">
                <a:solidFill>
                  <a:schemeClr val="tx1"/>
                </a:solidFill>
              </a:rPr>
              <a:t>o tempo de execução </a:t>
            </a:r>
            <a:r>
              <a:rPr lang="pt-BR" sz="2300" dirty="0" smtClean="0">
                <a:solidFill>
                  <a:schemeClr val="tx1"/>
                </a:solidFill>
              </a:rPr>
              <a:t>e os </a:t>
            </a:r>
            <a:r>
              <a:rPr lang="pt-BR" sz="2300" dirty="0">
                <a:solidFill>
                  <a:schemeClr val="tx1"/>
                </a:solidFill>
              </a:rPr>
              <a:t>números de comparações e movimentações envolvendo elementos do </a:t>
            </a:r>
            <a:r>
              <a:rPr lang="pt-BR" sz="2300" i="1" dirty="0" err="1">
                <a:solidFill>
                  <a:schemeClr val="tx1"/>
                </a:solidFill>
              </a:rPr>
              <a:t>array</a:t>
            </a:r>
            <a:r>
              <a:rPr lang="pt-BR" sz="2300" dirty="0">
                <a:solidFill>
                  <a:schemeClr val="tx1"/>
                </a:solidFill>
              </a:rPr>
              <a:t>  para cada algoritmo</a:t>
            </a:r>
            <a:r>
              <a:rPr lang="pt-BR" sz="2300" dirty="0" smtClean="0">
                <a:solidFill>
                  <a:schemeClr val="tx1"/>
                </a:solidFill>
              </a:rPr>
              <a:t>. Além disso, considere as ordens iniciais crescente, decrescente e aleatória com </a:t>
            </a:r>
            <a:r>
              <a:rPr lang="pt-BR" sz="2300" i="1" dirty="0" err="1" smtClean="0">
                <a:solidFill>
                  <a:schemeClr val="tx1"/>
                </a:solidFill>
              </a:rPr>
              <a:t>arrays</a:t>
            </a:r>
            <a:r>
              <a:rPr lang="pt-BR" sz="2300" dirty="0" smtClean="0">
                <a:solidFill>
                  <a:schemeClr val="tx1"/>
                </a:solidFill>
              </a:rPr>
              <a:t> contendo 100</a:t>
            </a:r>
            <a:r>
              <a:rPr lang="pt-BR" sz="2300" dirty="0">
                <a:solidFill>
                  <a:schemeClr val="tx1"/>
                </a:solidFill>
              </a:rPr>
              <a:t>, 1000, 10000 e 100000 </a:t>
            </a:r>
            <a:r>
              <a:rPr lang="pt-BR" sz="2300" dirty="0" smtClean="0">
                <a:solidFill>
                  <a:schemeClr val="tx1"/>
                </a:solidFill>
              </a:rPr>
              <a:t>elementos. Como resultado faça nove gráficos variando as métricas avaliadas (tempo, comparação e movimentação) e ordem inicial dos elementos (crescente, decrescente e aleatória) . Em </a:t>
            </a:r>
            <a:r>
              <a:rPr lang="pt-BR" sz="2300" dirty="0">
                <a:solidFill>
                  <a:schemeClr val="tx1"/>
                </a:solidFill>
              </a:rPr>
              <a:t>seguida </a:t>
            </a:r>
            <a:r>
              <a:rPr lang="pt-BR" sz="2300" dirty="0" smtClean="0">
                <a:solidFill>
                  <a:schemeClr val="tx1"/>
                </a:solidFill>
              </a:rPr>
              <a:t>Em seguida, construa e discuta três gráficos comparativos entre os algoritmos. Um gráfico para cada uma das três ordens iniciais dos elementos e fazendo com que o eixo x sempre tenha a  </a:t>
            </a:r>
            <a:r>
              <a:rPr lang="pt-BR" sz="2300" dirty="0">
                <a:solidFill>
                  <a:schemeClr val="tx1"/>
                </a:solidFill>
              </a:rPr>
              <a:t>quantidade de elementos e no eixo o y o tempo de execução. </a:t>
            </a:r>
            <a:endParaRPr lang="pt-BR" sz="2300" dirty="0" smtClean="0">
              <a:solidFill>
                <a:schemeClr val="tx1"/>
              </a:solidFill>
            </a:endParaRP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520950" y="7270750"/>
            <a:ext cx="7559675" cy="288925"/>
          </a:xfrm>
          <a:prstGeom prst="roundRect">
            <a:avLst>
              <a:gd name="adj" fmla="val 546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FF"/>
                </a:solidFill>
              </a:rPr>
              <a:t>           Algoritmos e Estruturas de Dados II (</a:t>
            </a:r>
            <a:fld id="{9B579939-0738-449E-B681-484EA6995115}" type="slidenum">
              <a:rPr lang="pt-BR" sz="1400" smtClean="0">
                <a:solidFill>
                  <a:srgbClr val="E6E6FF"/>
                </a:solidFill>
              </a:rPr>
              <a:pPr hangingPunct="0">
                <a:lnSpc>
                  <a:spcPct val="87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r>
              <a:rPr lang="pt-BR" sz="1400" dirty="0" smtClean="0">
                <a:solidFill>
                  <a:srgbClr val="E6E6FF"/>
                </a:solidFill>
              </a:rPr>
              <a:t>)</a:t>
            </a: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7270750"/>
            <a:ext cx="2520950" cy="288925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E6"/>
                </a:solidFill>
              </a:rPr>
              <a:t>Prof. Max do Val Machado</a:t>
            </a:r>
            <a:endParaRPr lang="pt-BR" sz="1400" dirty="0">
              <a:solidFill>
                <a:srgbClr val="E6E6E6"/>
              </a:solidFill>
            </a:endParaRP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038725" y="0"/>
            <a:ext cx="5040313" cy="576263"/>
          </a:xfrm>
          <a:prstGeom prst="roundRect">
            <a:avLst>
              <a:gd name="adj" fmla="val 273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9" name="AutoShape 1"/>
          <p:cNvSpPr>
            <a:spLocks noChangeArrowheads="1"/>
          </p:cNvSpPr>
          <p:nvPr/>
        </p:nvSpPr>
        <p:spPr bwMode="auto">
          <a:xfrm>
            <a:off x="0" y="558782"/>
            <a:ext cx="10080625" cy="720725"/>
          </a:xfrm>
          <a:prstGeom prst="roundRect">
            <a:avLst>
              <a:gd name="adj" fmla="val 120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b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3600" dirty="0" smtClean="0">
                <a:solidFill>
                  <a:srgbClr val="E6E6FF"/>
                </a:solidFill>
              </a:rPr>
              <a:t>Exercício</a:t>
            </a:r>
            <a:endParaRPr lang="pt-BR" sz="3600" dirty="0">
              <a:solidFill>
                <a:srgbClr val="E6E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5040313" cy="576263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 b="1" dirty="0" smtClean="0">
                <a:solidFill>
                  <a:srgbClr val="E6E6E6"/>
                </a:solidFill>
              </a:rPr>
              <a:t>Ordenação Interna</a:t>
            </a:r>
            <a:endParaRPr lang="pt-BR" sz="1600" b="1" dirty="0">
              <a:solidFill>
                <a:srgbClr val="E6E6E6"/>
              </a:solidFill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1260475"/>
            <a:ext cx="10080625" cy="60118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80000" tIns="180000" rIns="0" bIns="180000"/>
          <a:lstStyle/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2300" dirty="0" smtClean="0">
                <a:solidFill>
                  <a:schemeClr val="tx1"/>
                </a:solidFill>
              </a:rPr>
              <a:t>  A vantagem do algoritmo de seleção é seu número de movimentos de registros que é O(n)</a:t>
            </a: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2300" dirty="0" smtClean="0">
                <a:solidFill>
                  <a:schemeClr val="tx1"/>
                </a:solidFill>
              </a:rPr>
              <a:t> O algoritmos de Inserção é interessante para </a:t>
            </a:r>
            <a:r>
              <a:rPr lang="pt-BR" sz="2300" i="1" dirty="0" err="1" smtClean="0">
                <a:solidFill>
                  <a:schemeClr val="tx1"/>
                </a:solidFill>
              </a:rPr>
              <a:t>arrays</a:t>
            </a:r>
            <a:r>
              <a:rPr lang="pt-BR" sz="2300" dirty="0" smtClean="0">
                <a:solidFill>
                  <a:schemeClr val="tx1"/>
                </a:solidFill>
              </a:rPr>
              <a:t> ordenados (ou praticamente)</a:t>
            </a: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2300" dirty="0" smtClean="0">
                <a:solidFill>
                  <a:schemeClr val="tx1"/>
                </a:solidFill>
              </a:rPr>
              <a:t> Os métodos de </a:t>
            </a:r>
            <a:r>
              <a:rPr lang="pt-BR" sz="2300" dirty="0" smtClean="0">
                <a:solidFill>
                  <a:schemeClr val="tx1"/>
                </a:solidFill>
              </a:rPr>
              <a:t>I</a:t>
            </a:r>
            <a:r>
              <a:rPr lang="pt-BR" sz="2300" dirty="0" smtClean="0">
                <a:solidFill>
                  <a:schemeClr val="tx1"/>
                </a:solidFill>
              </a:rPr>
              <a:t>nserção </a:t>
            </a:r>
            <a:r>
              <a:rPr lang="pt-BR" sz="2300" dirty="0" smtClean="0">
                <a:solidFill>
                  <a:schemeClr val="tx1"/>
                </a:solidFill>
              </a:rPr>
              <a:t>e </a:t>
            </a:r>
            <a:r>
              <a:rPr lang="pt-BR" sz="2300" smtClean="0">
                <a:solidFill>
                  <a:schemeClr val="tx1"/>
                </a:solidFill>
              </a:rPr>
              <a:t>Countingsort </a:t>
            </a:r>
            <a:r>
              <a:rPr lang="pt-BR" sz="2300" dirty="0" smtClean="0">
                <a:solidFill>
                  <a:schemeClr val="tx1"/>
                </a:solidFill>
              </a:rPr>
              <a:t>são estáveis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520950" y="7270750"/>
            <a:ext cx="7559675" cy="288925"/>
          </a:xfrm>
          <a:prstGeom prst="roundRect">
            <a:avLst>
              <a:gd name="adj" fmla="val 546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FF"/>
                </a:solidFill>
              </a:rPr>
              <a:t>           Algoritmos e Estruturas de Dados II (</a:t>
            </a:r>
            <a:fld id="{9B579939-0738-449E-B681-484EA6995115}" type="slidenum">
              <a:rPr lang="pt-BR" sz="1400" smtClean="0">
                <a:solidFill>
                  <a:srgbClr val="E6E6FF"/>
                </a:solidFill>
              </a:rPr>
              <a:pPr hangingPunct="0">
                <a:lnSpc>
                  <a:spcPct val="87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r>
              <a:rPr lang="pt-BR" sz="1400" dirty="0" smtClean="0">
                <a:solidFill>
                  <a:srgbClr val="E6E6FF"/>
                </a:solidFill>
              </a:rPr>
              <a:t>)</a:t>
            </a: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7270750"/>
            <a:ext cx="2520950" cy="288925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E6"/>
                </a:solidFill>
              </a:rPr>
              <a:t>Prof. Max do Val Machado</a:t>
            </a:r>
            <a:endParaRPr lang="pt-BR" sz="1400" dirty="0">
              <a:solidFill>
                <a:srgbClr val="E6E6E6"/>
              </a:solidFill>
            </a:endParaRP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038725" y="0"/>
            <a:ext cx="5040313" cy="576263"/>
          </a:xfrm>
          <a:prstGeom prst="roundRect">
            <a:avLst>
              <a:gd name="adj" fmla="val 273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9" name="AutoShape 1"/>
          <p:cNvSpPr>
            <a:spLocks noChangeArrowheads="1"/>
          </p:cNvSpPr>
          <p:nvPr/>
        </p:nvSpPr>
        <p:spPr bwMode="auto">
          <a:xfrm>
            <a:off x="0" y="558782"/>
            <a:ext cx="10080625" cy="720725"/>
          </a:xfrm>
          <a:prstGeom prst="roundRect">
            <a:avLst>
              <a:gd name="adj" fmla="val 120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b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3600" dirty="0" smtClean="0">
                <a:solidFill>
                  <a:srgbClr val="E6E6FF"/>
                </a:solidFill>
              </a:rPr>
              <a:t>Considerações Finais</a:t>
            </a:r>
            <a:endParaRPr lang="pt-BR" sz="3600" dirty="0">
              <a:solidFill>
                <a:srgbClr val="E6E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5040313" cy="576263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600" b="1" dirty="0" smtClean="0">
                <a:solidFill>
                  <a:srgbClr val="E6E6E6"/>
                </a:solidFill>
              </a:rPr>
              <a:t>Ordenação Interna</a:t>
            </a:r>
            <a:endParaRPr lang="pt-BR" sz="1600" b="1" dirty="0">
              <a:solidFill>
                <a:srgbClr val="E6E6E6"/>
              </a:solidFill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1260475"/>
            <a:ext cx="10080625" cy="60118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80000" tIns="180000" rIns="0" bIns="180000"/>
          <a:lstStyle/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2300" dirty="0" smtClean="0">
                <a:solidFill>
                  <a:schemeClr val="tx1"/>
                </a:solidFill>
              </a:rPr>
              <a:t> O </a:t>
            </a:r>
            <a:r>
              <a:rPr lang="pt-BR" sz="2300" dirty="0" err="1" smtClean="0">
                <a:solidFill>
                  <a:schemeClr val="tx1"/>
                </a:solidFill>
              </a:rPr>
              <a:t>Quicksort</a:t>
            </a:r>
            <a:r>
              <a:rPr lang="pt-BR" sz="2300" dirty="0" smtClean="0">
                <a:solidFill>
                  <a:schemeClr val="tx1"/>
                </a:solidFill>
              </a:rPr>
              <a:t> é o mais eficiente para uma grande variedade de situações</a:t>
            </a: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2300" dirty="0" smtClean="0">
                <a:solidFill>
                  <a:schemeClr val="tx1"/>
                </a:solidFill>
              </a:rPr>
              <a:t> O pior caso do </a:t>
            </a:r>
            <a:r>
              <a:rPr lang="pt-BR" sz="2300" dirty="0" err="1" smtClean="0">
                <a:solidFill>
                  <a:schemeClr val="tx1"/>
                </a:solidFill>
              </a:rPr>
              <a:t>Quicksort</a:t>
            </a:r>
            <a:r>
              <a:rPr lang="pt-BR" sz="2300" dirty="0" smtClean="0">
                <a:solidFill>
                  <a:schemeClr val="tx1"/>
                </a:solidFill>
              </a:rPr>
              <a:t> é O(n</a:t>
            </a:r>
            <a:r>
              <a:rPr lang="pt-BR" sz="2300" baseline="30000" dirty="0" smtClean="0">
                <a:solidFill>
                  <a:schemeClr val="tx1"/>
                </a:solidFill>
              </a:rPr>
              <a:t>2</a:t>
            </a:r>
            <a:r>
              <a:rPr lang="pt-BR" sz="2300" dirty="0" smtClean="0">
                <a:solidFill>
                  <a:schemeClr val="tx1"/>
                </a:solidFill>
              </a:rPr>
              <a:t>)</a:t>
            </a: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2300" dirty="0" smtClean="0">
                <a:solidFill>
                  <a:schemeClr val="tx1"/>
                </a:solidFill>
              </a:rPr>
              <a:t> O pior caso do </a:t>
            </a:r>
            <a:r>
              <a:rPr lang="pt-BR" sz="2300" dirty="0" err="1" smtClean="0">
                <a:solidFill>
                  <a:schemeClr val="tx1"/>
                </a:solidFill>
              </a:rPr>
              <a:t>Heapsort</a:t>
            </a:r>
            <a:r>
              <a:rPr lang="pt-BR" sz="2300" dirty="0" smtClean="0">
                <a:solidFill>
                  <a:schemeClr val="tx1"/>
                </a:solidFill>
              </a:rPr>
              <a:t> é  O(n*</a:t>
            </a:r>
            <a:r>
              <a:rPr lang="pt-BR" sz="2300" dirty="0" err="1" smtClean="0">
                <a:solidFill>
                  <a:schemeClr val="tx1"/>
                </a:solidFill>
              </a:rPr>
              <a:t>lg</a:t>
            </a:r>
            <a:r>
              <a:rPr lang="pt-BR" sz="2300" dirty="0" smtClean="0">
                <a:solidFill>
                  <a:schemeClr val="tx1"/>
                </a:solidFill>
              </a:rPr>
              <a:t>(n))</a:t>
            </a: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  <a:p>
            <a:pPr hangingPunc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70000"/>
              <a:buFont typeface="Wingdings" pitchFamily="2" charset="2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endParaRPr lang="pt-BR" sz="2300" dirty="0" smtClean="0">
              <a:solidFill>
                <a:schemeClr val="tx1"/>
              </a:solidFill>
            </a:endParaRP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2520950" y="7270750"/>
            <a:ext cx="7559675" cy="288925"/>
          </a:xfrm>
          <a:prstGeom prst="roundRect">
            <a:avLst>
              <a:gd name="adj" fmla="val 546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FF"/>
                </a:solidFill>
              </a:rPr>
              <a:t>           Algoritmos e Estruturas de Dados II (</a:t>
            </a:r>
            <a:fld id="{9B579939-0738-449E-B681-484EA6995115}" type="slidenum">
              <a:rPr lang="pt-BR" sz="1400" smtClean="0">
                <a:solidFill>
                  <a:srgbClr val="E6E6FF"/>
                </a:solidFill>
              </a:rPr>
              <a:pPr hangingPunct="0">
                <a:lnSpc>
                  <a:spcPct val="87000"/>
                </a:lnSpc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r>
              <a:rPr lang="pt-BR" sz="1400" dirty="0" smtClean="0">
                <a:solidFill>
                  <a:srgbClr val="E6E6FF"/>
                </a:solidFill>
              </a:rPr>
              <a:t>)</a:t>
            </a: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7270750"/>
            <a:ext cx="2520950" cy="288925"/>
          </a:xfrm>
          <a:prstGeom prst="roundRect">
            <a:avLst>
              <a:gd name="adj" fmla="val 546"/>
            </a:avLst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smtClean="0">
                <a:solidFill>
                  <a:srgbClr val="E6E6E6"/>
                </a:solidFill>
              </a:rPr>
              <a:t>Prof. Max do Val Machado</a:t>
            </a:r>
            <a:endParaRPr lang="pt-BR" sz="1400" dirty="0">
              <a:solidFill>
                <a:srgbClr val="E6E6E6"/>
              </a:solidFill>
            </a:endParaRP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5038725" y="0"/>
            <a:ext cx="5040313" cy="576263"/>
          </a:xfrm>
          <a:prstGeom prst="roundRect">
            <a:avLst>
              <a:gd name="adj" fmla="val 273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400" dirty="0">
              <a:solidFill>
                <a:srgbClr val="E6E6FF"/>
              </a:solidFill>
            </a:endParaRPr>
          </a:p>
        </p:txBody>
      </p:sp>
      <p:sp>
        <p:nvSpPr>
          <p:cNvPr id="9" name="AutoShape 1"/>
          <p:cNvSpPr>
            <a:spLocks noChangeArrowheads="1"/>
          </p:cNvSpPr>
          <p:nvPr/>
        </p:nvSpPr>
        <p:spPr bwMode="auto">
          <a:xfrm>
            <a:off x="0" y="558782"/>
            <a:ext cx="10080625" cy="720725"/>
          </a:xfrm>
          <a:prstGeom prst="roundRect">
            <a:avLst>
              <a:gd name="adj" fmla="val 120"/>
            </a:avLst>
          </a:prstGeom>
          <a:solidFill>
            <a:srgbClr val="2323DC"/>
          </a:solidFill>
          <a:ln w="9525">
            <a:noFill/>
            <a:round/>
            <a:headEnd/>
            <a:tailEnd/>
          </a:ln>
        </p:spPr>
        <p:txBody>
          <a:bodyPr lIns="90000" tIns="45000" rIns="90000" bIns="45000" anchor="b"/>
          <a:lstStyle/>
          <a:p>
            <a:pPr algn="r" hangingPunct="0">
              <a:lnSpc>
                <a:spcPct val="87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pt-BR" sz="3600" dirty="0" smtClean="0">
                <a:solidFill>
                  <a:srgbClr val="E6E6FF"/>
                </a:solidFill>
              </a:rPr>
              <a:t>Considerações Finais</a:t>
            </a:r>
            <a:endParaRPr lang="pt-BR" sz="3600" dirty="0">
              <a:solidFill>
                <a:srgbClr val="E6E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23FF23">
            <a:alpha val="39999"/>
          </a:srgbClr>
        </a:solidFill>
        <a:ln w="9398">
          <a:solidFill>
            <a:srgbClr val="000000"/>
          </a:solidFill>
          <a:round/>
          <a:headEnd/>
          <a:tailEnd/>
        </a:ln>
      </a:spPr>
      <a:bodyPr wrap="none" anchor="ctr"/>
      <a:lstStyle>
        <a:defPPr algn="ctr" hangingPunct="0">
          <a:lnSpc>
            <a:spcPct val="7000"/>
          </a:lnSpc>
          <a:buClr>
            <a:srgbClr val="000000"/>
          </a:buClr>
          <a:buSzPct val="45000"/>
          <a:buFont typeface="Wingdings" pitchFamily="2" charset="2"/>
          <a:buNone/>
          <a:defRPr dirty="0" smtClean="0"/>
        </a:defPPr>
      </a:lstStyle>
    </a:spDef>
    <a:lnDef>
      <a:spPr bwMode="auto">
        <a:solidFill>
          <a:srgbClr val="00B8FF"/>
        </a:solidFill>
        <a:ln w="31750" cap="sq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solidFill>
          <a:schemeClr val="bg1"/>
        </a:solidFill>
      </a:spPr>
      <a:bodyPr wrap="square" rtlCol="0">
        <a:spAutoFit/>
      </a:bodyPr>
      <a:lstStyle>
        <a:defPPr>
          <a:defRPr sz="16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18896</TotalTime>
  <Words>452</Words>
  <Application>Microsoft Office PowerPoint</Application>
  <PresentationFormat>Personalizar</PresentationFormat>
  <Paragraphs>55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maxm</dc:creator>
  <cp:lastModifiedBy>maxm</cp:lastModifiedBy>
  <cp:revision>1223</cp:revision>
  <dcterms:modified xsi:type="dcterms:W3CDTF">2017-03-15T15:00:59Z</dcterms:modified>
</cp:coreProperties>
</file>