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58" r:id="rId9"/>
    <p:sldId id="264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48" autoAdjust="0"/>
    <p:restoredTop sz="94655" autoAdjust="0"/>
  </p:normalViewPr>
  <p:slideViewPr>
    <p:cSldViewPr>
      <p:cViewPr varScale="1">
        <p:scale>
          <a:sx n="72" d="100"/>
          <a:sy n="72" d="100"/>
        </p:scale>
        <p:origin x="166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gimenez miranda silva" userId="a4d8695ce2d52cc0" providerId="LiveId" clId="{F65D147B-9B84-41CA-AE70-80BE3EC8AFFF}"/>
    <pc:docChg chg="undo custSel addSld delSld modSld">
      <pc:chgData name="pedro gimenez miranda silva" userId="a4d8695ce2d52cc0" providerId="LiveId" clId="{F65D147B-9B84-41CA-AE70-80BE3EC8AFFF}" dt="2020-09-15T19:43:58.336" v="282" actId="20577"/>
      <pc:docMkLst>
        <pc:docMk/>
      </pc:docMkLst>
      <pc:sldChg chg="modSp">
        <pc:chgData name="pedro gimenez miranda silva" userId="a4d8695ce2d52cc0" providerId="LiveId" clId="{F65D147B-9B84-41CA-AE70-80BE3EC8AFFF}" dt="2020-09-15T19:32:23.664" v="13" actId="20578"/>
        <pc:sldMkLst>
          <pc:docMk/>
          <pc:sldMk cId="2630225589" sldId="262"/>
        </pc:sldMkLst>
        <pc:spChg chg="mod">
          <ac:chgData name="pedro gimenez miranda silva" userId="a4d8695ce2d52cc0" providerId="LiveId" clId="{F65D147B-9B84-41CA-AE70-80BE3EC8AFFF}" dt="2020-09-15T19:32:23.664" v="13" actId="20578"/>
          <ac:spMkLst>
            <pc:docMk/>
            <pc:sldMk cId="2630225589" sldId="262"/>
            <ac:spMk id="36867" creationId="{00000000-0000-0000-0000-000000000000}"/>
          </ac:spMkLst>
        </pc:spChg>
      </pc:sldChg>
      <pc:sldChg chg="modSp new del mod">
        <pc:chgData name="pedro gimenez miranda silva" userId="a4d8695ce2d52cc0" providerId="LiveId" clId="{F65D147B-9B84-41CA-AE70-80BE3EC8AFFF}" dt="2020-09-15T19:33:33.717" v="19" actId="47"/>
        <pc:sldMkLst>
          <pc:docMk/>
          <pc:sldMk cId="2807507820" sldId="265"/>
        </pc:sldMkLst>
        <pc:spChg chg="mod">
          <ac:chgData name="pedro gimenez miranda silva" userId="a4d8695ce2d52cc0" providerId="LiveId" clId="{F65D147B-9B84-41CA-AE70-80BE3EC8AFFF}" dt="2020-09-15T19:32:59.279" v="18" actId="14100"/>
          <ac:spMkLst>
            <pc:docMk/>
            <pc:sldMk cId="2807507820" sldId="265"/>
            <ac:spMk id="3" creationId="{24B009ED-CAFC-4D15-928B-EC9BD370E066}"/>
          </ac:spMkLst>
        </pc:spChg>
      </pc:sldChg>
      <pc:sldChg chg="modSp add mod">
        <pc:chgData name="pedro gimenez miranda silva" userId="a4d8695ce2d52cc0" providerId="LiveId" clId="{F65D147B-9B84-41CA-AE70-80BE3EC8AFFF}" dt="2020-09-15T19:43:58.336" v="282" actId="20577"/>
        <pc:sldMkLst>
          <pc:docMk/>
          <pc:sldMk cId="3600870286" sldId="265"/>
        </pc:sldMkLst>
        <pc:spChg chg="mod">
          <ac:chgData name="pedro gimenez miranda silva" userId="a4d8695ce2d52cc0" providerId="LiveId" clId="{F65D147B-9B84-41CA-AE70-80BE3EC8AFFF}" dt="2020-09-15T19:33:57.093" v="30" actId="20577"/>
          <ac:spMkLst>
            <pc:docMk/>
            <pc:sldMk cId="3600870286" sldId="265"/>
            <ac:spMk id="4098" creationId="{00000000-0000-0000-0000-000000000000}"/>
          </ac:spMkLst>
        </pc:spChg>
        <pc:spChg chg="mod">
          <ac:chgData name="pedro gimenez miranda silva" userId="a4d8695ce2d52cc0" providerId="LiveId" clId="{F65D147B-9B84-41CA-AE70-80BE3EC8AFFF}" dt="2020-09-15T19:43:58.336" v="282" actId="20577"/>
          <ac:spMkLst>
            <pc:docMk/>
            <pc:sldMk cId="3600870286" sldId="265"/>
            <ac:spMk id="36867" creationId="{00000000-0000-0000-0000-000000000000}"/>
          </ac:spMkLst>
        </pc:spChg>
      </pc:sldChg>
    </pc:docChg>
  </pc:docChgLst>
  <pc:docChgLst>
    <pc:chgData name="pedro gimenez miranda silva" userId="a4d8695ce2d52cc0" providerId="LiveId" clId="{CC7057D0-1C77-43DB-9C6F-8BCADDADF172}"/>
    <pc:docChg chg="modSld">
      <pc:chgData name="pedro gimenez miranda silva" userId="a4d8695ce2d52cc0" providerId="LiveId" clId="{CC7057D0-1C77-43DB-9C6F-8BCADDADF172}" dt="2020-09-20T21:14:16.383" v="18" actId="20577"/>
      <pc:docMkLst>
        <pc:docMk/>
      </pc:docMkLst>
      <pc:sldChg chg="modSp mod">
        <pc:chgData name="pedro gimenez miranda silva" userId="a4d8695ce2d52cc0" providerId="LiveId" clId="{CC7057D0-1C77-43DB-9C6F-8BCADDADF172}" dt="2020-09-20T21:14:16.383" v="18" actId="20577"/>
        <pc:sldMkLst>
          <pc:docMk/>
          <pc:sldMk cId="2630225589" sldId="262"/>
        </pc:sldMkLst>
        <pc:spChg chg="mod">
          <ac:chgData name="pedro gimenez miranda silva" userId="a4d8695ce2d52cc0" providerId="LiveId" clId="{CC7057D0-1C77-43DB-9C6F-8BCADDADF172}" dt="2020-09-20T21:14:16.383" v="18" actId="20577"/>
          <ac:spMkLst>
            <pc:docMk/>
            <pc:sldMk cId="2630225589" sldId="262"/>
            <ac:spMk id="3686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2C8F27C-94F6-4B14-9502-CA486D3E342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7E97FDD-9227-49CD-9AAE-255BD96D3D43}" type="slidenum">
              <a:rPr lang="en-US"/>
              <a:pPr/>
              <a:t>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C92C1F-6FF0-447A-BDF4-521C2500444E}" type="slidenum">
              <a:rPr lang="en-US"/>
              <a:pPr/>
              <a:t>2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C92C1F-6FF0-447A-BDF4-521C2500444E}" type="slidenum">
              <a:rPr lang="en-US"/>
              <a:pPr/>
              <a:t>3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4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C92C1F-6FF0-447A-BDF4-521C2500444E}" type="slidenum">
              <a:rPr lang="en-US"/>
              <a:pPr/>
              <a:t>4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30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C92C1F-6FF0-447A-BDF4-521C2500444E}" type="slidenum">
              <a:rPr lang="en-US"/>
              <a:pPr/>
              <a:t>5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49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C92C1F-6FF0-447A-BDF4-521C2500444E}" type="slidenum">
              <a:rPr lang="en-US"/>
              <a:pPr/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4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C92C1F-6FF0-447A-BDF4-521C2500444E}" type="slidenum">
              <a:rPr lang="en-US"/>
              <a:pPr/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2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FA0C9AF-7382-49C7-A053-298CEC473E00}" type="slidenum">
              <a:rPr lang="en-US"/>
              <a:pPr/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FA0C9AF-7382-49C7-A053-298CEC473E00}" type="slidenum">
              <a:rPr lang="en-US"/>
              <a:pPr/>
              <a:t>9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708275"/>
            <a:ext cx="6048375" cy="750888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pt-BR" noProof="0"/>
              <a:t>Clique para editar o título Mestre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429000"/>
            <a:ext cx="6048375" cy="50323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pt-BR" noProof="0"/>
              <a:t>Clique para editar o estilo do subtítulo Mestre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589588" y="620713"/>
            <a:ext cx="1754187" cy="56149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620713"/>
            <a:ext cx="5113338" cy="561498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3433763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910013" y="1341438"/>
            <a:ext cx="3433762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61198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7019925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alorinveste.globo.com/mercados/brasil-e-politica/noticia/2019/12/27/conta-de-luz-sera-mais-cara-janeiro-de-2020-com-bandeira-tarifaria-amarela.ghtml" TargetMode="External"/><Relationship Id="rId5" Type="http://schemas.openxmlformats.org/officeDocument/2006/relationships/hyperlink" Target="https://apicesistemasdeenergia.com.br/o-que-voce-precisa-saber-sobre-a-eficiencia-energetica-do-seu-data-center/data-centers/" TargetMode="External"/><Relationship Id="rId4" Type="http://schemas.openxmlformats.org/officeDocument/2006/relationships/hyperlink" Target="https://www.getrotech.com.br/loja/Artigos/monitoracao-temperatura-e-umidade-em-data-cente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492897"/>
            <a:ext cx="4354513" cy="144015"/>
          </a:xfrm>
          <a:noFill/>
        </p:spPr>
        <p:txBody>
          <a:bodyPr/>
          <a:lstStyle/>
          <a:p>
            <a:pPr eaLnBrk="1" hangingPunct="1"/>
            <a:r>
              <a:rPr lang="en-US" dirty="0"/>
              <a:t>DATA CENTER</a:t>
            </a:r>
            <a:endParaRPr lang="uk-UA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068961"/>
            <a:ext cx="3598863" cy="563239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pt-BR" sz="2000" dirty="0">
                <a:latin typeface="+mj-lt"/>
              </a:rPr>
              <a:t>Importância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pt-BR" sz="2000" dirty="0">
                <a:latin typeface="+mj-lt"/>
              </a:rPr>
              <a:t>Problemas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pt-BR" sz="2000" dirty="0">
                <a:latin typeface="+mj-lt"/>
              </a:rPr>
              <a:t>Gastos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pt-BR" sz="2000" dirty="0">
                <a:latin typeface="+mj-lt"/>
              </a:rPr>
              <a:t>Soluções</a:t>
            </a:r>
          </a:p>
          <a:p>
            <a:pPr eaLnBrk="1" hangingPunct="1">
              <a:lnSpc>
                <a:spcPct val="90000"/>
              </a:lnSpc>
              <a:defRPr/>
            </a:pPr>
            <a:endParaRPr lang="uk-UA" sz="20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848" y="1268413"/>
            <a:ext cx="4104456" cy="649287"/>
          </a:xfrm>
        </p:spPr>
        <p:txBody>
          <a:bodyPr/>
          <a:lstStyle/>
          <a:p>
            <a:pPr eaLnBrk="1" hangingPunct="1"/>
            <a:r>
              <a:rPr lang="en-US" sz="3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Importância</a:t>
            </a:r>
            <a:endParaRPr lang="uk-UA" sz="3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564904"/>
            <a:ext cx="8713663" cy="532859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pt-BR" altLang="ko-KR" sz="2000" dirty="0">
              <a:latin typeface="+mj-lt"/>
              <a:ea typeface="굴림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Para o crescimento rápido de grandes sistemas autônomos de data centers, hospedagem de servidores de computação em nuvem e equipamentos</a:t>
            </a:r>
          </a:p>
          <a:p>
            <a:pPr eaLnBrk="1" hangingPunct="1">
              <a:lnSpc>
                <a:spcPct val="90000"/>
              </a:lnSpc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Cruciais para as empresas e para as operações de TI em todo o mundo.</a:t>
            </a:r>
          </a:p>
          <a:p>
            <a:pPr eaLnBrk="1" hangingPunct="1">
              <a:lnSpc>
                <a:spcPct val="90000"/>
              </a:lnSpc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Os fabricantes de equipamentos de tecnologia da informação (ETI) aumentam a capacidade de processamento afim de melhorar a sua eficiência.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pt-BR" altLang="ko-KR" sz="2000" dirty="0">
              <a:latin typeface="+mj-lt"/>
              <a:ea typeface="굴림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63888" y="1268413"/>
            <a:ext cx="3311575" cy="649287"/>
          </a:xfrm>
        </p:spPr>
        <p:txBody>
          <a:bodyPr/>
          <a:lstStyle/>
          <a:p>
            <a:pPr eaLnBrk="1" hangingPunct="1"/>
            <a:r>
              <a:rPr lang="en-US" sz="3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Problemas</a:t>
            </a:r>
            <a:endParaRPr lang="uk-UA" sz="3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713663" cy="590435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pt-BR" altLang="ko-KR" sz="2000" dirty="0">
              <a:latin typeface="+mj-lt"/>
              <a:ea typeface="굴림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Com uma demanda de data centers necessários para abrigar um grande número de servidores, eles têm se tornado em consumidores significativos de energia.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Consumo de energia da parte não computacional da carga total de energia no que acarreta em um custo maior em relação a </a:t>
            </a:r>
            <a:r>
              <a:rPr lang="pt-BR" altLang="ko-KR" sz="2000" dirty="0" err="1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infra-estrutura</a:t>
            </a: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 de resfriamento que suporta a ETI.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Muita ou pouca umidade pode se tornar desconfortável. Com muita umidade, pode ocorrer condensação e com pouca umidade, a eletricidade estática pode ocorrer.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Ambas as condições podem ter um impacto significativo e podem causar danos a computadores e equipamentos em data centers.</a:t>
            </a:r>
          </a:p>
        </p:txBody>
      </p:sp>
    </p:spTree>
    <p:extLst>
      <p:ext uri="{BB962C8B-B14F-4D97-AF65-F5344CB8AC3E}">
        <p14:creationId xmlns:p14="http://schemas.microsoft.com/office/powerpoint/2010/main" val="359464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63888" y="1268413"/>
            <a:ext cx="3311575" cy="649287"/>
          </a:xfrm>
        </p:spPr>
        <p:txBody>
          <a:bodyPr/>
          <a:lstStyle/>
          <a:p>
            <a:pPr eaLnBrk="1" hangingPunct="1"/>
            <a:r>
              <a:rPr lang="en-US" sz="3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Gastos</a:t>
            </a:r>
            <a:r>
              <a:rPr lang="en-US" sz="3600" b="1" u="sng" dirty="0"/>
              <a:t> </a:t>
            </a:r>
            <a:endParaRPr lang="uk-UA" sz="3600" b="1" u="sng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713663" cy="590435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pt-BR" altLang="ko-KR" sz="2000" dirty="0">
              <a:latin typeface="+mj-lt"/>
              <a:ea typeface="굴림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Um estudo informa que os servidores de um Data Center gastam, em média, 850 watts por hora. Multiplicado por 24 equivale a 20.400 watts diários, ou 20.4 </a:t>
            </a:r>
            <a:r>
              <a:rPr lang="pt-BR" altLang="ko-KR" sz="2000" dirty="0" err="1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kilowatts</a:t>
            </a: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 (kWh). Multiplique isso por 30 dias para chegar a 612 kWh mensais. Sabendo-se que um </a:t>
            </a:r>
            <a:r>
              <a:rPr lang="pt-BR" altLang="ko-KR" sz="2000" dirty="0" err="1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kwh</a:t>
            </a: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  é igual a R$ 0,80 em tarifa comercial na região de São Paulo o valor de uma conta seria de R$ 489,60.</a:t>
            </a:r>
          </a:p>
          <a:p>
            <a:pPr eaLnBrk="1" hangingPunct="1">
              <a:lnSpc>
                <a:spcPct val="90000"/>
              </a:lnSpc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 Um aparelho de ar condicionado com uma potência de 1.580 Watts hora (a potência média de referência) multiplicado por 24 equivale a 37.920 watts diários, ou 37.9 </a:t>
            </a:r>
            <a:r>
              <a:rPr lang="pt-BR" altLang="ko-KR" sz="2000" dirty="0" err="1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kilowatts</a:t>
            </a: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 (kWh). Multiplique isso por 30 dias para chegar a 1137 kWh mensais o total seria de R$ 909,60 por mês. </a:t>
            </a:r>
          </a:p>
          <a:p>
            <a:pPr eaLnBrk="1" hangingPunct="1">
              <a:lnSpc>
                <a:spcPct val="90000"/>
              </a:lnSpc>
              <a:defRPr/>
            </a:pPr>
            <a:endParaRPr lang="pt-BR" altLang="ko-KR" sz="200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Então </a:t>
            </a: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ao todo apenas na região onde está o data Center (considerando apenas o data Center e o ar condicionado) seria um total de aproximadamente R$ 1400,00.</a:t>
            </a:r>
          </a:p>
        </p:txBody>
      </p:sp>
    </p:spTree>
    <p:extLst>
      <p:ext uri="{BB962C8B-B14F-4D97-AF65-F5344CB8AC3E}">
        <p14:creationId xmlns:p14="http://schemas.microsoft.com/office/powerpoint/2010/main" val="269302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63888" y="1268413"/>
            <a:ext cx="3311575" cy="649287"/>
          </a:xfrm>
        </p:spPr>
        <p:txBody>
          <a:bodyPr/>
          <a:lstStyle/>
          <a:p>
            <a:pPr eaLnBrk="1" hangingPunct="1"/>
            <a:r>
              <a:rPr lang="en-US" sz="3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Soluções</a:t>
            </a:r>
            <a:endParaRPr lang="uk-UA" sz="3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713663" cy="590435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pt-BR" altLang="ko-KR" sz="2000" dirty="0">
              <a:latin typeface="+mj-lt"/>
              <a:ea typeface="굴림" charset="-127"/>
            </a:endParaRPr>
          </a:p>
          <a:p>
            <a:pPr>
              <a:lnSpc>
                <a:spcPts val="2025"/>
              </a:lnSpc>
              <a:spcAft>
                <a:spcPts val="2475"/>
              </a:spcAft>
            </a:pPr>
            <a:r>
              <a:rPr lang="pt-BR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Climatizadores</a:t>
            </a:r>
            <a:r>
              <a:rPr lang="pt-BR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controlados vinte e quatro horas por dia, todos os dias da semana. Esse processo é fundamental para garantir o alto desempenho da Infraestrutura de TI sem forçar as máquinas com temperaturas tão altas.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ts val="1800"/>
              </a:lnSpc>
              <a:spcAft>
                <a:spcPts val="1500"/>
              </a:spcAft>
            </a:pPr>
            <a:r>
              <a:rPr lang="pt-BR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Ar-condicionado inteligente e próprio para o Datacenter mantêm a temperatura e umidade estável.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algn="just">
              <a:lnSpc>
                <a:spcPts val="1800"/>
              </a:lnSpc>
              <a:spcAft>
                <a:spcPts val="150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Aumentar a eficiência dos ventiladores 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dores de Precisão: 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mantêm a umidade e o resfriamento necessário por metro 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acrescentando </a:t>
            </a:r>
            <a:r>
              <a:rPr lang="pt-BR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 frequência 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variável para os mesmos diminuindo sua velocidade e no uso de energia. </a:t>
            </a:r>
          </a:p>
          <a:p>
            <a:pPr algn="just">
              <a:lnSpc>
                <a:spcPts val="1800"/>
              </a:lnSpc>
              <a:spcAft>
                <a:spcPts val="1500"/>
              </a:spcAft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eficiência do sistema de refrigeração pode ser otimizada em mais de 5% simplesmente implementando essas boas práticas. Essa implementação, por sua vez, pode reduzir os custos globais de energia em 1%.</a:t>
            </a: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22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68413"/>
            <a:ext cx="9144000" cy="649287"/>
          </a:xfrm>
        </p:spPr>
        <p:txBody>
          <a:bodyPr/>
          <a:lstStyle/>
          <a:p>
            <a:pPr algn="ctr" eaLnBrk="1" hangingPunct="1"/>
            <a:r>
              <a:rPr lang="en-US" sz="3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Nosso</a:t>
            </a:r>
            <a:r>
              <a:rPr lang="en-US" sz="3600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Projeto</a:t>
            </a:r>
            <a:endParaRPr lang="uk-UA" sz="3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713663" cy="5904358"/>
          </a:xfrm>
        </p:spPr>
        <p:txBody>
          <a:bodyPr/>
          <a:lstStyle/>
          <a:p>
            <a:pPr algn="just">
              <a:lnSpc>
                <a:spcPct val="90000"/>
              </a:lnSpc>
              <a:defRPr/>
            </a:pPr>
            <a:endParaRPr lang="pt-BR" altLang="ko-KR" sz="2400" u="sng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algn="just">
              <a:lnSpc>
                <a:spcPct val="90000"/>
              </a:lnSpc>
              <a:defRPr/>
            </a:pPr>
            <a:r>
              <a:rPr lang="pt-BR" altLang="ko-KR" sz="2000" u="sng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Ideia</a:t>
            </a:r>
          </a:p>
          <a:p>
            <a:pPr marL="0" indent="0" algn="just">
              <a:lnSpc>
                <a:spcPct val="90000"/>
              </a:lnSpc>
              <a:buNone/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O nosso projeto será baseado em uma API que monitore e controle equipamentos de refrigeração e umidificação (ligue e deligue os equipamentos mantendo a temperatura e umidade ideal), faça armazenamento de dados e quando necessário crie e envie alertas para os usuários responsáveis.</a:t>
            </a:r>
          </a:p>
          <a:p>
            <a:pPr marL="0" indent="0" algn="just">
              <a:lnSpc>
                <a:spcPct val="90000"/>
              </a:lnSpc>
              <a:buNone/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altLang="ko-KR" sz="2000" u="sng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Nosso projeto x mercado atual</a:t>
            </a:r>
          </a:p>
          <a:p>
            <a:pPr marL="0" indent="0" algn="just">
              <a:lnSpc>
                <a:spcPct val="90000"/>
              </a:lnSpc>
              <a:buNone/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O que nos diferencia das APIS que já estão no mercado é que com a atualização real time, teremos maior confiabilidade nos resultados e na manutenção, pois ainda fazem manualmente e esses relatórios não são </a:t>
            </a:r>
            <a:r>
              <a:rPr lang="pt-BR" altLang="ko-KR" sz="2000" dirty="0" err="1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confiáveis.Desenvolvendo</a:t>
            </a: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 assim a tecnologia e a automação do monitoramento e controle de temperatura e umidade, para melhor eficiência energética que acabará ocasionado em uma grande economia no custo da energia elétrica pois os aparelhos estarão programados para ligarem apenas quando necessário. </a:t>
            </a:r>
          </a:p>
          <a:p>
            <a:pPr>
              <a:lnSpc>
                <a:spcPct val="90000"/>
              </a:lnSpc>
              <a:defRPr/>
            </a:pPr>
            <a:endParaRPr lang="pt-BR" altLang="ko-KR" u="sng" dirty="0">
              <a:latin typeface="+mj-lt"/>
              <a:ea typeface="굴림" charset="-127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pt-BR" altLang="ko-KR" dirty="0">
              <a:latin typeface="+mj-lt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83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68413"/>
            <a:ext cx="9144000" cy="649287"/>
          </a:xfrm>
        </p:spPr>
        <p:txBody>
          <a:bodyPr/>
          <a:lstStyle/>
          <a:p>
            <a:pPr algn="ctr" eaLnBrk="1" hangingPunct="1"/>
            <a:r>
              <a:rPr lang="en-US" sz="3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Requisitos</a:t>
            </a:r>
            <a:endParaRPr lang="uk-UA" sz="3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713663" cy="5904358"/>
          </a:xfrm>
        </p:spPr>
        <p:txBody>
          <a:bodyPr/>
          <a:lstStyle/>
          <a:p>
            <a:pPr algn="just">
              <a:lnSpc>
                <a:spcPct val="90000"/>
              </a:lnSpc>
              <a:defRPr/>
            </a:pPr>
            <a:endParaRPr lang="pt-BR" altLang="ko-KR" sz="2400" u="sng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marL="0" indent="0" algn="just">
              <a:lnSpc>
                <a:spcPct val="90000"/>
              </a:lnSpc>
              <a:buNone/>
              <a:defRPr/>
            </a:pPr>
            <a:r>
              <a:rPr lang="pt-BR" altLang="ko-KR" sz="2000" u="sng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Requisitos do projeto</a:t>
            </a:r>
          </a:p>
          <a:p>
            <a:pPr algn="just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Economia</a:t>
            </a:r>
          </a:p>
          <a:p>
            <a:pPr algn="just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Sustentabilidade</a:t>
            </a:r>
          </a:p>
          <a:p>
            <a:pPr algn="just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Controle remoto da temperatura</a:t>
            </a:r>
          </a:p>
          <a:p>
            <a:pPr algn="just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Especificações de temperatura</a:t>
            </a:r>
          </a:p>
          <a:p>
            <a:pPr algn="just">
              <a:lnSpc>
                <a:spcPct val="90000"/>
              </a:lnSpc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pt-BR" altLang="ko-KR" sz="2000" u="sng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Requisitos página web</a:t>
            </a:r>
          </a:p>
          <a:p>
            <a:pPr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Área de cadastro</a:t>
            </a:r>
          </a:p>
          <a:p>
            <a:pPr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Área de login</a:t>
            </a:r>
          </a:p>
          <a:p>
            <a:pPr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Notificações</a:t>
            </a:r>
          </a:p>
          <a:p>
            <a:pPr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Página do sensor</a:t>
            </a:r>
          </a:p>
        </p:txBody>
      </p:sp>
    </p:spTree>
    <p:extLst>
      <p:ext uri="{BB962C8B-B14F-4D97-AF65-F5344CB8AC3E}">
        <p14:creationId xmlns:p14="http://schemas.microsoft.com/office/powerpoint/2010/main" val="360087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u="sng" dirty="0" err="1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Processo</a:t>
            </a:r>
            <a:endParaRPr lang="en-US" b="1" u="sng" dirty="0">
              <a:solidFill>
                <a:srgbClr val="08080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 descr="Uma imagem contendo computer, computador, monitor, tela&#10;&#10;Descrição gerada automaticamente">
            <a:extLst>
              <a:ext uri="{FF2B5EF4-FFF2-40B4-BE49-F238E27FC236}">
                <a16:creationId xmlns:a16="http://schemas.microsoft.com/office/drawing/2014/main" id="{726C0F36-B66E-4B87-8A4F-95563948D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052736"/>
            <a:ext cx="6336704" cy="56166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 err="1">
                <a:solidFill>
                  <a:srgbClr val="080808"/>
                </a:solidFill>
              </a:rPr>
              <a:t>Biografia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rgbClr val="080808"/>
                </a:solidFill>
                <a:hlinkClick r:id="rId4"/>
              </a:rPr>
              <a:t>https://www.getrotech.com.br/loja/Artigos/monitoracao-temperatura-e-umidade-em-data-centers/</a:t>
            </a:r>
            <a:endParaRPr lang="en-US" sz="2000" dirty="0">
              <a:solidFill>
                <a:srgbClr val="080808"/>
              </a:solidFill>
            </a:endParaRPr>
          </a:p>
          <a:p>
            <a:pPr eaLnBrk="1" hangingPunct="1"/>
            <a:endParaRPr lang="en-US" sz="2000" dirty="0">
              <a:solidFill>
                <a:srgbClr val="080808"/>
              </a:solidFill>
            </a:endParaRPr>
          </a:p>
          <a:p>
            <a:pPr eaLnBrk="1" hangingPunct="1"/>
            <a:r>
              <a:rPr lang="en-US" sz="2000" dirty="0">
                <a:solidFill>
                  <a:srgbClr val="080808"/>
                </a:solidFill>
                <a:hlinkClick r:id="rId5"/>
              </a:rPr>
              <a:t>https://apicesistemasdeenergia.com.br/o-que-voce-precisa-saber-sobre-a-eficiencia-energetica-do-seu-data-center/data-centers/#:~:text=Por%20esse%20motivo%2C%20a%20energia,valor%20pode%20ser%20muito%20superior</a:t>
            </a:r>
            <a:endParaRPr lang="en-US" sz="2000" dirty="0">
              <a:solidFill>
                <a:srgbClr val="080808"/>
              </a:solidFill>
            </a:endParaRPr>
          </a:p>
          <a:p>
            <a:pPr eaLnBrk="1" hangingPunct="1"/>
            <a:endParaRPr lang="en-US" sz="2000" dirty="0">
              <a:solidFill>
                <a:srgbClr val="080808"/>
              </a:solidFill>
            </a:endParaRPr>
          </a:p>
          <a:p>
            <a:pPr eaLnBrk="1" hangingPunct="1"/>
            <a:r>
              <a:rPr lang="en-US" sz="2000" dirty="0">
                <a:solidFill>
                  <a:srgbClr val="080808"/>
                </a:solidFill>
                <a:hlinkClick r:id="rId6"/>
              </a:rPr>
              <a:t>https://valorinveste.globo.com/mercados/brasil-e-politica/noticia/2019/12/27/conta-de-luz-sera-mais-cara-janeiro-de-2020-com-bandeira-tarifaria-amarela.ghtml</a:t>
            </a:r>
            <a:endParaRPr lang="en-US" sz="2000" dirty="0">
              <a:solidFill>
                <a:srgbClr val="080808"/>
              </a:solidFill>
            </a:endParaRPr>
          </a:p>
          <a:p>
            <a:pPr eaLnBrk="1" hangingPunct="1"/>
            <a:endParaRPr lang="en-US" sz="20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823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.potx" id="{9AD1E770-F34A-4B83-98BE-BCB4E1CA2A38}" vid="{F423FF84-1499-40C4-95D0-00FFD65AB022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Center</Template>
  <TotalTime>425</TotalTime>
  <Words>699</Words>
  <Application>Microsoft Office PowerPoint</Application>
  <PresentationFormat>Apresentação na tela (4:3)</PresentationFormat>
  <Paragraphs>70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template</vt:lpstr>
      <vt:lpstr>DATA CENTER</vt:lpstr>
      <vt:lpstr>Importância</vt:lpstr>
      <vt:lpstr>Problemas</vt:lpstr>
      <vt:lpstr>Gastos </vt:lpstr>
      <vt:lpstr>Soluções</vt:lpstr>
      <vt:lpstr>Nosso Projeto</vt:lpstr>
      <vt:lpstr>Requisitos</vt:lpstr>
      <vt:lpstr>Processo</vt:lpstr>
      <vt:lpstr>Biografia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CENTER</dc:title>
  <dc:creator>pedro gimenez miranda silva</dc:creator>
  <cp:lastModifiedBy>pedro gimenez miranda silva</cp:lastModifiedBy>
  <cp:revision>8</cp:revision>
  <dcterms:created xsi:type="dcterms:W3CDTF">2020-09-08T14:29:37Z</dcterms:created>
  <dcterms:modified xsi:type="dcterms:W3CDTF">2020-09-20T21:14:33Z</dcterms:modified>
</cp:coreProperties>
</file>