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6" r:id="rId6"/>
    <p:sldId id="288" r:id="rId7"/>
    <p:sldId id="264" r:id="rId8"/>
    <p:sldId id="290" r:id="rId9"/>
    <p:sldId id="292" r:id="rId10"/>
    <p:sldId id="295" r:id="rId11"/>
    <p:sldId id="294" r:id="rId12"/>
    <p:sldId id="281" r:id="rId13"/>
    <p:sldId id="285" r:id="rId14"/>
    <p:sldId id="287" r:id="rId15"/>
  </p:sldIdLst>
  <p:sldSz cx="12192000" cy="6858000"/>
  <p:notesSz cx="12192000" cy="6858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5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www.concursoemcurso.com.br/dicas-de-organizacao-para-os-estudos/" TargetMode="External"/><Relationship Id="rId1" Type="http://schemas.openxmlformats.org/officeDocument/2006/relationships/image" Target="../media/image4.jpg"/><Relationship Id="rId6" Type="http://schemas.openxmlformats.org/officeDocument/2006/relationships/hyperlink" Target="https://www.salesscreen.com/theartofsales/data-visualization/data-visualization-software-is-changing-the-sales-game/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://legouffredekalte.blogspot.com/2012/12/dans-ma-boule-de-cristal.html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www.concursoemcurso.com.br/dicas-de-organizacao-para-os-estudos/" TargetMode="External"/><Relationship Id="rId1" Type="http://schemas.openxmlformats.org/officeDocument/2006/relationships/image" Target="../media/image4.jpg"/><Relationship Id="rId6" Type="http://schemas.openxmlformats.org/officeDocument/2006/relationships/hyperlink" Target="https://www.salesscreen.com/theartofsales/data-visualization/data-visualization-software-is-changing-the-sales-game/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://legouffredekalte.blogspot.com/2012/12/dans-ma-boule-de-cristal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0FC629-4E2C-4923-AEF6-C87ACFF14EBA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7CE8A1-E10D-44AA-AA20-6964CE7B23C3}">
      <dgm:prSet phldrT="[Text]"/>
      <dgm:spPr/>
      <dgm:t>
        <a:bodyPr/>
        <a:lstStyle/>
        <a:p>
          <a:r>
            <a:rPr lang="en-US" b="1" spc="-10" dirty="0">
              <a:latin typeface="Segoe UI Black"/>
              <a:cs typeface="Segoe UI Black"/>
            </a:rPr>
            <a:t>Determine </a:t>
          </a:r>
          <a:r>
            <a:rPr lang="en-US" b="1" spc="-5" dirty="0">
              <a:latin typeface="Segoe UI Black"/>
              <a:cs typeface="Segoe UI Black"/>
            </a:rPr>
            <a:t>the </a:t>
          </a:r>
          <a:r>
            <a:rPr lang="en-US" b="1" spc="-10" dirty="0">
              <a:latin typeface="Segoe UI Black"/>
              <a:cs typeface="Segoe UI Black"/>
            </a:rPr>
            <a:t>factors  </a:t>
          </a:r>
          <a:r>
            <a:rPr lang="en-US" b="1" spc="-5" dirty="0">
              <a:latin typeface="Segoe UI Black"/>
              <a:cs typeface="Segoe UI Black"/>
            </a:rPr>
            <a:t>that </a:t>
          </a:r>
          <a:r>
            <a:rPr lang="en-US" b="1" spc="-10" dirty="0">
              <a:latin typeface="Segoe UI Black"/>
              <a:cs typeface="Segoe UI Black"/>
            </a:rPr>
            <a:t>lead to Heart Disease </a:t>
          </a:r>
          <a:endParaRPr lang="en-US" dirty="0"/>
        </a:p>
      </dgm:t>
    </dgm:pt>
    <dgm:pt modelId="{B426A9A0-A7C4-4C30-9870-6BCBD9F3668D}" type="parTrans" cxnId="{470B1AF3-651C-44E1-B4E0-6EE18745540B}">
      <dgm:prSet/>
      <dgm:spPr/>
      <dgm:t>
        <a:bodyPr/>
        <a:lstStyle/>
        <a:p>
          <a:endParaRPr lang="en-US"/>
        </a:p>
      </dgm:t>
    </dgm:pt>
    <dgm:pt modelId="{294C5032-F172-44DE-90B3-E7D6A4A31226}" type="sibTrans" cxnId="{470B1AF3-651C-44E1-B4E0-6EE18745540B}">
      <dgm:prSet/>
      <dgm:spPr/>
      <dgm:t>
        <a:bodyPr/>
        <a:lstStyle/>
        <a:p>
          <a:endParaRPr lang="en-US"/>
        </a:p>
      </dgm:t>
    </dgm:pt>
    <dgm:pt modelId="{547B1501-F207-4405-B096-D8B07EC3BE7B}">
      <dgm:prSet phldrT="[Text]" custT="1"/>
      <dgm:spPr/>
      <dgm:t>
        <a:bodyPr spcFirstLastPara="0" vert="horz" wrap="square" lIns="945159" tIns="87630" rIns="87630" bIns="87630" numCol="1" spcCol="1270" rtlCol="0" anchor="ctr" anchorCtr="0"/>
        <a:lstStyle/>
        <a:p>
          <a:r>
            <a:rPr lang="en-US" sz="2300" b="1" kern="1200" spc="-10" dirty="0">
              <a:latin typeface="Segoe UI Black"/>
              <a:ea typeface="+mn-ea"/>
              <a:cs typeface="Segoe UI Black"/>
            </a:rPr>
            <a:t>Predict the likeliness </a:t>
          </a:r>
        </a:p>
        <a:p>
          <a:r>
            <a:rPr lang="en-US" sz="2300" b="1" kern="1200" spc="-10" dirty="0">
              <a:latin typeface="Segoe UI Black"/>
              <a:ea typeface="+mn-ea"/>
              <a:cs typeface="Segoe UI Black"/>
            </a:rPr>
            <a:t>of Heart Disease</a:t>
          </a:r>
        </a:p>
      </dgm:t>
    </dgm:pt>
    <dgm:pt modelId="{5F816D09-21E7-4267-B627-EBAF32074073}" type="parTrans" cxnId="{88C21352-DF62-4E55-9FCF-CBFB48DCC6E5}">
      <dgm:prSet/>
      <dgm:spPr/>
      <dgm:t>
        <a:bodyPr/>
        <a:lstStyle/>
        <a:p>
          <a:endParaRPr lang="en-US"/>
        </a:p>
      </dgm:t>
    </dgm:pt>
    <dgm:pt modelId="{753CC064-1F99-41C8-A4CB-8A18A0AB210F}" type="sibTrans" cxnId="{88C21352-DF62-4E55-9FCF-CBFB48DCC6E5}">
      <dgm:prSet/>
      <dgm:spPr/>
      <dgm:t>
        <a:bodyPr/>
        <a:lstStyle/>
        <a:p>
          <a:endParaRPr lang="en-US"/>
        </a:p>
      </dgm:t>
    </dgm:pt>
    <dgm:pt modelId="{2DE63F9E-4BB4-4A8E-A9B7-881ACA5A1F45}">
      <dgm:prSet phldrT="[Text]"/>
      <dgm:spPr/>
      <dgm:t>
        <a:bodyPr/>
        <a:lstStyle/>
        <a:p>
          <a:r>
            <a:rPr lang="en-US" b="1" spc="-10" dirty="0">
              <a:latin typeface="Segoe UI Black"/>
              <a:cs typeface="Segoe UI Black"/>
            </a:rPr>
            <a:t>Visualization –</a:t>
          </a:r>
        </a:p>
        <a:p>
          <a:r>
            <a:rPr lang="en-US" b="1" spc="-10" dirty="0">
              <a:latin typeface="Segoe UI Black"/>
              <a:cs typeface="Segoe UI Black"/>
            </a:rPr>
            <a:t>Presence of Heart Disease</a:t>
          </a:r>
          <a:endParaRPr lang="en-US" dirty="0"/>
        </a:p>
      </dgm:t>
    </dgm:pt>
    <dgm:pt modelId="{959CEBB7-A7C2-4DDD-88F6-5FC1D89371F0}" type="parTrans" cxnId="{F14C3AFB-D16C-4D32-AD41-D49CEC7925D4}">
      <dgm:prSet/>
      <dgm:spPr/>
      <dgm:t>
        <a:bodyPr/>
        <a:lstStyle/>
        <a:p>
          <a:endParaRPr lang="en-US"/>
        </a:p>
      </dgm:t>
    </dgm:pt>
    <dgm:pt modelId="{89EF50D3-CD82-45D5-AB25-F5F4EA85081F}" type="sibTrans" cxnId="{F14C3AFB-D16C-4D32-AD41-D49CEC7925D4}">
      <dgm:prSet/>
      <dgm:spPr/>
      <dgm:t>
        <a:bodyPr/>
        <a:lstStyle/>
        <a:p>
          <a:endParaRPr lang="en-US"/>
        </a:p>
      </dgm:t>
    </dgm:pt>
    <dgm:pt modelId="{6D0B895D-6CC6-43DE-A68F-71D2790F9B45}" type="pres">
      <dgm:prSet presAssocID="{D10FC629-4E2C-4923-AEF6-C87ACFF14EB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7E10DBE-1F2C-4058-94D6-BD10FF15F9AC}" type="pres">
      <dgm:prSet presAssocID="{5A7CE8A1-E10D-44AA-AA20-6964CE7B23C3}" presName="composite" presStyleCnt="0"/>
      <dgm:spPr/>
    </dgm:pt>
    <dgm:pt modelId="{7A99FACF-8F4A-4CE9-9058-529774DB8796}" type="pres">
      <dgm:prSet presAssocID="{5A7CE8A1-E10D-44AA-AA20-6964CE7B23C3}" presName="imgShp" presStyleLbl="fgImgPlace1" presStyleIdx="0" presStyleCnt="3" custLinFactNeighborY="1121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2"/>
              </a:ext>
            </a:extLst>
          </a:blip>
          <a:srcRect/>
          <a:stretch>
            <a:fillRect l="-57000" r="-57000"/>
          </a:stretch>
        </a:blipFill>
      </dgm:spPr>
    </dgm:pt>
    <dgm:pt modelId="{05A0AFD9-706B-4770-BC7F-4ACC4877159A}" type="pres">
      <dgm:prSet presAssocID="{5A7CE8A1-E10D-44AA-AA20-6964CE7B23C3}" presName="txShp" presStyleLbl="node1" presStyleIdx="0" presStyleCnt="3" custLinFactNeighborY="1121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68FF7D-C640-4D65-B843-AF90F4BAADF4}" type="pres">
      <dgm:prSet presAssocID="{294C5032-F172-44DE-90B3-E7D6A4A31226}" presName="spacing" presStyleCnt="0"/>
      <dgm:spPr/>
    </dgm:pt>
    <dgm:pt modelId="{A9FADAB4-11B0-461B-BDA3-16A2FE68B247}" type="pres">
      <dgm:prSet presAssocID="{547B1501-F207-4405-B096-D8B07EC3BE7B}" presName="composite" presStyleCnt="0"/>
      <dgm:spPr/>
    </dgm:pt>
    <dgm:pt modelId="{353BBCA5-FE99-4B60-818A-9B56A0D001FD}" type="pres">
      <dgm:prSet presAssocID="{547B1501-F207-4405-B096-D8B07EC3BE7B}" presName="imgShp" presStyleLbl="fgImgPlace1" presStyleIdx="1" presStyleCnt="3" custLinFactNeighborY="-850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rcRect/>
          <a:stretch>
            <a:fillRect l="-25000" r="-25000"/>
          </a:stretch>
        </a:blipFill>
      </dgm:spPr>
    </dgm:pt>
    <dgm:pt modelId="{FF3C5846-8D0B-44D1-8531-1DA8B8668C9B}" type="pres">
      <dgm:prSet presAssocID="{547B1501-F207-4405-B096-D8B07EC3BE7B}" presName="txShp" presStyleLbl="node1" presStyleIdx="1" presStyleCnt="3" custLinFactNeighborY="-850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5A067C7-F7CE-46E4-A60E-D02154977D52}" type="pres">
      <dgm:prSet presAssocID="{753CC064-1F99-41C8-A4CB-8A18A0AB210F}" presName="spacing" presStyleCnt="0"/>
      <dgm:spPr/>
    </dgm:pt>
    <dgm:pt modelId="{2CE3CC4E-AD0F-4ECF-8079-1B324324A5E0}" type="pres">
      <dgm:prSet presAssocID="{2DE63F9E-4BB4-4A8E-A9B7-881ACA5A1F45}" presName="composite" presStyleCnt="0"/>
      <dgm:spPr/>
    </dgm:pt>
    <dgm:pt modelId="{3B6D8B85-3C37-4197-88EE-8F05551A37F8}" type="pres">
      <dgm:prSet presAssocID="{2DE63F9E-4BB4-4A8E-A9B7-881ACA5A1F45}" presName="imgShp" presStyleLbl="fgImgPlace1" presStyleIdx="2" presStyleCnt="3" custLinFactNeighborY="-15558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6"/>
              </a:ext>
            </a:extLst>
          </a:blip>
          <a:srcRect/>
          <a:stretch>
            <a:fillRect l="-45000" r="-45000"/>
          </a:stretch>
        </a:blipFill>
      </dgm:spPr>
    </dgm:pt>
    <dgm:pt modelId="{F22ABE0D-B491-42D5-B2CA-A34C56FA3E8F}" type="pres">
      <dgm:prSet presAssocID="{2DE63F9E-4BB4-4A8E-A9B7-881ACA5A1F45}" presName="txShp" presStyleLbl="node1" presStyleIdx="2" presStyleCnt="3" custLinFactNeighborX="370" custLinFactNeighborY="-1684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DDF0F5A-9C56-4768-A7B3-680B599FA911}" type="presOf" srcId="{2DE63F9E-4BB4-4A8E-A9B7-881ACA5A1F45}" destId="{F22ABE0D-B491-42D5-B2CA-A34C56FA3E8F}" srcOrd="0" destOrd="0" presId="urn:microsoft.com/office/officeart/2005/8/layout/vList3"/>
    <dgm:cxn modelId="{69CCAF8E-77F0-4859-8BF6-198924646623}" type="presOf" srcId="{5A7CE8A1-E10D-44AA-AA20-6964CE7B23C3}" destId="{05A0AFD9-706B-4770-BC7F-4ACC4877159A}" srcOrd="0" destOrd="0" presId="urn:microsoft.com/office/officeart/2005/8/layout/vList3"/>
    <dgm:cxn modelId="{470B1AF3-651C-44E1-B4E0-6EE18745540B}" srcId="{D10FC629-4E2C-4923-AEF6-C87ACFF14EBA}" destId="{5A7CE8A1-E10D-44AA-AA20-6964CE7B23C3}" srcOrd="0" destOrd="0" parTransId="{B426A9A0-A7C4-4C30-9870-6BCBD9F3668D}" sibTransId="{294C5032-F172-44DE-90B3-E7D6A4A31226}"/>
    <dgm:cxn modelId="{F14C3AFB-D16C-4D32-AD41-D49CEC7925D4}" srcId="{D10FC629-4E2C-4923-AEF6-C87ACFF14EBA}" destId="{2DE63F9E-4BB4-4A8E-A9B7-881ACA5A1F45}" srcOrd="2" destOrd="0" parTransId="{959CEBB7-A7C2-4DDD-88F6-5FC1D89371F0}" sibTransId="{89EF50D3-CD82-45D5-AB25-F5F4EA85081F}"/>
    <dgm:cxn modelId="{88C21352-DF62-4E55-9FCF-CBFB48DCC6E5}" srcId="{D10FC629-4E2C-4923-AEF6-C87ACFF14EBA}" destId="{547B1501-F207-4405-B096-D8B07EC3BE7B}" srcOrd="1" destOrd="0" parTransId="{5F816D09-21E7-4267-B627-EBAF32074073}" sibTransId="{753CC064-1F99-41C8-A4CB-8A18A0AB210F}"/>
    <dgm:cxn modelId="{E6E627C3-DAA0-4429-B3FB-8E521D22804E}" type="presOf" srcId="{547B1501-F207-4405-B096-D8B07EC3BE7B}" destId="{FF3C5846-8D0B-44D1-8531-1DA8B8668C9B}" srcOrd="0" destOrd="0" presId="urn:microsoft.com/office/officeart/2005/8/layout/vList3"/>
    <dgm:cxn modelId="{3D0AEC39-182B-43EC-8154-3C65648A1492}" type="presOf" srcId="{D10FC629-4E2C-4923-AEF6-C87ACFF14EBA}" destId="{6D0B895D-6CC6-43DE-A68F-71D2790F9B45}" srcOrd="0" destOrd="0" presId="urn:microsoft.com/office/officeart/2005/8/layout/vList3"/>
    <dgm:cxn modelId="{84F8FEC0-D95F-4E9C-B801-BB372074A733}" type="presParOf" srcId="{6D0B895D-6CC6-43DE-A68F-71D2790F9B45}" destId="{17E10DBE-1F2C-4058-94D6-BD10FF15F9AC}" srcOrd="0" destOrd="0" presId="urn:microsoft.com/office/officeart/2005/8/layout/vList3"/>
    <dgm:cxn modelId="{BE63738E-3634-44F1-8FB7-53C20CD2611F}" type="presParOf" srcId="{17E10DBE-1F2C-4058-94D6-BD10FF15F9AC}" destId="{7A99FACF-8F4A-4CE9-9058-529774DB8796}" srcOrd="0" destOrd="0" presId="urn:microsoft.com/office/officeart/2005/8/layout/vList3"/>
    <dgm:cxn modelId="{77229A15-6B84-4F0A-9B51-EA05A8EC7389}" type="presParOf" srcId="{17E10DBE-1F2C-4058-94D6-BD10FF15F9AC}" destId="{05A0AFD9-706B-4770-BC7F-4ACC4877159A}" srcOrd="1" destOrd="0" presId="urn:microsoft.com/office/officeart/2005/8/layout/vList3"/>
    <dgm:cxn modelId="{64C04803-141E-4C10-B73D-D08BBDF1BE39}" type="presParOf" srcId="{6D0B895D-6CC6-43DE-A68F-71D2790F9B45}" destId="{C268FF7D-C640-4D65-B843-AF90F4BAADF4}" srcOrd="1" destOrd="0" presId="urn:microsoft.com/office/officeart/2005/8/layout/vList3"/>
    <dgm:cxn modelId="{E3C9B84F-87F4-4F84-82AB-76665A79D0E5}" type="presParOf" srcId="{6D0B895D-6CC6-43DE-A68F-71D2790F9B45}" destId="{A9FADAB4-11B0-461B-BDA3-16A2FE68B247}" srcOrd="2" destOrd="0" presId="urn:microsoft.com/office/officeart/2005/8/layout/vList3"/>
    <dgm:cxn modelId="{6B46C9BF-7F1E-4128-BCD0-4290C6A1CBC0}" type="presParOf" srcId="{A9FADAB4-11B0-461B-BDA3-16A2FE68B247}" destId="{353BBCA5-FE99-4B60-818A-9B56A0D001FD}" srcOrd="0" destOrd="0" presId="urn:microsoft.com/office/officeart/2005/8/layout/vList3"/>
    <dgm:cxn modelId="{6427FD60-722F-43B5-BDAB-6C2DB56C57C7}" type="presParOf" srcId="{A9FADAB4-11B0-461B-BDA3-16A2FE68B247}" destId="{FF3C5846-8D0B-44D1-8531-1DA8B8668C9B}" srcOrd="1" destOrd="0" presId="urn:microsoft.com/office/officeart/2005/8/layout/vList3"/>
    <dgm:cxn modelId="{98E1764C-4C24-4A16-9600-DBC99151ADAB}" type="presParOf" srcId="{6D0B895D-6CC6-43DE-A68F-71D2790F9B45}" destId="{35A067C7-F7CE-46E4-A60E-D02154977D52}" srcOrd="3" destOrd="0" presId="urn:microsoft.com/office/officeart/2005/8/layout/vList3"/>
    <dgm:cxn modelId="{E3A02946-6869-4456-BE3D-993351B7E6AA}" type="presParOf" srcId="{6D0B895D-6CC6-43DE-A68F-71D2790F9B45}" destId="{2CE3CC4E-AD0F-4ECF-8079-1B324324A5E0}" srcOrd="4" destOrd="0" presId="urn:microsoft.com/office/officeart/2005/8/layout/vList3"/>
    <dgm:cxn modelId="{630A912F-24DF-41D3-891D-2598B9F16F40}" type="presParOf" srcId="{2CE3CC4E-AD0F-4ECF-8079-1B324324A5E0}" destId="{3B6D8B85-3C37-4197-88EE-8F05551A37F8}" srcOrd="0" destOrd="0" presId="urn:microsoft.com/office/officeart/2005/8/layout/vList3"/>
    <dgm:cxn modelId="{A19AD4FA-0883-44BA-BCC5-9A2C8C33B04B}" type="presParOf" srcId="{2CE3CC4E-AD0F-4ECF-8079-1B324324A5E0}" destId="{F22ABE0D-B491-42D5-B2CA-A34C56FA3E8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A0AFD9-706B-4770-BC7F-4ACC4877159A}">
      <dsp:nvSpPr>
        <dsp:cNvPr id="0" name=""/>
        <dsp:cNvSpPr/>
      </dsp:nvSpPr>
      <dsp:spPr>
        <a:xfrm rot="10800000">
          <a:off x="1737697" y="171376"/>
          <a:ext cx="5405120" cy="1505029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76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pc="-10" dirty="0">
              <a:latin typeface="Segoe UI Black"/>
              <a:cs typeface="Segoe UI Black"/>
            </a:rPr>
            <a:t>Determine </a:t>
          </a:r>
          <a:r>
            <a:rPr lang="en-US" sz="2800" b="1" kern="1200" spc="-5" dirty="0">
              <a:latin typeface="Segoe UI Black"/>
              <a:cs typeface="Segoe UI Black"/>
            </a:rPr>
            <a:t>the </a:t>
          </a:r>
          <a:r>
            <a:rPr lang="en-US" sz="2800" b="1" kern="1200" spc="-10" dirty="0">
              <a:latin typeface="Segoe UI Black"/>
              <a:cs typeface="Segoe UI Black"/>
            </a:rPr>
            <a:t>factors  </a:t>
          </a:r>
          <a:r>
            <a:rPr lang="en-US" sz="2800" b="1" kern="1200" spc="-5" dirty="0">
              <a:latin typeface="Segoe UI Black"/>
              <a:cs typeface="Segoe UI Black"/>
            </a:rPr>
            <a:t>that </a:t>
          </a:r>
          <a:r>
            <a:rPr lang="en-US" sz="2800" b="1" kern="1200" spc="-10" dirty="0">
              <a:latin typeface="Segoe UI Black"/>
              <a:cs typeface="Segoe UI Black"/>
            </a:rPr>
            <a:t>lead to Heart Disease </a:t>
          </a:r>
          <a:endParaRPr lang="en-US" sz="2800" kern="1200" dirty="0"/>
        </a:p>
      </dsp:txBody>
      <dsp:txXfrm rot="10800000">
        <a:off x="2113954" y="171376"/>
        <a:ext cx="5028863" cy="1505029"/>
      </dsp:txXfrm>
    </dsp:sp>
    <dsp:sp modelId="{7A99FACF-8F4A-4CE9-9058-529774DB8796}">
      <dsp:nvSpPr>
        <dsp:cNvPr id="0" name=""/>
        <dsp:cNvSpPr/>
      </dsp:nvSpPr>
      <dsp:spPr>
        <a:xfrm>
          <a:off x="985182" y="171376"/>
          <a:ext cx="1505029" cy="150502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2"/>
              </a:ext>
            </a:extLst>
          </a:blip>
          <a:srcRect/>
          <a:stretch>
            <a:fillRect l="-57000" r="-5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3C5846-8D0B-44D1-8531-1DA8B8668C9B}">
      <dsp:nvSpPr>
        <dsp:cNvPr id="0" name=""/>
        <dsp:cNvSpPr/>
      </dsp:nvSpPr>
      <dsp:spPr>
        <a:xfrm rot="10800000">
          <a:off x="1737697" y="1828801"/>
          <a:ext cx="5405120" cy="1505029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5159" tIns="87630" rIns="87630" bIns="87630" numCol="1" spcCol="1270" rtlCol="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pc="-10" dirty="0">
              <a:latin typeface="Segoe UI Black"/>
              <a:ea typeface="+mn-ea"/>
              <a:cs typeface="Segoe UI Black"/>
            </a:rPr>
            <a:t>Predict the likeliness 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pc="-10" dirty="0">
              <a:latin typeface="Segoe UI Black"/>
              <a:ea typeface="+mn-ea"/>
              <a:cs typeface="Segoe UI Black"/>
            </a:rPr>
            <a:t>of Heart Disease</a:t>
          </a:r>
        </a:p>
      </dsp:txBody>
      <dsp:txXfrm rot="10800000">
        <a:off x="2113954" y="1828801"/>
        <a:ext cx="5028863" cy="1505029"/>
      </dsp:txXfrm>
    </dsp:sp>
    <dsp:sp modelId="{353BBCA5-FE99-4B60-818A-9B56A0D001FD}">
      <dsp:nvSpPr>
        <dsp:cNvPr id="0" name=""/>
        <dsp:cNvSpPr/>
      </dsp:nvSpPr>
      <dsp:spPr>
        <a:xfrm>
          <a:off x="985182" y="1828801"/>
          <a:ext cx="1505029" cy="150502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ABE0D-B491-42D5-B2CA-A34C56FA3E8F}">
      <dsp:nvSpPr>
        <dsp:cNvPr id="0" name=""/>
        <dsp:cNvSpPr/>
      </dsp:nvSpPr>
      <dsp:spPr>
        <a:xfrm rot="10800000">
          <a:off x="1757696" y="3657603"/>
          <a:ext cx="5405120" cy="1505029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76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pc="-10" dirty="0">
              <a:latin typeface="Segoe UI Black"/>
              <a:cs typeface="Segoe UI Black"/>
            </a:rPr>
            <a:t>Visualization –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pc="-10" dirty="0">
              <a:latin typeface="Segoe UI Black"/>
              <a:cs typeface="Segoe UI Black"/>
            </a:rPr>
            <a:t>Presence of Heart Disease</a:t>
          </a:r>
          <a:endParaRPr lang="en-US" sz="2800" kern="1200" dirty="0"/>
        </a:p>
      </dsp:txBody>
      <dsp:txXfrm rot="10800000">
        <a:off x="2133953" y="3657603"/>
        <a:ext cx="5028863" cy="1505029"/>
      </dsp:txXfrm>
    </dsp:sp>
    <dsp:sp modelId="{3B6D8B85-3C37-4197-88EE-8F05551A37F8}">
      <dsp:nvSpPr>
        <dsp:cNvPr id="0" name=""/>
        <dsp:cNvSpPr/>
      </dsp:nvSpPr>
      <dsp:spPr>
        <a:xfrm>
          <a:off x="985182" y="3676958"/>
          <a:ext cx="1505029" cy="1505029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6"/>
              </a:ext>
            </a:extLst>
          </a:blip>
          <a:srcRect/>
          <a:stretch>
            <a:fillRect l="-45000" r="-4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1" i="0">
                <a:solidFill>
                  <a:srgbClr val="124262"/>
                </a:solidFill>
                <a:latin typeface="Segoe UI Black"/>
                <a:cs typeface="Segoe UI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124262"/>
                </a:solidFill>
                <a:latin typeface="Segoe UI Black"/>
                <a:cs typeface="Segoe UI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1" i="0">
                <a:solidFill>
                  <a:srgbClr val="124262"/>
                </a:solidFill>
                <a:latin typeface="Segoe UI Black"/>
                <a:cs typeface="Segoe UI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47561" y="1693011"/>
            <a:ext cx="4105909" cy="3985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404040"/>
                </a:solidFill>
                <a:latin typeface="Segoe UI Black"/>
                <a:cs typeface="Segoe UI Black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2877060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1" i="0">
                <a:solidFill>
                  <a:srgbClr val="124262"/>
                </a:solidFill>
                <a:latin typeface="Segoe UI Black"/>
                <a:cs typeface="Segoe UI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978908"/>
            <a:ext cx="12189460" cy="1879600"/>
          </a:xfrm>
          <a:custGeom>
            <a:avLst/>
            <a:gdLst/>
            <a:ahLst/>
            <a:cxnLst/>
            <a:rect l="l" t="t" r="r" b="b"/>
            <a:pathLst>
              <a:path w="12189460" h="1879600">
                <a:moveTo>
                  <a:pt x="0" y="1879091"/>
                </a:moveTo>
                <a:lnTo>
                  <a:pt x="12188952" y="1879091"/>
                </a:lnTo>
                <a:lnTo>
                  <a:pt x="12188952" y="0"/>
                </a:lnTo>
                <a:lnTo>
                  <a:pt x="0" y="0"/>
                </a:lnTo>
                <a:lnTo>
                  <a:pt x="0" y="1879091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914900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2862029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25746" y="1135837"/>
            <a:ext cx="2538729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0" b="1" i="0">
                <a:solidFill>
                  <a:srgbClr val="124262"/>
                </a:solidFill>
                <a:latin typeface="Segoe UI Black"/>
                <a:cs typeface="Segoe UI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84041" y="2676601"/>
            <a:ext cx="5423534" cy="2952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124262"/>
                </a:solidFill>
                <a:latin typeface="Segoe UI Black"/>
                <a:cs typeface="Segoe UI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5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rchive.ics.uci.edu/ml/datasets/Heart+Diseas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">
              <a:srgbClr val="FF3737"/>
            </a:gs>
            <a:gs pos="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11348" y="5014976"/>
            <a:ext cx="7493634" cy="174022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 marR="5080" algn="ctr">
              <a:lnSpc>
                <a:spcPts val="4079"/>
              </a:lnSpc>
              <a:spcBef>
                <a:spcPts val="830"/>
              </a:spcBef>
            </a:pPr>
            <a:r>
              <a:rPr lang="en-US" sz="4000" b="1" spc="-5" dirty="0">
                <a:solidFill>
                  <a:srgbClr val="FFFFFF"/>
                </a:solidFill>
                <a:cs typeface="Segoe UI Black"/>
              </a:rPr>
              <a:t>Data Science Project - </a:t>
            </a:r>
            <a:r>
              <a:rPr lang="en-US" sz="4000" b="1" spc="-30" dirty="0">
                <a:solidFill>
                  <a:srgbClr val="FFFFFF"/>
                </a:solidFill>
                <a:cs typeface="Segoe UI Black"/>
              </a:rPr>
              <a:t>Presence of Heart Disease</a:t>
            </a:r>
            <a:endParaRPr sz="4000" dirty="0">
              <a:cs typeface="Segoe UI Black"/>
            </a:endParaRPr>
          </a:p>
          <a:p>
            <a:pPr algn="ctr">
              <a:spcBef>
                <a:spcPts val="690"/>
              </a:spcBef>
            </a:pPr>
            <a:r>
              <a:rPr sz="3200" b="1" spc="-5" dirty="0">
                <a:solidFill>
                  <a:srgbClr val="FFFFFF"/>
                </a:solidFill>
                <a:cs typeface="Segoe UI Black"/>
              </a:rPr>
              <a:t>By: </a:t>
            </a:r>
            <a:r>
              <a:rPr lang="en-US" sz="3200" b="1" spc="-5" dirty="0">
                <a:solidFill>
                  <a:srgbClr val="FFFFFF"/>
                </a:solidFill>
                <a:cs typeface="Segoe UI Black"/>
              </a:rPr>
              <a:t>Vinicius and Kishore</a:t>
            </a:r>
            <a:endParaRPr sz="3200" b="1" spc="-5" dirty="0">
              <a:solidFill>
                <a:srgbClr val="FFFFFF"/>
              </a:solidFill>
              <a:cs typeface="Segoe UI Blac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CE697E-521E-42A0-B80D-4592DD6A2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219200"/>
            <a:ext cx="6477000" cy="3700751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alpha val="56000"/>
              </a:schemeClr>
            </a:outerShdw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007936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0" y="1272556"/>
            <a:ext cx="4558553" cy="502080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647" y="1272556"/>
            <a:ext cx="4558553" cy="50208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4438" y="1272556"/>
            <a:ext cx="12039600" cy="501184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/>
          <a:srcRect l="28963" t="12702" r="18445" b="1874"/>
          <a:stretch/>
        </p:blipFill>
        <p:spPr>
          <a:xfrm>
            <a:off x="4191000" y="2155652"/>
            <a:ext cx="3686023" cy="348943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Straight Connector 12"/>
          <p:cNvCxnSpPr/>
          <p:nvPr/>
        </p:nvCxnSpPr>
        <p:spPr>
          <a:xfrm>
            <a:off x="4281487" y="3040556"/>
            <a:ext cx="28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22808" y="2381250"/>
            <a:ext cx="0" cy="1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346722" y="2665636"/>
            <a:ext cx="580104" cy="555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extBox 22"/>
          <p:cNvSpPr txBox="1"/>
          <p:nvPr/>
        </p:nvSpPr>
        <p:spPr>
          <a:xfrm>
            <a:off x="3767799" y="1524000"/>
            <a:ext cx="4652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Thalach</a:t>
            </a:r>
            <a:r>
              <a:rPr lang="en-US" b="1" dirty="0" smtClean="0"/>
              <a:t> (maximum heart rate achieved) vs Age</a:t>
            </a:r>
          </a:p>
          <a:p>
            <a:pPr algn="ctr"/>
            <a:r>
              <a:rPr lang="en-US" b="1" dirty="0"/>
              <a:t>C</a:t>
            </a:r>
            <a:r>
              <a:rPr lang="en-US" b="1" dirty="0" smtClean="0"/>
              <a:t>orrelation between features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0" y="268941"/>
            <a:ext cx="10080000" cy="8068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/>
              <a:t>People with heart disease achieved a lower maximum heart rate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Older people are more likely to have heart disease.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32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-5" y="268941"/>
            <a:ext cx="9720000" cy="8068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/>
              <a:t>Men are more likely to have heart disease compared to </a:t>
            </a:r>
            <a:r>
              <a:rPr lang="en-US" sz="2000" dirty="0"/>
              <a:t>w</a:t>
            </a:r>
            <a:r>
              <a:rPr lang="en-US" sz="2000" dirty="0" smtClean="0"/>
              <a:t>omen.</a:t>
            </a:r>
          </a:p>
          <a:p>
            <a:r>
              <a:rPr lang="en-US" sz="2000" dirty="0" smtClean="0"/>
              <a:t>Number of vessels colored by fluoroscopy is strongly related to heart disease diagnosis.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2400" y="1143000"/>
            <a:ext cx="11353800" cy="5105401"/>
            <a:chOff x="-228600" y="1143000"/>
            <a:chExt cx="11353800" cy="510540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10399" t="2693" b="7099"/>
            <a:stretch/>
          </p:blipFill>
          <p:spPr>
            <a:xfrm>
              <a:off x="5867400" y="1143000"/>
              <a:ext cx="5257800" cy="510540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t="2519" b="7812"/>
            <a:stretch/>
          </p:blipFill>
          <p:spPr>
            <a:xfrm>
              <a:off x="-228600" y="1143001"/>
              <a:ext cx="6096000" cy="5105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75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468" y="5237479"/>
            <a:ext cx="35490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45" dirty="0">
                <a:solidFill>
                  <a:srgbClr val="FFFFFF"/>
                </a:solidFill>
                <a:latin typeface="Segoe UI Black"/>
                <a:cs typeface="Segoe UI Black"/>
              </a:rPr>
              <a:t>Summary</a:t>
            </a:r>
            <a:endParaRPr sz="6000">
              <a:latin typeface="Segoe UI Black"/>
              <a:cs typeface="Segoe UI Blac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5BB84EA-C346-4E67-AB18-EF67643F0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5105400"/>
            <a:ext cx="2342712" cy="1338551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alpha val="56000"/>
              </a:schemeClr>
            </a:outerShdw>
            <a:softEdge rad="317500"/>
          </a:effectLst>
        </p:spPr>
      </p:pic>
      <p:sp>
        <p:nvSpPr>
          <p:cNvPr id="5" name="object 2">
            <a:extLst>
              <a:ext uri="{FF2B5EF4-FFF2-40B4-BE49-F238E27FC236}">
                <a16:creationId xmlns="" xmlns:a16="http://schemas.microsoft.com/office/drawing/2014/main" id="{EE3BA2DA-555F-480B-9758-92202404DD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29325" cy="904240"/>
          </a:xfrm>
          <a:prstGeom prst="rect">
            <a:avLst/>
          </a:prstGeom>
          <a:solidFill>
            <a:srgbClr val="1D6194"/>
          </a:solidFill>
          <a:ln w="15240">
            <a:solidFill>
              <a:srgbClr val="117DA7"/>
            </a:solidFill>
          </a:ln>
        </p:spPr>
        <p:txBody>
          <a:bodyPr vert="horz" wrap="square" lIns="0" tIns="19558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76530">
              <a:spcBef>
                <a:spcPts val="1540"/>
              </a:spcBef>
            </a:pPr>
            <a:r>
              <a:rPr lang="en-US" sz="3600" kern="0">
                <a:solidFill>
                  <a:srgbClr val="FFFFFF"/>
                </a:solidFill>
              </a:rPr>
              <a:t>Insights</a:t>
            </a:r>
            <a:endParaRPr lang="en-US" sz="3600" kern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E43BB00-5D00-43C0-B331-475706AEEA49}"/>
              </a:ext>
            </a:extLst>
          </p:cNvPr>
          <p:cNvSpPr/>
          <p:nvPr/>
        </p:nvSpPr>
        <p:spPr>
          <a:xfrm>
            <a:off x="194868" y="1066800"/>
            <a:ext cx="11768532" cy="3883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9085" indent="-286385">
              <a:lnSpc>
                <a:spcPct val="150000"/>
              </a:lnSpc>
              <a:spcBef>
                <a:spcPts val="105"/>
              </a:spcBef>
              <a:buFont typeface="Wingdings"/>
              <a:buChar char=""/>
              <a:tabLst>
                <a:tab pos="299720" algn="l"/>
              </a:tabLst>
            </a:pPr>
            <a:r>
              <a:rPr lang="en-US" spc="-5" dirty="0">
                <a:cs typeface="Segoe UI Black"/>
              </a:rPr>
              <a:t>The model created using Random Forest method achieved a good accuracy and also selected the features.</a:t>
            </a:r>
          </a:p>
          <a:p>
            <a:pPr marL="299085" indent="-286385">
              <a:lnSpc>
                <a:spcPct val="150000"/>
              </a:lnSpc>
              <a:spcBef>
                <a:spcPts val="105"/>
              </a:spcBef>
              <a:buFont typeface="Wingdings"/>
              <a:buChar char=""/>
              <a:tabLst>
                <a:tab pos="299720" algn="l"/>
              </a:tabLst>
            </a:pPr>
            <a:r>
              <a:rPr lang="en-US" spc="-5" dirty="0" err="1" smtClean="0">
                <a:cs typeface="Segoe UI Black"/>
              </a:rPr>
              <a:t>Correlogram</a:t>
            </a:r>
            <a:r>
              <a:rPr lang="en-US" spc="-5" dirty="0" smtClean="0">
                <a:cs typeface="Segoe UI Black"/>
              </a:rPr>
              <a:t> is a good tool to investigate features correlation.</a:t>
            </a:r>
          </a:p>
          <a:p>
            <a:pPr marL="299085" indent="-286385">
              <a:lnSpc>
                <a:spcPct val="150000"/>
              </a:lnSpc>
              <a:spcBef>
                <a:spcPts val="105"/>
              </a:spcBef>
              <a:buFont typeface="Wingdings"/>
              <a:buChar char=""/>
              <a:tabLst>
                <a:tab pos="299720" algn="l"/>
              </a:tabLst>
            </a:pPr>
            <a:r>
              <a:rPr lang="en-US" spc="-5" dirty="0" smtClean="0">
                <a:cs typeface="Segoe UI Black"/>
              </a:rPr>
              <a:t>Correct features classification between numerical and factor helped fine tuning the model.</a:t>
            </a:r>
          </a:p>
          <a:p>
            <a:pPr marL="299085" indent="-286385">
              <a:lnSpc>
                <a:spcPct val="150000"/>
              </a:lnSpc>
              <a:spcBef>
                <a:spcPts val="105"/>
              </a:spcBef>
              <a:buFont typeface="Wingdings"/>
              <a:buChar char=""/>
              <a:tabLst>
                <a:tab pos="299720" algn="l"/>
              </a:tabLst>
            </a:pPr>
            <a:r>
              <a:rPr lang="en-US" spc="-5" dirty="0">
                <a:cs typeface="Segoe UI Black"/>
              </a:rPr>
              <a:t>Model training and variables importance visualization is a good approach to start investigate features influence to predicted </a:t>
            </a:r>
            <a:r>
              <a:rPr lang="en-US" spc="-5" dirty="0" smtClean="0">
                <a:cs typeface="Segoe UI Black"/>
              </a:rPr>
              <a:t>variable.</a:t>
            </a:r>
          </a:p>
          <a:p>
            <a:pPr marL="299085" indent="-286385">
              <a:lnSpc>
                <a:spcPct val="150000"/>
              </a:lnSpc>
              <a:spcBef>
                <a:spcPts val="105"/>
              </a:spcBef>
              <a:buFont typeface="Wingdings"/>
              <a:buChar char=""/>
              <a:tabLst>
                <a:tab pos="299720" algn="l"/>
              </a:tabLst>
            </a:pPr>
            <a:r>
              <a:rPr lang="en-US" spc="-5" dirty="0" smtClean="0">
                <a:cs typeface="Segoe UI Black"/>
              </a:rPr>
              <a:t>Three </a:t>
            </a:r>
            <a:r>
              <a:rPr lang="en-US" spc="-5" dirty="0">
                <a:cs typeface="Segoe UI Black"/>
              </a:rPr>
              <a:t>observations that shows presence of Heart Disease as predicted by Random</a:t>
            </a:r>
            <a:r>
              <a:rPr lang="en-US" spc="-100" dirty="0">
                <a:cs typeface="Segoe UI Black"/>
              </a:rPr>
              <a:t> </a:t>
            </a:r>
            <a:r>
              <a:rPr lang="en-US" spc="-5" dirty="0">
                <a:cs typeface="Segoe UI Black"/>
              </a:rPr>
              <a:t>Forest:</a:t>
            </a:r>
            <a:endParaRPr lang="en-US" dirty="0">
              <a:cs typeface="Segoe UI Black"/>
            </a:endParaRPr>
          </a:p>
          <a:p>
            <a:pPr marL="756285" lvl="1" indent="-286385">
              <a:lnSpc>
                <a:spcPct val="150000"/>
              </a:lnSpc>
              <a:buFont typeface="Wingdings"/>
              <a:buChar char=""/>
              <a:tabLst>
                <a:tab pos="756920" algn="l"/>
              </a:tabLst>
            </a:pPr>
            <a:r>
              <a:rPr lang="en-US" dirty="0" smtClean="0">
                <a:cs typeface="Segoe UI Black"/>
              </a:rPr>
              <a:t>Age/</a:t>
            </a:r>
            <a:r>
              <a:rPr lang="en-US" dirty="0" err="1" smtClean="0">
                <a:cs typeface="Segoe UI Black"/>
              </a:rPr>
              <a:t>Thalach</a:t>
            </a:r>
            <a:r>
              <a:rPr lang="en-US" dirty="0" smtClean="0">
                <a:cs typeface="Segoe UI Black"/>
              </a:rPr>
              <a:t> (m</a:t>
            </a:r>
            <a:r>
              <a:rPr lang="en-US" dirty="0" smtClean="0"/>
              <a:t>aximum </a:t>
            </a:r>
            <a:r>
              <a:rPr lang="en-US" dirty="0"/>
              <a:t>heart rate </a:t>
            </a:r>
            <a:r>
              <a:rPr lang="en-US" dirty="0" smtClean="0"/>
              <a:t>achieved)</a:t>
            </a:r>
            <a:endParaRPr lang="en-US" dirty="0"/>
          </a:p>
          <a:p>
            <a:pPr marL="756285" lvl="1" indent="-286385">
              <a:lnSpc>
                <a:spcPct val="150000"/>
              </a:lnSpc>
              <a:buFont typeface="Wingdings"/>
              <a:buChar char=""/>
              <a:tabLst>
                <a:tab pos="756920" algn="l"/>
              </a:tabLst>
            </a:pPr>
            <a:r>
              <a:rPr lang="en-US" dirty="0" smtClean="0">
                <a:cs typeface="Segoe UI Black"/>
              </a:rPr>
              <a:t>CA </a:t>
            </a:r>
            <a:r>
              <a:rPr lang="en-US" dirty="0">
                <a:cs typeface="Segoe UI Black"/>
              </a:rPr>
              <a:t>(number of major vessels (0-3) colored by </a:t>
            </a:r>
            <a:r>
              <a:rPr lang="en-US" dirty="0" smtClean="0">
                <a:cs typeface="Segoe UI Black"/>
              </a:rPr>
              <a:t>fluoroscopy</a:t>
            </a:r>
            <a:r>
              <a:rPr lang="en-US" dirty="0">
                <a:cs typeface="Segoe UI Black"/>
              </a:rPr>
              <a:t>)</a:t>
            </a:r>
          </a:p>
          <a:p>
            <a:pPr marL="756285" lvl="1" indent="-286385">
              <a:lnSpc>
                <a:spcPct val="150000"/>
              </a:lnSpc>
              <a:buFont typeface="Wingdings"/>
              <a:buChar char=""/>
              <a:tabLst>
                <a:tab pos="756920" algn="l"/>
              </a:tabLst>
            </a:pPr>
            <a:r>
              <a:rPr lang="en-US" dirty="0" smtClean="0"/>
              <a:t>Cholesterol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201400" y="202329"/>
            <a:ext cx="756938" cy="1016871"/>
            <a:chOff x="11261559" y="113230"/>
            <a:chExt cx="756938" cy="1016871"/>
          </a:xfrm>
        </p:grpSpPr>
        <p:pic>
          <p:nvPicPr>
            <p:cNvPr id="4100" name="Picture 4" descr="https://www.rstudio.com/wp-content/uploads/2014/06/RStudio-Bal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01139" y="113230"/>
              <a:ext cx="677779" cy="677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1261559" y="760769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Demo</a:t>
              </a:r>
              <a:endParaRPr lang="pt-BR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51630" y="2133600"/>
            <a:ext cx="38862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solidFill>
                  <a:srgbClr val="0D5671"/>
                </a:solidFill>
                <a:latin typeface="Segoe UI Black"/>
                <a:cs typeface="Segoe UI Black"/>
              </a:rPr>
              <a:t>Q &amp;</a:t>
            </a:r>
            <a:r>
              <a:rPr sz="9600" b="1" spc="-95" dirty="0">
                <a:solidFill>
                  <a:srgbClr val="0D5671"/>
                </a:solidFill>
                <a:latin typeface="Segoe UI Black"/>
                <a:cs typeface="Segoe UI Black"/>
              </a:rPr>
              <a:t> </a:t>
            </a:r>
            <a:r>
              <a:rPr sz="9600" b="1" dirty="0">
                <a:solidFill>
                  <a:srgbClr val="0D5671"/>
                </a:solidFill>
                <a:latin typeface="Segoe UI Black"/>
                <a:cs typeface="Segoe UI Black"/>
              </a:rPr>
              <a:t>A</a:t>
            </a:r>
            <a:endParaRPr lang="en-US" sz="9600" b="1" dirty="0">
              <a:solidFill>
                <a:srgbClr val="0D5671"/>
              </a:solidFill>
              <a:latin typeface="Segoe UI Black"/>
              <a:cs typeface="Segoe UI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1000" y="152401"/>
            <a:ext cx="6324600" cy="29803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600" b="1" dirty="0">
                <a:solidFill>
                  <a:srgbClr val="0D5671"/>
                </a:solidFill>
                <a:latin typeface="Segoe UI Black"/>
                <a:cs typeface="Segoe UI Black"/>
              </a:rPr>
              <a:t>Thank you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9600" dirty="0">
              <a:latin typeface="Segoe UI Black"/>
              <a:cs typeface="Segoe UI Black"/>
            </a:endParaRPr>
          </a:p>
        </p:txBody>
      </p:sp>
      <p:pic>
        <p:nvPicPr>
          <p:cNvPr id="10" name="Picture 9" descr="A close up of text on a black background&#10;&#10;Description generated with very high confidence">
            <a:extLst>
              <a:ext uri="{FF2B5EF4-FFF2-40B4-BE49-F238E27FC236}">
                <a16:creationId xmlns="" xmlns:a16="http://schemas.microsoft.com/office/drawing/2014/main" id="{06B90FC9-5AE7-4058-8F1C-3E6C63F21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493646"/>
            <a:ext cx="5466894" cy="475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1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2685" y="1509540"/>
            <a:ext cx="5483860" cy="3668953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584200" indent="-571500">
              <a:spcBef>
                <a:spcPts val="1010"/>
              </a:spcBef>
              <a:buFont typeface="Wingdings" panose="05000000000000000000" pitchFamily="2" charset="2"/>
              <a:buChar char="Ø"/>
              <a:tabLst>
                <a:tab pos="560705" algn="l"/>
              </a:tabLst>
            </a:pPr>
            <a:r>
              <a:rPr sz="4000" b="1" spc="-10" dirty="0">
                <a:solidFill>
                  <a:srgbClr val="404040"/>
                </a:solidFill>
                <a:cs typeface="Segoe UI Black"/>
              </a:rPr>
              <a:t>Objectives</a:t>
            </a:r>
            <a:endParaRPr sz="4000" dirty="0">
              <a:cs typeface="Segoe UI Black"/>
            </a:endParaRPr>
          </a:p>
          <a:p>
            <a:pPr marL="619760" indent="-607060">
              <a:spcBef>
                <a:spcPts val="910"/>
              </a:spcBef>
              <a:buFont typeface="Wingdings" panose="05000000000000000000" pitchFamily="2" charset="2"/>
              <a:buChar char="Ø"/>
              <a:tabLst>
                <a:tab pos="620395" algn="l"/>
              </a:tabLst>
            </a:pPr>
            <a:r>
              <a:rPr sz="4000" b="1" spc="-5" dirty="0">
                <a:solidFill>
                  <a:srgbClr val="404040"/>
                </a:solidFill>
                <a:cs typeface="Segoe UI Black"/>
              </a:rPr>
              <a:t>Data Source</a:t>
            </a:r>
            <a:endParaRPr sz="4000" dirty="0">
              <a:cs typeface="Segoe UI Black"/>
            </a:endParaRPr>
          </a:p>
          <a:p>
            <a:pPr marL="619760" indent="-607060">
              <a:spcBef>
                <a:spcPts val="925"/>
              </a:spcBef>
              <a:buFont typeface="Wingdings" panose="05000000000000000000" pitchFamily="2" charset="2"/>
              <a:buChar char="Ø"/>
              <a:tabLst>
                <a:tab pos="620395" algn="l"/>
              </a:tabLst>
            </a:pPr>
            <a:r>
              <a:rPr sz="4000" b="1" spc="-5" dirty="0">
                <a:solidFill>
                  <a:srgbClr val="404040"/>
                </a:solidFill>
                <a:cs typeface="Segoe UI Black"/>
              </a:rPr>
              <a:t>Methodology</a:t>
            </a:r>
            <a:endParaRPr sz="4000" dirty="0">
              <a:cs typeface="Segoe UI Black"/>
            </a:endParaRPr>
          </a:p>
          <a:p>
            <a:pPr marL="631825" indent="-619125">
              <a:spcBef>
                <a:spcPts val="925"/>
              </a:spcBef>
              <a:buFont typeface="Wingdings" panose="05000000000000000000" pitchFamily="2" charset="2"/>
              <a:buChar char="Ø"/>
              <a:tabLst>
                <a:tab pos="632460" algn="l"/>
              </a:tabLst>
            </a:pPr>
            <a:r>
              <a:rPr sz="4000" b="1" spc="-5" dirty="0">
                <a:solidFill>
                  <a:srgbClr val="404040"/>
                </a:solidFill>
                <a:cs typeface="Segoe UI Black"/>
              </a:rPr>
              <a:t>Evaluation/Results</a:t>
            </a:r>
            <a:endParaRPr sz="4000" dirty="0">
              <a:cs typeface="Segoe UI Black"/>
            </a:endParaRPr>
          </a:p>
          <a:p>
            <a:pPr marL="619760" indent="-607060">
              <a:spcBef>
                <a:spcPts val="915"/>
              </a:spcBef>
              <a:buFont typeface="Wingdings" panose="05000000000000000000" pitchFamily="2" charset="2"/>
              <a:buChar char="Ø"/>
              <a:tabLst>
                <a:tab pos="620395" algn="l"/>
              </a:tabLst>
            </a:pPr>
            <a:r>
              <a:rPr sz="4000" b="1" spc="-10" dirty="0">
                <a:solidFill>
                  <a:srgbClr val="404040"/>
                </a:solidFill>
                <a:cs typeface="Segoe UI Black"/>
              </a:rPr>
              <a:t>Summary</a:t>
            </a:r>
            <a:endParaRPr sz="4000" dirty="0">
              <a:cs typeface="Segoe UI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6105525" cy="1096010"/>
          </a:xfrm>
          <a:prstGeom prst="rect">
            <a:avLst/>
          </a:prstGeom>
          <a:solidFill>
            <a:srgbClr val="1D6194"/>
          </a:solidFill>
          <a:ln w="15240">
            <a:solidFill>
              <a:srgbClr val="117DA7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1525"/>
              </a:spcBef>
            </a:pPr>
            <a:r>
              <a:rPr sz="4200" dirty="0">
                <a:solidFill>
                  <a:srgbClr val="FFFFFF"/>
                </a:solidFill>
              </a:rPr>
              <a:t>Presentation</a:t>
            </a:r>
            <a:r>
              <a:rPr sz="4200" spc="-25" dirty="0">
                <a:solidFill>
                  <a:srgbClr val="FFFFFF"/>
                </a:solidFill>
              </a:rPr>
              <a:t> </a:t>
            </a:r>
            <a:r>
              <a:rPr sz="4200" spc="-5" dirty="0">
                <a:solidFill>
                  <a:srgbClr val="FFFFFF"/>
                </a:solidFill>
              </a:rPr>
              <a:t>Outline</a:t>
            </a:r>
            <a:endParaRPr sz="4200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433C737-9C3F-48AF-A5A1-E03D08A7D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-8356"/>
            <a:ext cx="3581400" cy="3977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105525" cy="841897"/>
          </a:xfrm>
          <a:prstGeom prst="rect">
            <a:avLst/>
          </a:prstGeom>
          <a:solidFill>
            <a:srgbClr val="1D6194"/>
          </a:solidFill>
          <a:ln w="15240">
            <a:solidFill>
              <a:srgbClr val="117DA7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1525"/>
              </a:spcBef>
            </a:pPr>
            <a:r>
              <a:rPr sz="4200" spc="-5" dirty="0">
                <a:solidFill>
                  <a:srgbClr val="FFFFFF"/>
                </a:solidFill>
              </a:rPr>
              <a:t>Objectives:</a:t>
            </a:r>
            <a:endParaRPr sz="4200" dirty="0"/>
          </a:p>
        </p:txBody>
      </p:sp>
      <p:sp>
        <p:nvSpPr>
          <p:cNvPr id="10" name="object 10"/>
          <p:cNvSpPr txBox="1"/>
          <p:nvPr/>
        </p:nvSpPr>
        <p:spPr>
          <a:xfrm>
            <a:off x="4648201" y="1445767"/>
            <a:ext cx="4277486" cy="72834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065" marR="5080" algn="ctr">
              <a:lnSpc>
                <a:spcPct val="101299"/>
              </a:lnSpc>
              <a:spcBef>
                <a:spcPts val="45"/>
              </a:spcBef>
            </a:pPr>
            <a:r>
              <a:rPr sz="2400" b="1" spc="-10" dirty="0">
                <a:solidFill>
                  <a:srgbClr val="FFFFFF"/>
                </a:solidFill>
                <a:latin typeface="Segoe UI Black"/>
                <a:cs typeface="Segoe UI Black"/>
              </a:rPr>
              <a:t>Determine </a:t>
            </a:r>
            <a:r>
              <a:rPr sz="2400" b="1" spc="-5" dirty="0">
                <a:solidFill>
                  <a:srgbClr val="FFFFFF"/>
                </a:solidFill>
                <a:latin typeface="Segoe UI Black"/>
                <a:cs typeface="Segoe UI Black"/>
              </a:rPr>
              <a:t>the </a:t>
            </a:r>
            <a:r>
              <a:rPr sz="2400" b="1" spc="-10" dirty="0">
                <a:solidFill>
                  <a:srgbClr val="FFFFFF"/>
                </a:solidFill>
                <a:latin typeface="Segoe UI Black"/>
                <a:cs typeface="Segoe UI Black"/>
              </a:rPr>
              <a:t>factors  </a:t>
            </a:r>
            <a:r>
              <a:rPr sz="2400" b="1" spc="-5" dirty="0">
                <a:solidFill>
                  <a:srgbClr val="FFFFFF"/>
                </a:solidFill>
                <a:latin typeface="Segoe UI Black"/>
                <a:cs typeface="Segoe UI Black"/>
              </a:rPr>
              <a:t>that </a:t>
            </a:r>
            <a:r>
              <a:rPr lang="en-US" sz="2400" b="1" spc="-10" dirty="0">
                <a:solidFill>
                  <a:srgbClr val="FFFFFF"/>
                </a:solidFill>
                <a:latin typeface="Segoe UI Black"/>
                <a:cs typeface="Segoe UI Black"/>
              </a:rPr>
              <a:t>lead to Heart Disease </a:t>
            </a:r>
          </a:p>
        </p:txBody>
      </p:sp>
      <p:sp>
        <p:nvSpPr>
          <p:cNvPr id="12" name="object 12"/>
          <p:cNvSpPr/>
          <p:nvPr/>
        </p:nvSpPr>
        <p:spPr>
          <a:xfrm>
            <a:off x="3055620" y="4785359"/>
            <a:ext cx="1351915" cy="1351915"/>
          </a:xfrm>
          <a:custGeom>
            <a:avLst/>
            <a:gdLst/>
            <a:ahLst/>
            <a:cxnLst/>
            <a:rect l="l" t="t" r="r" b="b"/>
            <a:pathLst>
              <a:path w="1351914" h="1351914">
                <a:moveTo>
                  <a:pt x="0" y="675893"/>
                </a:moveTo>
                <a:lnTo>
                  <a:pt x="1697" y="627628"/>
                </a:lnTo>
                <a:lnTo>
                  <a:pt x="6712" y="580277"/>
                </a:lnTo>
                <a:lnTo>
                  <a:pt x="14931" y="533957"/>
                </a:lnTo>
                <a:lnTo>
                  <a:pt x="26240" y="488780"/>
                </a:lnTo>
                <a:lnTo>
                  <a:pt x="40523" y="444863"/>
                </a:lnTo>
                <a:lnTo>
                  <a:pt x="57667" y="402318"/>
                </a:lnTo>
                <a:lnTo>
                  <a:pt x="77557" y="361260"/>
                </a:lnTo>
                <a:lnTo>
                  <a:pt x="100079" y="321805"/>
                </a:lnTo>
                <a:lnTo>
                  <a:pt x="125118" y="284065"/>
                </a:lnTo>
                <a:lnTo>
                  <a:pt x="152559" y="248157"/>
                </a:lnTo>
                <a:lnTo>
                  <a:pt x="182289" y="214193"/>
                </a:lnTo>
                <a:lnTo>
                  <a:pt x="214193" y="182289"/>
                </a:lnTo>
                <a:lnTo>
                  <a:pt x="248157" y="152559"/>
                </a:lnTo>
                <a:lnTo>
                  <a:pt x="284065" y="125118"/>
                </a:lnTo>
                <a:lnTo>
                  <a:pt x="321805" y="100079"/>
                </a:lnTo>
                <a:lnTo>
                  <a:pt x="361260" y="77557"/>
                </a:lnTo>
                <a:lnTo>
                  <a:pt x="402318" y="57667"/>
                </a:lnTo>
                <a:lnTo>
                  <a:pt x="444863" y="40523"/>
                </a:lnTo>
                <a:lnTo>
                  <a:pt x="488780" y="26240"/>
                </a:lnTo>
                <a:lnTo>
                  <a:pt x="533957" y="14931"/>
                </a:lnTo>
                <a:lnTo>
                  <a:pt x="580277" y="6712"/>
                </a:lnTo>
                <a:lnTo>
                  <a:pt x="627628" y="1697"/>
                </a:lnTo>
                <a:lnTo>
                  <a:pt x="675894" y="0"/>
                </a:lnTo>
                <a:lnTo>
                  <a:pt x="724159" y="1697"/>
                </a:lnTo>
                <a:lnTo>
                  <a:pt x="771510" y="6712"/>
                </a:lnTo>
                <a:lnTo>
                  <a:pt x="817830" y="14931"/>
                </a:lnTo>
                <a:lnTo>
                  <a:pt x="863007" y="26240"/>
                </a:lnTo>
                <a:lnTo>
                  <a:pt x="906924" y="40523"/>
                </a:lnTo>
                <a:lnTo>
                  <a:pt x="949469" y="57667"/>
                </a:lnTo>
                <a:lnTo>
                  <a:pt x="990527" y="77557"/>
                </a:lnTo>
                <a:lnTo>
                  <a:pt x="1029982" y="100079"/>
                </a:lnTo>
                <a:lnTo>
                  <a:pt x="1067722" y="125118"/>
                </a:lnTo>
                <a:lnTo>
                  <a:pt x="1103630" y="152559"/>
                </a:lnTo>
                <a:lnTo>
                  <a:pt x="1137594" y="182289"/>
                </a:lnTo>
                <a:lnTo>
                  <a:pt x="1169498" y="214193"/>
                </a:lnTo>
                <a:lnTo>
                  <a:pt x="1199228" y="248157"/>
                </a:lnTo>
                <a:lnTo>
                  <a:pt x="1226669" y="284065"/>
                </a:lnTo>
                <a:lnTo>
                  <a:pt x="1251708" y="321805"/>
                </a:lnTo>
                <a:lnTo>
                  <a:pt x="1274230" y="361260"/>
                </a:lnTo>
                <a:lnTo>
                  <a:pt x="1294120" y="402318"/>
                </a:lnTo>
                <a:lnTo>
                  <a:pt x="1311264" y="444863"/>
                </a:lnTo>
                <a:lnTo>
                  <a:pt x="1325547" y="488780"/>
                </a:lnTo>
                <a:lnTo>
                  <a:pt x="1336856" y="533957"/>
                </a:lnTo>
                <a:lnTo>
                  <a:pt x="1345075" y="580277"/>
                </a:lnTo>
                <a:lnTo>
                  <a:pt x="1350090" y="627628"/>
                </a:lnTo>
                <a:lnTo>
                  <a:pt x="1351788" y="675893"/>
                </a:lnTo>
                <a:lnTo>
                  <a:pt x="1350090" y="724164"/>
                </a:lnTo>
                <a:lnTo>
                  <a:pt x="1345075" y="771518"/>
                </a:lnTo>
                <a:lnTo>
                  <a:pt x="1336856" y="817841"/>
                </a:lnTo>
                <a:lnTo>
                  <a:pt x="1325547" y="863020"/>
                </a:lnTo>
                <a:lnTo>
                  <a:pt x="1311264" y="906940"/>
                </a:lnTo>
                <a:lnTo>
                  <a:pt x="1294120" y="949486"/>
                </a:lnTo>
                <a:lnTo>
                  <a:pt x="1274230" y="990544"/>
                </a:lnTo>
                <a:lnTo>
                  <a:pt x="1251708" y="1029999"/>
                </a:lnTo>
                <a:lnTo>
                  <a:pt x="1226669" y="1067738"/>
                </a:lnTo>
                <a:lnTo>
                  <a:pt x="1199228" y="1103646"/>
                </a:lnTo>
                <a:lnTo>
                  <a:pt x="1169498" y="1137609"/>
                </a:lnTo>
                <a:lnTo>
                  <a:pt x="1137594" y="1169511"/>
                </a:lnTo>
                <a:lnTo>
                  <a:pt x="1103630" y="1199240"/>
                </a:lnTo>
                <a:lnTo>
                  <a:pt x="1067722" y="1226680"/>
                </a:lnTo>
                <a:lnTo>
                  <a:pt x="1029982" y="1251717"/>
                </a:lnTo>
                <a:lnTo>
                  <a:pt x="990527" y="1274237"/>
                </a:lnTo>
                <a:lnTo>
                  <a:pt x="949469" y="1294126"/>
                </a:lnTo>
                <a:lnTo>
                  <a:pt x="906924" y="1311268"/>
                </a:lnTo>
                <a:lnTo>
                  <a:pt x="863007" y="1325550"/>
                </a:lnTo>
                <a:lnTo>
                  <a:pt x="817830" y="1336857"/>
                </a:lnTo>
                <a:lnTo>
                  <a:pt x="771510" y="1345076"/>
                </a:lnTo>
                <a:lnTo>
                  <a:pt x="724159" y="1350090"/>
                </a:lnTo>
                <a:lnTo>
                  <a:pt x="675894" y="1351788"/>
                </a:lnTo>
                <a:lnTo>
                  <a:pt x="627628" y="1350090"/>
                </a:lnTo>
                <a:lnTo>
                  <a:pt x="580277" y="1345076"/>
                </a:lnTo>
                <a:lnTo>
                  <a:pt x="533957" y="1336857"/>
                </a:lnTo>
                <a:lnTo>
                  <a:pt x="488780" y="1325550"/>
                </a:lnTo>
                <a:lnTo>
                  <a:pt x="444863" y="1311268"/>
                </a:lnTo>
                <a:lnTo>
                  <a:pt x="402318" y="1294126"/>
                </a:lnTo>
                <a:lnTo>
                  <a:pt x="361260" y="1274237"/>
                </a:lnTo>
                <a:lnTo>
                  <a:pt x="321805" y="1251717"/>
                </a:lnTo>
                <a:lnTo>
                  <a:pt x="284065" y="1226680"/>
                </a:lnTo>
                <a:lnTo>
                  <a:pt x="248157" y="1199240"/>
                </a:lnTo>
                <a:lnTo>
                  <a:pt x="214193" y="1169511"/>
                </a:lnTo>
                <a:lnTo>
                  <a:pt x="182289" y="1137609"/>
                </a:lnTo>
                <a:lnTo>
                  <a:pt x="152559" y="1103646"/>
                </a:lnTo>
                <a:lnTo>
                  <a:pt x="125118" y="1067738"/>
                </a:lnTo>
                <a:lnTo>
                  <a:pt x="100079" y="1029999"/>
                </a:lnTo>
                <a:lnTo>
                  <a:pt x="77557" y="990544"/>
                </a:lnTo>
                <a:lnTo>
                  <a:pt x="57667" y="949486"/>
                </a:lnTo>
                <a:lnTo>
                  <a:pt x="40523" y="906940"/>
                </a:lnTo>
                <a:lnTo>
                  <a:pt x="26240" y="863020"/>
                </a:lnTo>
                <a:lnTo>
                  <a:pt x="14931" y="817841"/>
                </a:lnTo>
                <a:lnTo>
                  <a:pt x="6712" y="771518"/>
                </a:lnTo>
                <a:lnTo>
                  <a:pt x="1697" y="724164"/>
                </a:lnTo>
                <a:lnTo>
                  <a:pt x="0" y="675893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95CAF3E-2176-4FFE-8CEA-9D27E799030B}"/>
              </a:ext>
            </a:extLst>
          </p:cNvPr>
          <p:cNvSpPr txBox="1"/>
          <p:nvPr/>
        </p:nvSpPr>
        <p:spPr>
          <a:xfrm>
            <a:off x="3518459" y="3180447"/>
            <a:ext cx="3644342" cy="751872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>
            <a:defPPr>
              <a:defRPr lang="en-US"/>
            </a:defPPr>
            <a:lvl1pPr marL="12065" marR="5080" algn="ctr">
              <a:lnSpc>
                <a:spcPct val="101299"/>
              </a:lnSpc>
              <a:spcBef>
                <a:spcPts val="45"/>
              </a:spcBef>
              <a:defRPr sz="2400" b="1" spc="-10">
                <a:solidFill>
                  <a:srgbClr val="FFFFFF"/>
                </a:solidFill>
                <a:latin typeface="Segoe UI Black"/>
                <a:cs typeface="Segoe UI Black"/>
              </a:defRPr>
            </a:lvl1pPr>
          </a:lstStyle>
          <a:p>
            <a:r>
              <a:rPr lang="en-US" dirty="0"/>
              <a:t>Predict the likeliness </a:t>
            </a:r>
          </a:p>
          <a:p>
            <a:r>
              <a:rPr lang="en-US" dirty="0"/>
              <a:t> of Heart Disease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17BC256C-9742-4A37-9A72-73B453A28739}"/>
              </a:ext>
            </a:extLst>
          </p:cNvPr>
          <p:cNvSpPr/>
          <p:nvPr/>
        </p:nvSpPr>
        <p:spPr>
          <a:xfrm>
            <a:off x="3724021" y="4921993"/>
            <a:ext cx="6096000" cy="751872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065" marR="5080" algn="ctr">
              <a:lnSpc>
                <a:spcPct val="101299"/>
              </a:lnSpc>
              <a:spcBef>
                <a:spcPts val="45"/>
              </a:spcBef>
            </a:pPr>
            <a:r>
              <a:rPr lang="en-US" sz="2400" b="1" spc="-10" dirty="0">
                <a:solidFill>
                  <a:srgbClr val="FFFFFF"/>
                </a:solidFill>
                <a:latin typeface="Segoe UI Black"/>
                <a:cs typeface="Segoe UI Black"/>
              </a:rPr>
              <a:t>Visualization –</a:t>
            </a:r>
          </a:p>
          <a:p>
            <a:pPr marL="12065" marR="5080" algn="ctr">
              <a:lnSpc>
                <a:spcPct val="101299"/>
              </a:lnSpc>
              <a:spcBef>
                <a:spcPts val="45"/>
              </a:spcBef>
            </a:pPr>
            <a:r>
              <a:rPr lang="en-US" sz="2400" b="1" spc="-10" dirty="0">
                <a:solidFill>
                  <a:srgbClr val="FFFFFF"/>
                </a:solidFill>
                <a:latin typeface="Segoe UI Black"/>
                <a:cs typeface="Segoe UI Black"/>
              </a:rPr>
              <a:t>Presence of Heart Disease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="" xmlns:a16="http://schemas.microsoft.com/office/drawing/2014/main" id="{ED3925BC-CB93-4753-8EAF-308B286C90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5249838"/>
              </p:ext>
            </p:extLst>
          </p:nvPr>
        </p:nvGraphicFramePr>
        <p:xfrm>
          <a:off x="2997200" y="9144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1446631"/>
            <a:ext cx="9080500" cy="39959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 marR="5080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04040"/>
                </a:solidFill>
                <a:latin typeface="Segoe UI Black"/>
                <a:cs typeface="Segoe UI Black"/>
              </a:rPr>
              <a:t>Source: </a:t>
            </a:r>
            <a:r>
              <a:rPr lang="en-US" sz="2400" b="1" u="heavy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Segoe UI Black"/>
                <a:cs typeface="Segoe UI Black"/>
                <a:hlinkClick r:id="rId2"/>
              </a:rPr>
              <a:t>SAMPLE DATA: Heart Disease Data Set</a:t>
            </a:r>
            <a:endParaRPr lang="en-US" sz="2400" b="1" u="heavy" dirty="0">
              <a:solidFill>
                <a:srgbClr val="6DAC1C"/>
              </a:solidFill>
              <a:uFill>
                <a:solidFill>
                  <a:srgbClr val="6DAC1C"/>
                </a:solidFill>
              </a:uFill>
              <a:latin typeface="Segoe UI Black"/>
              <a:cs typeface="Segoe UI Black"/>
            </a:endParaRPr>
          </a:p>
          <a:p>
            <a:pPr marL="104139" marR="5080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04040"/>
                </a:solidFill>
                <a:latin typeface="Segoe UI Black"/>
                <a:cs typeface="Segoe UI Black"/>
              </a:rPr>
              <a:t>Statistics:</a:t>
            </a:r>
            <a:endParaRPr sz="2400" dirty="0">
              <a:latin typeface="Segoe UI Black"/>
              <a:cs typeface="Segoe UI Black"/>
            </a:endParaRPr>
          </a:p>
          <a:p>
            <a:pPr marL="283845" indent="-271145">
              <a:lnSpc>
                <a:spcPct val="150000"/>
              </a:lnSpc>
              <a:spcBef>
                <a:spcPts val="1165"/>
              </a:spcBef>
              <a:buClr>
                <a:srgbClr val="1CACE3"/>
              </a:buClr>
              <a:buFont typeface="Wingdings"/>
              <a:buChar char=""/>
              <a:tabLst>
                <a:tab pos="284480" algn="l"/>
              </a:tabLst>
            </a:pPr>
            <a:r>
              <a:rPr lang="en-US" sz="2400" b="1" spc="-5" dirty="0">
                <a:solidFill>
                  <a:srgbClr val="404040"/>
                </a:solidFill>
                <a:latin typeface="Segoe UI Black"/>
                <a:cs typeface="Segoe UI Black"/>
              </a:rPr>
              <a:t>Observation/Rows- 303</a:t>
            </a:r>
            <a:r>
              <a:rPr sz="2400" b="1" spc="-5" dirty="0">
                <a:solidFill>
                  <a:srgbClr val="404040"/>
                </a:solidFill>
                <a:latin typeface="Segoe UI Black"/>
                <a:cs typeface="Segoe UI Black"/>
              </a:rPr>
              <a:t> (excluding</a:t>
            </a:r>
            <a:r>
              <a:rPr sz="2400" b="1" spc="-110" dirty="0">
                <a:solidFill>
                  <a:srgbClr val="404040"/>
                </a:solidFill>
                <a:latin typeface="Segoe UI Black"/>
                <a:cs typeface="Segoe UI Black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Segoe UI Black"/>
                <a:cs typeface="Segoe UI Black"/>
              </a:rPr>
              <a:t>headers)</a:t>
            </a:r>
            <a:endParaRPr sz="2400" dirty="0">
              <a:latin typeface="Segoe UI Black"/>
              <a:cs typeface="Segoe UI Black"/>
            </a:endParaRPr>
          </a:p>
          <a:p>
            <a:pPr marL="283845" indent="-271145">
              <a:lnSpc>
                <a:spcPct val="150000"/>
              </a:lnSpc>
              <a:spcBef>
                <a:spcPts val="1150"/>
              </a:spcBef>
              <a:buClr>
                <a:srgbClr val="1CACE3"/>
              </a:buClr>
              <a:buFont typeface="Wingdings"/>
              <a:buChar char=""/>
              <a:tabLst>
                <a:tab pos="284480" algn="l"/>
              </a:tabLst>
            </a:pPr>
            <a:r>
              <a:rPr sz="2400" b="1" spc="-5" dirty="0">
                <a:solidFill>
                  <a:srgbClr val="404040"/>
                </a:solidFill>
                <a:latin typeface="Segoe UI Black"/>
                <a:cs typeface="Segoe UI Black"/>
              </a:rPr>
              <a:t>Features </a:t>
            </a:r>
            <a:r>
              <a:rPr sz="2400" b="1" dirty="0">
                <a:solidFill>
                  <a:srgbClr val="404040"/>
                </a:solidFill>
                <a:latin typeface="Segoe UI Black"/>
                <a:cs typeface="Segoe UI Black"/>
              </a:rPr>
              <a:t>–</a:t>
            </a:r>
            <a:r>
              <a:rPr sz="2400" b="1" spc="-30" dirty="0">
                <a:solidFill>
                  <a:srgbClr val="404040"/>
                </a:solidFill>
                <a:latin typeface="Segoe UI Black"/>
                <a:cs typeface="Segoe UI Black"/>
              </a:rPr>
              <a:t> </a:t>
            </a:r>
            <a:r>
              <a:rPr lang="en-US" sz="2400" b="1" spc="-5" dirty="0">
                <a:solidFill>
                  <a:srgbClr val="404040"/>
                </a:solidFill>
                <a:latin typeface="Segoe UI Black"/>
                <a:cs typeface="Segoe UI Black"/>
              </a:rPr>
              <a:t>13</a:t>
            </a:r>
            <a:endParaRPr sz="2400" dirty="0">
              <a:latin typeface="Segoe UI Black"/>
              <a:cs typeface="Segoe UI Black"/>
            </a:endParaRPr>
          </a:p>
          <a:p>
            <a:pPr marL="283845" indent="-271145">
              <a:lnSpc>
                <a:spcPct val="150000"/>
              </a:lnSpc>
              <a:spcBef>
                <a:spcPts val="1165"/>
              </a:spcBef>
              <a:buClr>
                <a:srgbClr val="1CACE3"/>
              </a:buClr>
              <a:buFont typeface="Wingdings"/>
              <a:buChar char=""/>
              <a:tabLst>
                <a:tab pos="284480" algn="l"/>
              </a:tabLst>
            </a:pPr>
            <a:r>
              <a:rPr sz="2400" b="1" spc="-5" dirty="0">
                <a:solidFill>
                  <a:srgbClr val="404040"/>
                </a:solidFill>
                <a:latin typeface="Segoe UI Black"/>
                <a:cs typeface="Segoe UI Black"/>
              </a:rPr>
              <a:t>Primary Feature </a:t>
            </a:r>
            <a:r>
              <a:rPr sz="2400" b="1" dirty="0">
                <a:solidFill>
                  <a:srgbClr val="404040"/>
                </a:solidFill>
                <a:latin typeface="Segoe UI Black"/>
                <a:cs typeface="Segoe UI Black"/>
              </a:rPr>
              <a:t>– </a:t>
            </a:r>
            <a:r>
              <a:rPr lang="en-US" sz="2400" b="1" spc="-5" dirty="0">
                <a:solidFill>
                  <a:srgbClr val="404040"/>
                </a:solidFill>
                <a:latin typeface="Segoe UI Black"/>
                <a:cs typeface="Segoe UI Black"/>
              </a:rPr>
              <a:t>Presence of Heart Disease</a:t>
            </a:r>
            <a:r>
              <a:rPr sz="2400" b="1" spc="-75" dirty="0">
                <a:solidFill>
                  <a:srgbClr val="404040"/>
                </a:solidFill>
                <a:latin typeface="Segoe UI Black"/>
                <a:cs typeface="Segoe UI Black"/>
              </a:rPr>
              <a:t> </a:t>
            </a:r>
            <a:r>
              <a:rPr sz="2400" b="1" dirty="0">
                <a:solidFill>
                  <a:srgbClr val="404040"/>
                </a:solidFill>
                <a:latin typeface="Segoe UI Black"/>
                <a:cs typeface="Segoe UI Black"/>
              </a:rPr>
              <a:t>(</a:t>
            </a:r>
            <a:r>
              <a:rPr lang="en-US" sz="2400" b="1" dirty="0">
                <a:solidFill>
                  <a:srgbClr val="404040"/>
                </a:solidFill>
                <a:latin typeface="Segoe UI Black"/>
                <a:cs typeface="Segoe UI Black"/>
              </a:rPr>
              <a:t>0</a:t>
            </a:r>
            <a:r>
              <a:rPr sz="2400" b="1" dirty="0">
                <a:solidFill>
                  <a:srgbClr val="404040"/>
                </a:solidFill>
                <a:latin typeface="Segoe UI Black"/>
                <a:cs typeface="Segoe UI Black"/>
              </a:rPr>
              <a:t>/</a:t>
            </a:r>
            <a:r>
              <a:rPr lang="en-US" sz="2400" b="1" dirty="0">
                <a:solidFill>
                  <a:srgbClr val="404040"/>
                </a:solidFill>
                <a:latin typeface="Segoe UI Black"/>
                <a:cs typeface="Segoe UI Black"/>
              </a:rPr>
              <a:t>1</a:t>
            </a:r>
            <a:r>
              <a:rPr sz="2400" b="1" dirty="0" smtClean="0">
                <a:solidFill>
                  <a:srgbClr val="404040"/>
                </a:solidFill>
                <a:latin typeface="Segoe UI Black"/>
                <a:cs typeface="Segoe UI Black"/>
              </a:rPr>
              <a:t>)</a:t>
            </a:r>
            <a:endParaRPr lang="en-US" sz="2400" b="1" dirty="0" smtClean="0">
              <a:solidFill>
                <a:srgbClr val="404040"/>
              </a:solidFill>
              <a:latin typeface="Segoe UI Black"/>
              <a:cs typeface="Segoe UI Black"/>
            </a:endParaRPr>
          </a:p>
          <a:p>
            <a:pPr marL="812800" lvl="1" indent="-342900">
              <a:buClr>
                <a:srgbClr val="1CACE3"/>
              </a:buClr>
              <a:buFont typeface="Arial" panose="020B0604020202020204" pitchFamily="34" charset="0"/>
              <a:buChar char="•"/>
              <a:tabLst>
                <a:tab pos="284480" algn="l"/>
              </a:tabLst>
            </a:pPr>
            <a:r>
              <a:rPr lang="en-US" sz="2400" dirty="0" smtClean="0">
                <a:latin typeface="Segoe UI Black"/>
                <a:cs typeface="Segoe UI Black"/>
              </a:rPr>
              <a:t>Value </a:t>
            </a:r>
            <a:r>
              <a:rPr lang="en-US" sz="2400" dirty="0">
                <a:latin typeface="Segoe UI Black"/>
                <a:cs typeface="Segoe UI Black"/>
              </a:rPr>
              <a:t>0: &lt; 50% diameter narrowing in any major vessel</a:t>
            </a:r>
            <a:endParaRPr lang="en-US" sz="2400" dirty="0" smtClean="0">
              <a:latin typeface="Segoe UI Black"/>
              <a:cs typeface="Segoe UI Black"/>
            </a:endParaRPr>
          </a:p>
          <a:p>
            <a:pPr marL="812800" lvl="1" indent="-342900">
              <a:buClr>
                <a:srgbClr val="1CACE3"/>
              </a:buClr>
              <a:buFont typeface="Arial" panose="020B0604020202020204" pitchFamily="34" charset="0"/>
              <a:buChar char="•"/>
              <a:tabLst>
                <a:tab pos="284480" algn="l"/>
              </a:tabLst>
            </a:pPr>
            <a:r>
              <a:rPr lang="en-US" sz="2400" dirty="0" smtClean="0">
                <a:latin typeface="Segoe UI Black"/>
                <a:cs typeface="Segoe UI Black"/>
              </a:rPr>
              <a:t>Value </a:t>
            </a:r>
            <a:r>
              <a:rPr lang="en-US" sz="2400" dirty="0">
                <a:latin typeface="Segoe UI Black"/>
                <a:cs typeface="Segoe UI Black"/>
              </a:rPr>
              <a:t>1: &gt; 50% diameter narrowing in any major vessel</a:t>
            </a:r>
            <a:endParaRPr sz="2400" dirty="0">
              <a:latin typeface="Segoe UI Black"/>
              <a:cs typeface="Segoe UI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96072" y="-76200"/>
            <a:ext cx="4300728" cy="32720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0"/>
            <a:ext cx="6105525" cy="1096010"/>
          </a:xfrm>
          <a:prstGeom prst="rect">
            <a:avLst/>
          </a:prstGeom>
          <a:solidFill>
            <a:srgbClr val="1D6194"/>
          </a:solidFill>
          <a:ln w="15240">
            <a:solidFill>
              <a:srgbClr val="117DA7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335"/>
              </a:spcBef>
            </a:pPr>
            <a:r>
              <a:rPr sz="6000" dirty="0">
                <a:solidFill>
                  <a:srgbClr val="FFFFFF"/>
                </a:solidFill>
              </a:rPr>
              <a:t>Data</a:t>
            </a:r>
            <a:r>
              <a:rPr sz="6000" spc="-45" dirty="0">
                <a:solidFill>
                  <a:srgbClr val="FFFFFF"/>
                </a:solidFill>
              </a:rPr>
              <a:t> </a:t>
            </a:r>
            <a:r>
              <a:rPr sz="6000" dirty="0">
                <a:solidFill>
                  <a:srgbClr val="FFFFFF"/>
                </a:solidFill>
              </a:rPr>
              <a:t>Source</a:t>
            </a:r>
            <a:endParaRPr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771" y="5275579"/>
            <a:ext cx="503301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5" dirty="0">
                <a:solidFill>
                  <a:srgbClr val="FFFFFF"/>
                </a:solidFill>
                <a:latin typeface="Segoe UI Black"/>
                <a:cs typeface="Segoe UI Black"/>
              </a:rPr>
              <a:t>M</a:t>
            </a:r>
            <a:r>
              <a:rPr sz="6000" b="1" spc="-50" dirty="0">
                <a:solidFill>
                  <a:srgbClr val="FFFFFF"/>
                </a:solidFill>
                <a:latin typeface="Segoe UI Black"/>
                <a:cs typeface="Segoe UI Black"/>
              </a:rPr>
              <a:t>e</a:t>
            </a:r>
            <a:r>
              <a:rPr sz="6000" b="1" spc="-55" dirty="0">
                <a:solidFill>
                  <a:srgbClr val="FFFFFF"/>
                </a:solidFill>
                <a:latin typeface="Segoe UI Black"/>
                <a:cs typeface="Segoe UI Black"/>
              </a:rPr>
              <a:t>t</a:t>
            </a:r>
            <a:r>
              <a:rPr sz="6000" b="1" spc="-45" dirty="0">
                <a:solidFill>
                  <a:srgbClr val="FFFFFF"/>
                </a:solidFill>
                <a:latin typeface="Segoe UI Black"/>
                <a:cs typeface="Segoe UI Black"/>
              </a:rPr>
              <a:t>h</a:t>
            </a:r>
            <a:r>
              <a:rPr sz="6000" b="1" spc="-50" dirty="0">
                <a:solidFill>
                  <a:srgbClr val="FFFFFF"/>
                </a:solidFill>
                <a:latin typeface="Segoe UI Black"/>
                <a:cs typeface="Segoe UI Black"/>
              </a:rPr>
              <a:t>odolog</a:t>
            </a:r>
            <a:r>
              <a:rPr sz="6000" b="1" dirty="0">
                <a:solidFill>
                  <a:srgbClr val="FFFFFF"/>
                </a:solidFill>
                <a:latin typeface="Segoe UI Black"/>
                <a:cs typeface="Segoe UI Black"/>
              </a:rPr>
              <a:t>y</a:t>
            </a:r>
            <a:endParaRPr sz="6000">
              <a:latin typeface="Segoe UI Black"/>
              <a:cs typeface="Segoe UI Blac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567F5FA-7DC0-42BB-87EC-A405DC263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183" y="5181600"/>
            <a:ext cx="2476076" cy="1414751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alpha val="56000"/>
              </a:schemeClr>
            </a:outerShdw>
            <a:softEdge rad="317500"/>
          </a:effectLst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0F9DFA1-AE54-422B-A8CB-A28F1B103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-111871"/>
            <a:ext cx="6906350" cy="483627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5195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771" y="5275579"/>
            <a:ext cx="503301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5" dirty="0">
                <a:solidFill>
                  <a:srgbClr val="FFFFFF"/>
                </a:solidFill>
                <a:latin typeface="Segoe UI Black"/>
                <a:cs typeface="Segoe UI Black"/>
              </a:rPr>
              <a:t>M</a:t>
            </a:r>
            <a:r>
              <a:rPr sz="6000" b="1" spc="-50" dirty="0">
                <a:solidFill>
                  <a:srgbClr val="FFFFFF"/>
                </a:solidFill>
                <a:latin typeface="Segoe UI Black"/>
                <a:cs typeface="Segoe UI Black"/>
              </a:rPr>
              <a:t>e</a:t>
            </a:r>
            <a:r>
              <a:rPr sz="6000" b="1" spc="-55" dirty="0">
                <a:solidFill>
                  <a:srgbClr val="FFFFFF"/>
                </a:solidFill>
                <a:latin typeface="Segoe UI Black"/>
                <a:cs typeface="Segoe UI Black"/>
              </a:rPr>
              <a:t>t</a:t>
            </a:r>
            <a:r>
              <a:rPr sz="6000" b="1" spc="-45" dirty="0">
                <a:solidFill>
                  <a:srgbClr val="FFFFFF"/>
                </a:solidFill>
                <a:latin typeface="Segoe UI Black"/>
                <a:cs typeface="Segoe UI Black"/>
              </a:rPr>
              <a:t>h</a:t>
            </a:r>
            <a:r>
              <a:rPr sz="6000" b="1" spc="-50" dirty="0">
                <a:solidFill>
                  <a:srgbClr val="FFFFFF"/>
                </a:solidFill>
                <a:latin typeface="Segoe UI Black"/>
                <a:cs typeface="Segoe UI Black"/>
              </a:rPr>
              <a:t>odolog</a:t>
            </a:r>
            <a:r>
              <a:rPr sz="6000" b="1" dirty="0">
                <a:solidFill>
                  <a:srgbClr val="FFFFFF"/>
                </a:solidFill>
                <a:latin typeface="Segoe UI Black"/>
                <a:cs typeface="Segoe UI Black"/>
              </a:rPr>
              <a:t>y</a:t>
            </a:r>
            <a:endParaRPr sz="6000">
              <a:latin typeface="Segoe UI Black"/>
              <a:cs typeface="Segoe UI Blac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567F5FA-7DC0-42BB-87EC-A405DC263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183" y="5181600"/>
            <a:ext cx="2476076" cy="1414751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alpha val="56000"/>
              </a:schemeClr>
            </a:outerShdw>
            <a:softEdge rad="317500"/>
          </a:effectLst>
        </p:spPr>
      </p:pic>
      <p:sp>
        <p:nvSpPr>
          <p:cNvPr id="5" name="object 2">
            <a:extLst>
              <a:ext uri="{FF2B5EF4-FFF2-40B4-BE49-F238E27FC236}">
                <a16:creationId xmlns="" xmlns:a16="http://schemas.microsoft.com/office/drawing/2014/main" id="{57DDFD15-53D8-4F8E-8AA6-C2686FADC3D1}"/>
              </a:ext>
            </a:extLst>
          </p:cNvPr>
          <p:cNvSpPr/>
          <p:nvPr/>
        </p:nvSpPr>
        <p:spPr>
          <a:xfrm>
            <a:off x="177292" y="64008"/>
            <a:ext cx="3248031" cy="1242364"/>
          </a:xfrm>
          <a:custGeom>
            <a:avLst/>
            <a:gdLst/>
            <a:ahLst/>
            <a:cxnLst/>
            <a:rect l="l" t="t" r="r" b="b"/>
            <a:pathLst>
              <a:path w="2901950" h="1160145">
                <a:moveTo>
                  <a:pt x="2321814" y="0"/>
                </a:moveTo>
                <a:lnTo>
                  <a:pt x="0" y="0"/>
                </a:lnTo>
                <a:lnTo>
                  <a:pt x="579882" y="579881"/>
                </a:lnTo>
                <a:lnTo>
                  <a:pt x="0" y="1159764"/>
                </a:lnTo>
                <a:lnTo>
                  <a:pt x="2321814" y="1159764"/>
                </a:lnTo>
                <a:lnTo>
                  <a:pt x="2901696" y="579881"/>
                </a:lnTo>
                <a:lnTo>
                  <a:pt x="2321814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sz="1600" b="1" spc="-5" dirty="0">
                <a:solidFill>
                  <a:srgbClr val="FFFFFF"/>
                </a:solidFill>
                <a:latin typeface="Segoe UI Black"/>
                <a:cs typeface="Segoe UI Black"/>
              </a:rPr>
              <a:t>13 </a:t>
            </a:r>
            <a:r>
              <a:rPr lang="en-US" sz="1600" b="1" spc="-10" dirty="0" smtClean="0">
                <a:solidFill>
                  <a:srgbClr val="FFFFFF"/>
                </a:solidFill>
                <a:latin typeface="Segoe UI Black"/>
                <a:cs typeface="Segoe UI Black"/>
              </a:rPr>
              <a:t>features extracted</a:t>
            </a:r>
          </a:p>
          <a:p>
            <a:pPr algn="ctr"/>
            <a:r>
              <a:rPr lang="en-US" sz="1600" b="1" spc="-10" dirty="0" smtClean="0">
                <a:solidFill>
                  <a:srgbClr val="FFFFFF"/>
                </a:solidFill>
                <a:latin typeface="Segoe UI Black"/>
                <a:cs typeface="Segoe UI Black"/>
              </a:rPr>
              <a:t>from </a:t>
            </a:r>
            <a:r>
              <a:rPr lang="en-US" sz="1600" b="1" spc="-5" dirty="0" smtClean="0">
                <a:solidFill>
                  <a:srgbClr val="FFFFFF"/>
                </a:solidFill>
                <a:latin typeface="Segoe UI Black"/>
                <a:cs typeface="Segoe UI Black"/>
              </a:rPr>
              <a:t>raw</a:t>
            </a:r>
            <a:r>
              <a:rPr lang="en-US" sz="1600" b="1" spc="-15" dirty="0" smtClean="0">
                <a:solidFill>
                  <a:srgbClr val="FFFFFF"/>
                </a:solidFill>
                <a:latin typeface="Segoe UI Black"/>
                <a:cs typeface="Segoe UI Black"/>
              </a:rPr>
              <a:t> </a:t>
            </a:r>
            <a:r>
              <a:rPr lang="en-US" sz="1600" b="1" spc="-10" dirty="0">
                <a:solidFill>
                  <a:srgbClr val="FFFFFF"/>
                </a:solidFill>
                <a:latin typeface="Segoe UI Black"/>
                <a:cs typeface="Segoe UI Black"/>
              </a:rPr>
              <a:t>data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="" xmlns:a16="http://schemas.microsoft.com/office/drawing/2014/main" id="{5279215D-5DCE-4D77-AB85-EA277E9C9B3A}"/>
              </a:ext>
            </a:extLst>
          </p:cNvPr>
          <p:cNvSpPr/>
          <p:nvPr/>
        </p:nvSpPr>
        <p:spPr>
          <a:xfrm>
            <a:off x="3790165" y="-240029"/>
            <a:ext cx="3133367" cy="1677796"/>
          </a:xfrm>
          <a:custGeom>
            <a:avLst/>
            <a:gdLst/>
            <a:ahLst/>
            <a:cxnLst/>
            <a:rect l="l" t="t" r="r" b="b"/>
            <a:pathLst>
              <a:path w="2901950" h="1160145">
                <a:moveTo>
                  <a:pt x="0" y="0"/>
                </a:moveTo>
                <a:lnTo>
                  <a:pt x="2321814" y="0"/>
                </a:lnTo>
                <a:lnTo>
                  <a:pt x="2901696" y="579881"/>
                </a:lnTo>
                <a:lnTo>
                  <a:pt x="2321814" y="1159764"/>
                </a:lnTo>
                <a:lnTo>
                  <a:pt x="0" y="1159764"/>
                </a:lnTo>
                <a:lnTo>
                  <a:pt x="579882" y="579881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6">
            <a:extLst>
              <a:ext uri="{FF2B5EF4-FFF2-40B4-BE49-F238E27FC236}">
                <a16:creationId xmlns="" xmlns:a16="http://schemas.microsoft.com/office/drawing/2014/main" id="{83044E74-D2F8-41E2-8164-39576566DF51}"/>
              </a:ext>
            </a:extLst>
          </p:cNvPr>
          <p:cNvSpPr/>
          <p:nvPr/>
        </p:nvSpPr>
        <p:spPr>
          <a:xfrm>
            <a:off x="4537874" y="1924281"/>
            <a:ext cx="3691726" cy="2419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8">
            <a:extLst>
              <a:ext uri="{FF2B5EF4-FFF2-40B4-BE49-F238E27FC236}">
                <a16:creationId xmlns="" xmlns:a16="http://schemas.microsoft.com/office/drawing/2014/main" id="{0C73D3AE-2500-49E9-8BB2-2CE06CCB9310}"/>
              </a:ext>
            </a:extLst>
          </p:cNvPr>
          <p:cNvSpPr/>
          <p:nvPr/>
        </p:nvSpPr>
        <p:spPr>
          <a:xfrm>
            <a:off x="9213850" y="64008"/>
            <a:ext cx="2901950" cy="1160145"/>
          </a:xfrm>
          <a:custGeom>
            <a:avLst/>
            <a:gdLst/>
            <a:ahLst/>
            <a:cxnLst/>
            <a:rect l="l" t="t" r="r" b="b"/>
            <a:pathLst>
              <a:path w="2901950" h="1160145">
                <a:moveTo>
                  <a:pt x="0" y="0"/>
                </a:moveTo>
                <a:lnTo>
                  <a:pt x="2321813" y="0"/>
                </a:lnTo>
                <a:lnTo>
                  <a:pt x="2901696" y="579881"/>
                </a:lnTo>
                <a:lnTo>
                  <a:pt x="2321813" y="1159764"/>
                </a:lnTo>
                <a:lnTo>
                  <a:pt x="0" y="1159764"/>
                </a:lnTo>
                <a:lnTo>
                  <a:pt x="579881" y="579881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771BBEA0-D2CA-4B7C-8CA2-AD5C35CA4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1" y="1478763"/>
            <a:ext cx="3973830" cy="3245637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975D534-9C0A-4F99-83EF-1CEB2C70019D}"/>
              </a:ext>
            </a:extLst>
          </p:cNvPr>
          <p:cNvSpPr/>
          <p:nvPr/>
        </p:nvSpPr>
        <p:spPr>
          <a:xfrm>
            <a:off x="3225292" y="76200"/>
            <a:ext cx="3175508" cy="1230172"/>
          </a:xfrm>
          <a:custGeom>
            <a:avLst/>
            <a:gdLst/>
            <a:ahLst/>
            <a:cxnLst/>
            <a:rect l="l" t="t" r="r" b="b"/>
            <a:pathLst>
              <a:path w="2901950" h="1160145">
                <a:moveTo>
                  <a:pt x="2321814" y="0"/>
                </a:moveTo>
                <a:lnTo>
                  <a:pt x="0" y="0"/>
                </a:lnTo>
                <a:lnTo>
                  <a:pt x="579882" y="579881"/>
                </a:lnTo>
                <a:lnTo>
                  <a:pt x="0" y="1159764"/>
                </a:lnTo>
                <a:lnTo>
                  <a:pt x="2321814" y="1159764"/>
                </a:lnTo>
                <a:lnTo>
                  <a:pt x="2901696" y="579881"/>
                </a:lnTo>
                <a:lnTo>
                  <a:pt x="2321814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Build predictive 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model using 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multiple techniques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="" xmlns:a16="http://schemas.microsoft.com/office/drawing/2014/main" id="{79B82A7A-35C0-4AB8-8317-DD8FB2A38CA2}"/>
              </a:ext>
            </a:extLst>
          </p:cNvPr>
          <p:cNvSpPr/>
          <p:nvPr/>
        </p:nvSpPr>
        <p:spPr>
          <a:xfrm>
            <a:off x="6197092" y="38965"/>
            <a:ext cx="3133367" cy="1267407"/>
          </a:xfrm>
          <a:custGeom>
            <a:avLst/>
            <a:gdLst/>
            <a:ahLst/>
            <a:cxnLst/>
            <a:rect l="l" t="t" r="r" b="b"/>
            <a:pathLst>
              <a:path w="2901950" h="1160145">
                <a:moveTo>
                  <a:pt x="2321814" y="0"/>
                </a:moveTo>
                <a:lnTo>
                  <a:pt x="0" y="0"/>
                </a:lnTo>
                <a:lnTo>
                  <a:pt x="579882" y="579881"/>
                </a:lnTo>
                <a:lnTo>
                  <a:pt x="0" y="1159764"/>
                </a:lnTo>
                <a:lnTo>
                  <a:pt x="2321814" y="1159764"/>
                </a:lnTo>
                <a:lnTo>
                  <a:pt x="2901696" y="579881"/>
                </a:lnTo>
                <a:lnTo>
                  <a:pt x="2321814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 anchor="ctr"/>
          <a:lstStyle/>
          <a:p>
            <a:pPr marL="12700" marR="5080" indent="-1270" algn="ctr">
              <a:lnSpc>
                <a:spcPct val="101299"/>
              </a:lnSpc>
              <a:spcBef>
                <a:spcPts val="70"/>
              </a:spcBef>
            </a:pPr>
            <a:r>
              <a:rPr lang="en-US" b="1" spc="-10" dirty="0">
                <a:solidFill>
                  <a:srgbClr val="FFFFFF"/>
                </a:solidFill>
                <a:latin typeface="+mj-lt"/>
                <a:cs typeface="Segoe UI Black"/>
              </a:rPr>
              <a:t>Optimal model  </a:t>
            </a:r>
          </a:p>
          <a:p>
            <a:pPr marL="12700" marR="5080" indent="-1270" algn="ctr">
              <a:lnSpc>
                <a:spcPct val="101299"/>
              </a:lnSpc>
              <a:spcBef>
                <a:spcPts val="70"/>
              </a:spcBef>
            </a:pPr>
            <a:r>
              <a:rPr lang="en-US" b="1" spc="-10" dirty="0">
                <a:solidFill>
                  <a:srgbClr val="FFFFFF"/>
                </a:solidFill>
                <a:latin typeface="+mj-lt"/>
                <a:cs typeface="Segoe UI Black"/>
              </a:rPr>
              <a:t>identified  through</a:t>
            </a:r>
            <a:r>
              <a:rPr lang="en-US" b="1" spc="-40" dirty="0">
                <a:solidFill>
                  <a:srgbClr val="FFFFFF"/>
                </a:solidFill>
                <a:latin typeface="+mj-lt"/>
                <a:cs typeface="Segoe UI Black"/>
              </a:rPr>
              <a:t> </a:t>
            </a:r>
          </a:p>
          <a:p>
            <a:pPr marL="12700" marR="5080" indent="-1270" algn="ctr">
              <a:lnSpc>
                <a:spcPct val="101299"/>
              </a:lnSpc>
              <a:spcBef>
                <a:spcPts val="70"/>
              </a:spcBef>
            </a:pPr>
            <a:r>
              <a:rPr lang="en-US" b="1" spc="-10" dirty="0">
                <a:solidFill>
                  <a:srgbClr val="FFFFFF"/>
                </a:solidFill>
                <a:latin typeface="+mj-lt"/>
                <a:cs typeface="Segoe UI Black"/>
              </a:rPr>
              <a:t>testing and</a:t>
            </a:r>
            <a:r>
              <a:rPr lang="en-US" b="1" spc="-40" dirty="0">
                <a:solidFill>
                  <a:srgbClr val="FFFFFF"/>
                </a:solidFill>
                <a:latin typeface="+mj-lt"/>
                <a:cs typeface="Segoe UI Black"/>
              </a:rPr>
              <a:t> </a:t>
            </a:r>
            <a:r>
              <a:rPr lang="en-US" b="1" spc="-5" dirty="0">
                <a:solidFill>
                  <a:srgbClr val="FFFFFF"/>
                </a:solidFill>
                <a:latin typeface="+mj-lt"/>
                <a:cs typeface="Segoe UI Black"/>
              </a:rPr>
              <a:t>evaluation</a:t>
            </a:r>
            <a:endParaRPr dirty="0">
              <a:latin typeface="+mj-lt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="" xmlns:a16="http://schemas.microsoft.com/office/drawing/2014/main" id="{56E60263-828E-47E0-B6F4-D49E75294F33}"/>
              </a:ext>
            </a:extLst>
          </p:cNvPr>
          <p:cNvSpPr/>
          <p:nvPr/>
        </p:nvSpPr>
        <p:spPr>
          <a:xfrm>
            <a:off x="8969663" y="74042"/>
            <a:ext cx="3045045" cy="1207286"/>
          </a:xfrm>
          <a:custGeom>
            <a:avLst/>
            <a:gdLst/>
            <a:ahLst/>
            <a:cxnLst/>
            <a:rect l="l" t="t" r="r" b="b"/>
            <a:pathLst>
              <a:path w="2901950" h="1160145">
                <a:moveTo>
                  <a:pt x="2321814" y="0"/>
                </a:moveTo>
                <a:lnTo>
                  <a:pt x="0" y="0"/>
                </a:lnTo>
                <a:lnTo>
                  <a:pt x="579882" y="579881"/>
                </a:lnTo>
                <a:lnTo>
                  <a:pt x="0" y="1159764"/>
                </a:lnTo>
                <a:lnTo>
                  <a:pt x="2321814" y="1159764"/>
                </a:lnTo>
                <a:lnTo>
                  <a:pt x="2901696" y="579881"/>
                </a:lnTo>
                <a:lnTo>
                  <a:pt x="2321814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b="1" spc="-10" dirty="0">
                <a:solidFill>
                  <a:srgbClr val="FFFFFF"/>
                </a:solidFill>
                <a:latin typeface="+mj-lt"/>
                <a:cs typeface="Segoe UI Black"/>
              </a:rPr>
              <a:t>Identified</a:t>
            </a:r>
            <a:r>
              <a:rPr lang="en-US" b="1" spc="-35" dirty="0">
                <a:solidFill>
                  <a:srgbClr val="FFFFFF"/>
                </a:solidFill>
                <a:latin typeface="+mj-lt"/>
                <a:cs typeface="Segoe UI Black"/>
              </a:rPr>
              <a:t> </a:t>
            </a:r>
            <a:r>
              <a:rPr lang="en-US" b="1" spc="-5" dirty="0">
                <a:solidFill>
                  <a:srgbClr val="FFFFFF"/>
                </a:solidFill>
                <a:latin typeface="+mj-lt"/>
                <a:cs typeface="Segoe UI Black"/>
              </a:rPr>
              <a:t>top </a:t>
            </a:r>
            <a:r>
              <a:rPr lang="en-US" b="1" spc="-5" dirty="0" smtClean="0">
                <a:solidFill>
                  <a:srgbClr val="FFFFFF"/>
                </a:solidFill>
                <a:latin typeface="+mj-lt"/>
                <a:cs typeface="Segoe UI Black"/>
              </a:rPr>
              <a:t>variables</a:t>
            </a:r>
          </a:p>
          <a:p>
            <a:pPr algn="ctr"/>
            <a:r>
              <a:rPr lang="en-US" b="1" spc="-10" dirty="0" smtClean="0">
                <a:solidFill>
                  <a:srgbClr val="FFFFFF"/>
                </a:solidFill>
                <a:latin typeface="+mj-lt"/>
                <a:cs typeface="Segoe UI Black"/>
              </a:rPr>
              <a:t>that explained </a:t>
            </a:r>
          </a:p>
          <a:p>
            <a:pPr algn="ctr"/>
            <a:r>
              <a:rPr lang="en-US" b="1" spc="-10" dirty="0" smtClean="0">
                <a:solidFill>
                  <a:srgbClr val="FFFFFF"/>
                </a:solidFill>
                <a:latin typeface="+mj-lt"/>
                <a:cs typeface="Segoe UI Black"/>
              </a:rPr>
              <a:t>Presence of </a:t>
            </a:r>
          </a:p>
          <a:p>
            <a:pPr algn="ctr"/>
            <a:r>
              <a:rPr lang="en-US" b="1" spc="-10" dirty="0" smtClean="0">
                <a:solidFill>
                  <a:srgbClr val="FFFFFF"/>
                </a:solidFill>
                <a:latin typeface="+mj-lt"/>
                <a:cs typeface="Segoe UI Black"/>
              </a:rPr>
              <a:t>Heart </a:t>
            </a:r>
            <a:r>
              <a:rPr lang="en-US" b="1" spc="-10" dirty="0">
                <a:solidFill>
                  <a:srgbClr val="FFFFFF"/>
                </a:solidFill>
                <a:latin typeface="+mj-lt"/>
                <a:cs typeface="Segoe UI Black"/>
              </a:rPr>
              <a:t>Disease</a:t>
            </a:r>
            <a:endParaRPr dirty="0">
              <a:latin typeface="+mj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E1AF6C49-D5C4-40E3-A008-CCB91FCC6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4310" y="1339488"/>
            <a:ext cx="3281825" cy="35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5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771" y="5275579"/>
            <a:ext cx="69481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0" dirty="0">
                <a:solidFill>
                  <a:srgbClr val="FFFFFF"/>
                </a:solidFill>
                <a:latin typeface="Segoe UI Black"/>
                <a:cs typeface="Segoe UI Black"/>
              </a:rPr>
              <a:t>Evaluation/Results</a:t>
            </a:r>
            <a:endParaRPr sz="6000">
              <a:latin typeface="Segoe UI Black"/>
              <a:cs typeface="Segoe UI Blac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E5A541D-53BF-457B-B3E1-C2D8ADFC6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009" y="5274407"/>
            <a:ext cx="2342712" cy="1338551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alpha val="56000"/>
              </a:schemeClr>
            </a:outerShdw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3055620" y="4785359"/>
            <a:ext cx="1351915" cy="1351915"/>
          </a:xfrm>
          <a:custGeom>
            <a:avLst/>
            <a:gdLst/>
            <a:ahLst/>
            <a:cxnLst/>
            <a:rect l="l" t="t" r="r" b="b"/>
            <a:pathLst>
              <a:path w="1351914" h="1351914">
                <a:moveTo>
                  <a:pt x="0" y="675893"/>
                </a:moveTo>
                <a:lnTo>
                  <a:pt x="1697" y="627628"/>
                </a:lnTo>
                <a:lnTo>
                  <a:pt x="6712" y="580277"/>
                </a:lnTo>
                <a:lnTo>
                  <a:pt x="14931" y="533957"/>
                </a:lnTo>
                <a:lnTo>
                  <a:pt x="26240" y="488780"/>
                </a:lnTo>
                <a:lnTo>
                  <a:pt x="40523" y="444863"/>
                </a:lnTo>
                <a:lnTo>
                  <a:pt x="57667" y="402318"/>
                </a:lnTo>
                <a:lnTo>
                  <a:pt x="77557" y="361260"/>
                </a:lnTo>
                <a:lnTo>
                  <a:pt x="100079" y="321805"/>
                </a:lnTo>
                <a:lnTo>
                  <a:pt x="125118" y="284065"/>
                </a:lnTo>
                <a:lnTo>
                  <a:pt x="152559" y="248157"/>
                </a:lnTo>
                <a:lnTo>
                  <a:pt x="182289" y="214193"/>
                </a:lnTo>
                <a:lnTo>
                  <a:pt x="214193" y="182289"/>
                </a:lnTo>
                <a:lnTo>
                  <a:pt x="248157" y="152559"/>
                </a:lnTo>
                <a:lnTo>
                  <a:pt x="284065" y="125118"/>
                </a:lnTo>
                <a:lnTo>
                  <a:pt x="321805" y="100079"/>
                </a:lnTo>
                <a:lnTo>
                  <a:pt x="361260" y="77557"/>
                </a:lnTo>
                <a:lnTo>
                  <a:pt x="402318" y="57667"/>
                </a:lnTo>
                <a:lnTo>
                  <a:pt x="444863" y="40523"/>
                </a:lnTo>
                <a:lnTo>
                  <a:pt x="488780" y="26240"/>
                </a:lnTo>
                <a:lnTo>
                  <a:pt x="533957" y="14931"/>
                </a:lnTo>
                <a:lnTo>
                  <a:pt x="580277" y="6712"/>
                </a:lnTo>
                <a:lnTo>
                  <a:pt x="627628" y="1697"/>
                </a:lnTo>
                <a:lnTo>
                  <a:pt x="675894" y="0"/>
                </a:lnTo>
                <a:lnTo>
                  <a:pt x="724159" y="1697"/>
                </a:lnTo>
                <a:lnTo>
                  <a:pt x="771510" y="6712"/>
                </a:lnTo>
                <a:lnTo>
                  <a:pt x="817830" y="14931"/>
                </a:lnTo>
                <a:lnTo>
                  <a:pt x="863007" y="26240"/>
                </a:lnTo>
                <a:lnTo>
                  <a:pt x="906924" y="40523"/>
                </a:lnTo>
                <a:lnTo>
                  <a:pt x="949469" y="57667"/>
                </a:lnTo>
                <a:lnTo>
                  <a:pt x="990527" y="77557"/>
                </a:lnTo>
                <a:lnTo>
                  <a:pt x="1029982" y="100079"/>
                </a:lnTo>
                <a:lnTo>
                  <a:pt x="1067722" y="125118"/>
                </a:lnTo>
                <a:lnTo>
                  <a:pt x="1103630" y="152559"/>
                </a:lnTo>
                <a:lnTo>
                  <a:pt x="1137594" y="182289"/>
                </a:lnTo>
                <a:lnTo>
                  <a:pt x="1169498" y="214193"/>
                </a:lnTo>
                <a:lnTo>
                  <a:pt x="1199228" y="248157"/>
                </a:lnTo>
                <a:lnTo>
                  <a:pt x="1226669" y="284065"/>
                </a:lnTo>
                <a:lnTo>
                  <a:pt x="1251708" y="321805"/>
                </a:lnTo>
                <a:lnTo>
                  <a:pt x="1274230" y="361260"/>
                </a:lnTo>
                <a:lnTo>
                  <a:pt x="1294120" y="402318"/>
                </a:lnTo>
                <a:lnTo>
                  <a:pt x="1311264" y="444863"/>
                </a:lnTo>
                <a:lnTo>
                  <a:pt x="1325547" y="488780"/>
                </a:lnTo>
                <a:lnTo>
                  <a:pt x="1336856" y="533957"/>
                </a:lnTo>
                <a:lnTo>
                  <a:pt x="1345075" y="580277"/>
                </a:lnTo>
                <a:lnTo>
                  <a:pt x="1350090" y="627628"/>
                </a:lnTo>
                <a:lnTo>
                  <a:pt x="1351788" y="675893"/>
                </a:lnTo>
                <a:lnTo>
                  <a:pt x="1350090" y="724164"/>
                </a:lnTo>
                <a:lnTo>
                  <a:pt x="1345075" y="771518"/>
                </a:lnTo>
                <a:lnTo>
                  <a:pt x="1336856" y="817841"/>
                </a:lnTo>
                <a:lnTo>
                  <a:pt x="1325547" y="863020"/>
                </a:lnTo>
                <a:lnTo>
                  <a:pt x="1311264" y="906940"/>
                </a:lnTo>
                <a:lnTo>
                  <a:pt x="1294120" y="949486"/>
                </a:lnTo>
                <a:lnTo>
                  <a:pt x="1274230" y="990544"/>
                </a:lnTo>
                <a:lnTo>
                  <a:pt x="1251708" y="1029999"/>
                </a:lnTo>
                <a:lnTo>
                  <a:pt x="1226669" y="1067738"/>
                </a:lnTo>
                <a:lnTo>
                  <a:pt x="1199228" y="1103646"/>
                </a:lnTo>
                <a:lnTo>
                  <a:pt x="1169498" y="1137609"/>
                </a:lnTo>
                <a:lnTo>
                  <a:pt x="1137594" y="1169511"/>
                </a:lnTo>
                <a:lnTo>
                  <a:pt x="1103630" y="1199240"/>
                </a:lnTo>
                <a:lnTo>
                  <a:pt x="1067722" y="1226680"/>
                </a:lnTo>
                <a:lnTo>
                  <a:pt x="1029982" y="1251717"/>
                </a:lnTo>
                <a:lnTo>
                  <a:pt x="990527" y="1274237"/>
                </a:lnTo>
                <a:lnTo>
                  <a:pt x="949469" y="1294126"/>
                </a:lnTo>
                <a:lnTo>
                  <a:pt x="906924" y="1311268"/>
                </a:lnTo>
                <a:lnTo>
                  <a:pt x="863007" y="1325550"/>
                </a:lnTo>
                <a:lnTo>
                  <a:pt x="817830" y="1336857"/>
                </a:lnTo>
                <a:lnTo>
                  <a:pt x="771510" y="1345076"/>
                </a:lnTo>
                <a:lnTo>
                  <a:pt x="724159" y="1350090"/>
                </a:lnTo>
                <a:lnTo>
                  <a:pt x="675894" y="1351788"/>
                </a:lnTo>
                <a:lnTo>
                  <a:pt x="627628" y="1350090"/>
                </a:lnTo>
                <a:lnTo>
                  <a:pt x="580277" y="1345076"/>
                </a:lnTo>
                <a:lnTo>
                  <a:pt x="533957" y="1336857"/>
                </a:lnTo>
                <a:lnTo>
                  <a:pt x="488780" y="1325550"/>
                </a:lnTo>
                <a:lnTo>
                  <a:pt x="444863" y="1311268"/>
                </a:lnTo>
                <a:lnTo>
                  <a:pt x="402318" y="1294126"/>
                </a:lnTo>
                <a:lnTo>
                  <a:pt x="361260" y="1274237"/>
                </a:lnTo>
                <a:lnTo>
                  <a:pt x="321805" y="1251717"/>
                </a:lnTo>
                <a:lnTo>
                  <a:pt x="284065" y="1226680"/>
                </a:lnTo>
                <a:lnTo>
                  <a:pt x="248157" y="1199240"/>
                </a:lnTo>
                <a:lnTo>
                  <a:pt x="214193" y="1169511"/>
                </a:lnTo>
                <a:lnTo>
                  <a:pt x="182289" y="1137609"/>
                </a:lnTo>
                <a:lnTo>
                  <a:pt x="152559" y="1103646"/>
                </a:lnTo>
                <a:lnTo>
                  <a:pt x="125118" y="1067738"/>
                </a:lnTo>
                <a:lnTo>
                  <a:pt x="100079" y="1029999"/>
                </a:lnTo>
                <a:lnTo>
                  <a:pt x="77557" y="990544"/>
                </a:lnTo>
                <a:lnTo>
                  <a:pt x="57667" y="949486"/>
                </a:lnTo>
                <a:lnTo>
                  <a:pt x="40523" y="906940"/>
                </a:lnTo>
                <a:lnTo>
                  <a:pt x="26240" y="863020"/>
                </a:lnTo>
                <a:lnTo>
                  <a:pt x="14931" y="817841"/>
                </a:lnTo>
                <a:lnTo>
                  <a:pt x="6712" y="771518"/>
                </a:lnTo>
                <a:lnTo>
                  <a:pt x="1697" y="724164"/>
                </a:lnTo>
                <a:lnTo>
                  <a:pt x="0" y="675893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49635"/>
          <a:stretch/>
        </p:blipFill>
        <p:spPr>
          <a:xfrm>
            <a:off x="983045" y="1748843"/>
            <a:ext cx="4267200" cy="4378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045" y="1676400"/>
            <a:ext cx="4503355" cy="4343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68941"/>
            <a:ext cx="10080000" cy="8068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/>
              <a:t>5 methods were used to train the model. Random Forest achieved a median accuracy of 83</a:t>
            </a:r>
            <a:r>
              <a:rPr lang="en-US" sz="2000" dirty="0" smtClean="0"/>
              <a:t>%.</a:t>
            </a:r>
          </a:p>
          <a:p>
            <a:r>
              <a:rPr lang="en-US" sz="2000" dirty="0"/>
              <a:t>Random Forest model selected 22 features to predict if there is heart disease or not.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8805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272556"/>
            <a:ext cx="4558553" cy="50208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47" y="1272556"/>
            <a:ext cx="4558553" cy="502080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268941"/>
            <a:ext cx="10080000" cy="8068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/>
              <a:t>People with heart disease achieved a lower maximum heart rate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Older people are more likely to have heart disease.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204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DAC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</TotalTime>
  <Words>369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Segoe UI Black</vt:lpstr>
      <vt:lpstr>Wingdings</vt:lpstr>
      <vt:lpstr>Office Theme</vt:lpstr>
      <vt:lpstr>think-cell Slide</vt:lpstr>
      <vt:lpstr>PowerPoint Presentation</vt:lpstr>
      <vt:lpstr>Presentation Outline</vt:lpstr>
      <vt:lpstr>Objectives:</vt:lpstr>
      <vt:lpstr>Data Source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Kishore Kulkarni</dc:creator>
  <cp:lastModifiedBy>Vinicius Hurtado</cp:lastModifiedBy>
  <cp:revision>42</cp:revision>
  <dcterms:created xsi:type="dcterms:W3CDTF">2017-12-02T21:36:50Z</dcterms:created>
  <dcterms:modified xsi:type="dcterms:W3CDTF">2017-12-06T00:46:56Z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2017-12-02T00:00:00Z</vt:filetime>
  </property>
</Properties>
</file>