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69BB-553B-468D-B434-B075D5E3EB6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4E56-CB85-411B-94D8-055A78948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71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69BB-553B-468D-B434-B075D5E3EB6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4E56-CB85-411B-94D8-055A78948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47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69BB-553B-468D-B434-B075D5E3EB6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4E56-CB85-411B-94D8-055A78948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39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69BB-553B-468D-B434-B075D5E3EB6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4E56-CB85-411B-94D8-055A78948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52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69BB-553B-468D-B434-B075D5E3EB6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4E56-CB85-411B-94D8-055A78948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14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69BB-553B-468D-B434-B075D5E3EB6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4E56-CB85-411B-94D8-055A78948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7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69BB-553B-468D-B434-B075D5E3EB6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4E56-CB85-411B-94D8-055A78948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4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69BB-553B-468D-B434-B075D5E3EB6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4E56-CB85-411B-94D8-055A78948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3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69BB-553B-468D-B434-B075D5E3EB6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4E56-CB85-411B-94D8-055A78948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62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69BB-553B-468D-B434-B075D5E3EB6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4E56-CB85-411B-94D8-055A78948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02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69BB-553B-468D-B434-B075D5E3EB6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4E56-CB85-411B-94D8-055A78948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45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669BB-553B-468D-B434-B075D5E3EB6E}" type="datetimeFigureOut">
              <a:rPr lang="pt-BR" smtClean="0"/>
              <a:t>15/03/2018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F4E56-CB85-411B-94D8-055A78948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13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Pentecostais" TargetMode="External"/><Relationship Id="rId13" Type="http://schemas.openxmlformats.org/officeDocument/2006/relationships/hyperlink" Target="https://pt.wikipedia.org/wiki/Latim" TargetMode="External"/><Relationship Id="rId3" Type="http://schemas.openxmlformats.org/officeDocument/2006/relationships/hyperlink" Target="https://pt.wikipedia.org/wiki/C%C3%A1tedra" TargetMode="External"/><Relationship Id="rId7" Type="http://schemas.openxmlformats.org/officeDocument/2006/relationships/hyperlink" Target="https://pt.wikipedia.org/wiki/Protestantes" TargetMode="External"/><Relationship Id="rId12" Type="http://schemas.openxmlformats.org/officeDocument/2006/relationships/hyperlink" Target="https://pt.wikipedia.org/wiki/Cabido" TargetMode="External"/><Relationship Id="rId2" Type="http://schemas.openxmlformats.org/officeDocument/2006/relationships/hyperlink" Target="https://pt.wikipedia.org/wiki/De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Igreja_Ortodoxa" TargetMode="External"/><Relationship Id="rId11" Type="http://schemas.openxmlformats.org/officeDocument/2006/relationships/hyperlink" Target="https://pt.wikipedia.org/wiki/Diocese" TargetMode="External"/><Relationship Id="rId5" Type="http://schemas.openxmlformats.org/officeDocument/2006/relationships/hyperlink" Target="https://pt.wikipedia.org/wiki/Catolicismo" TargetMode="External"/><Relationship Id="rId10" Type="http://schemas.openxmlformats.org/officeDocument/2006/relationships/hyperlink" Target="https://pt.wikipedia.org/wiki/Crist%C3%A3o" TargetMode="External"/><Relationship Id="rId4" Type="http://schemas.openxmlformats.org/officeDocument/2006/relationships/hyperlink" Target="https://pt.wikipedia.org/wiki/Bispo" TargetMode="External"/><Relationship Id="rId9" Type="http://schemas.openxmlformats.org/officeDocument/2006/relationships/hyperlink" Target="https://pt.wikipedia.org/wiki/Templ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4500" y="660400"/>
            <a:ext cx="9156700" cy="2392363"/>
          </a:xfrm>
        </p:spPr>
        <p:txBody>
          <a:bodyPr>
            <a:normAutofit/>
          </a:bodyPr>
          <a:lstStyle/>
          <a:p>
            <a:r>
              <a:rPr lang="pt-BR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Catedral Sé 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4500" y="3263900"/>
            <a:ext cx="11074400" cy="3429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Conhecendo o local </a:t>
            </a:r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052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? </a:t>
            </a:r>
            <a:endParaRPr lang="pt-BR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43076"/>
            <a:ext cx="10655300" cy="47863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As catedrais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eram consideradas a casa principal de 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  <a:hlinkClick r:id="rId2" tooltip="Deus"/>
              </a:rPr>
              <a:t>Deus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O termo 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catedral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 deriva de "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  <a:hlinkClick r:id="rId3" tooltip="Cátedra"/>
              </a:rPr>
              <a:t>cátedra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", cadeira de espaldar alto onde se senta um 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  <a:hlinkClick r:id="rId4" tooltip="Bispo"/>
              </a:rPr>
              <a:t>bispo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Originalmente usado no 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  <a:hlinkClick r:id="rId5" tooltip="Catolicismo"/>
              </a:rPr>
              <a:t>Catolicismo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o termo também é empregado para alguns templos 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  <a:hlinkClick r:id="rId6" tooltip="Igreja Ortodoxa"/>
              </a:rPr>
              <a:t>ortodoxos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  <a:hlinkClick r:id="rId7" tooltip="Protestantes"/>
              </a:rPr>
              <a:t>protestantes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 e 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  <a:hlinkClick r:id="rId8" tooltip="Pentecostais"/>
              </a:rPr>
              <a:t>pentecostais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Catedral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ou 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Sé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é o 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9" tooltip="Templo"/>
              </a:rPr>
              <a:t>templo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10" tooltip="Cristão"/>
              </a:rPr>
              <a:t>cristão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em que se encontra a sede de um 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4" tooltip="Bispo"/>
              </a:rPr>
              <a:t>bispo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e uma 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11" tooltip="Diocese"/>
              </a:rPr>
              <a:t>diocese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com seu 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12" tooltip="Cabido"/>
              </a:rPr>
              <a:t>cabido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Deriva do 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  <a:hlinkClick r:id="rId13" tooltip="Latim"/>
              </a:rPr>
              <a:t>latim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i="1" dirty="0" smtClean="0">
                <a:latin typeface="Arial" panose="020B0604020202020204" pitchFamily="34" charset="0"/>
                <a:cs typeface="Arial" panose="020B0604020202020204" pitchFamily="34" charset="0"/>
              </a:rPr>
              <a:t>cathedra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 tooltip="Cátedra"/>
              </a:rPr>
              <a:t>cátedra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cadeira), de maneira que o nome catedral faz referência ao trono do bispo.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604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pt-BR" b="1" dirty="0"/>
              <a:t>A história da construção da </a:t>
            </a:r>
            <a:r>
              <a:rPr lang="pt-BR" b="1" dirty="0" smtClean="0">
                <a:solidFill>
                  <a:schemeClr val="accent5"/>
                </a:solidFill>
              </a:rPr>
              <a:t>igreja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30300"/>
            <a:ext cx="10515600" cy="5727700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endParaRPr lang="pt-BR" b="1" dirty="0" smtClean="0"/>
          </a:p>
          <a:p>
            <a:pPr marL="0" indent="0" fontAlgn="base">
              <a:buNone/>
            </a:pPr>
            <a:r>
              <a:rPr lang="pt-BR" dirty="0" smtClean="0"/>
              <a:t>A </a:t>
            </a:r>
            <a:r>
              <a:rPr lang="pt-BR" dirty="0"/>
              <a:t>construção da Catedral da Sé foi iniciada no ano de 1913. O professor de arquitetura </a:t>
            </a:r>
            <a:r>
              <a:rPr lang="pt-BR" dirty="0" err="1"/>
              <a:t>Maximilian</a:t>
            </a:r>
            <a:r>
              <a:rPr lang="pt-BR" dirty="0"/>
              <a:t> Emil </a:t>
            </a:r>
            <a:r>
              <a:rPr lang="pt-BR" dirty="0" err="1"/>
              <a:t>Hehl</a:t>
            </a:r>
            <a:r>
              <a:rPr lang="pt-BR" dirty="0"/>
              <a:t> comandou o início da obra e foi responsável pelo projeto, exercendo também funções de engenheiro, já que tinha formação em ambas as áreas. A Igreja foi um de seus últimos desafios profissionais em decorrência da morte de </a:t>
            </a:r>
            <a:r>
              <a:rPr lang="pt-BR" dirty="0" err="1"/>
              <a:t>Hehl</a:t>
            </a:r>
            <a:r>
              <a:rPr lang="pt-BR" dirty="0"/>
              <a:t>, em 1916.</a:t>
            </a:r>
          </a:p>
          <a:p>
            <a:pPr marL="0" indent="0" fontAlgn="base">
              <a:buNone/>
            </a:pPr>
            <a:r>
              <a:rPr lang="pt-BR" dirty="0"/>
              <a:t>Depois de um bom tempo de construção, chegou o momento de inaugurar a igreja: isso aconteceu em 1954</a:t>
            </a:r>
            <a:r>
              <a:rPr lang="pt-BR" dirty="0" smtClean="0"/>
              <a:t>.</a:t>
            </a:r>
          </a:p>
          <a:p>
            <a:pPr marL="0" indent="0" fontAlgn="base">
              <a:buNone/>
            </a:pPr>
            <a:r>
              <a:rPr lang="pt-BR" dirty="0"/>
              <a:t>Se ela foi oficialmente aberta ao público há 63 anos, como as pessoas afirmam que a construção é um dos monumentos mais antigos de São Paulo? É simples: existiu uma outra Catedral da Sé.</a:t>
            </a:r>
          </a:p>
          <a:p>
            <a:pPr marL="0" indent="0" fontAlgn="base">
              <a:buNone/>
            </a:pPr>
            <a:r>
              <a:rPr lang="pt-BR" dirty="0"/>
              <a:t>A primeira “versão” da igreja foi erguida no ano de 1591, menos de 100 anos depois do descobrimento do Brasil, ali mesmo no exato lugar onde a Igreja existe atualmente. Quem escolheu a região certinha para levantar as paredes do monumento foi o cacique Tibiriçá, um importante líder indígena que teve grande participação nos primórdios do descobrimento do Brasil pelos europeus.</a:t>
            </a:r>
          </a:p>
          <a:p>
            <a:pPr marL="0" indent="0" fontAlgn="base">
              <a:buNone/>
            </a:pPr>
            <a:r>
              <a:rPr lang="pt-BR" dirty="0"/>
              <a:t>Até o momento de construir a versão moderna da igreja, aconteceram muitas reformas. Nenhuma delas, no entanto, conseguiu modificar o estilo da construção, que permanecia ligado à suas raízes originais.</a:t>
            </a:r>
          </a:p>
          <a:p>
            <a:pPr marL="0" indent="0" fontAlgn="base">
              <a:buNone/>
            </a:pPr>
            <a:r>
              <a:rPr lang="pt-BR" dirty="0"/>
              <a:t>A demolição da “velha Sé” aconteceu em 1911, quando a Praça da Sé foi alargada e o projeto para a nova Igreja começou a sair do papel.</a:t>
            </a:r>
          </a:p>
          <a:p>
            <a:pPr marL="0" indent="0" fontAlgn="base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420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Seu significado histórico para toda a cidade de São Paulo não demorou a gerar frutos. Com o passar dos anos, a Catedral foi sendo cada vez mais reconhecida, não apenas pelos cidadãos, mas também por autoridades locais e de fora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Especialistas que estudam a área são unânimes ao afirmar que a Catedral tem ligação direta com a história e formação da Cidade de São Paulo; por isso, o </a:t>
            </a:r>
            <a:r>
              <a:rPr lang="pt-BR" dirty="0" smtClean="0"/>
              <a:t>reconhecimento </a:t>
            </a:r>
            <a:r>
              <a:rPr lang="pt-BR" dirty="0"/>
              <a:t>é tão importante para os cidadãos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A Catedral da Sé proporciona uma experiência de imersão histórica muito grande, que agrega uma riquíssima bagagem cultural aos visitantes, além de ser um ótimo passeio de final de semana!</a:t>
            </a:r>
          </a:p>
        </p:txBody>
      </p:sp>
    </p:spTree>
    <p:extLst>
      <p:ext uri="{BB962C8B-B14F-4D97-AF65-F5344CB8AC3E}">
        <p14:creationId xmlns:p14="http://schemas.microsoft.com/office/powerpoint/2010/main" val="2532628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354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Tema do Office</vt:lpstr>
      <vt:lpstr>Catedral Sé </vt:lpstr>
      <vt:lpstr>O que é ? </vt:lpstr>
      <vt:lpstr>A história da construção da igreja</vt:lpstr>
      <vt:lpstr>Apresentação do PowerPoint</vt:lpstr>
    </vt:vector>
  </TitlesOfParts>
  <Company>Brasil Educação 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Catedral Sé</dc:title>
  <dc:creator>Laboratório de Informática</dc:creator>
  <cp:lastModifiedBy>Laboratório de Informática</cp:lastModifiedBy>
  <cp:revision>5</cp:revision>
  <dcterms:created xsi:type="dcterms:W3CDTF">2018-03-15T12:42:23Z</dcterms:created>
  <dcterms:modified xsi:type="dcterms:W3CDTF">2018-03-15T13:34:44Z</dcterms:modified>
</cp:coreProperties>
</file>