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1" r:id="rId2"/>
    <p:sldId id="262" r:id="rId3"/>
    <p:sldId id="260" r:id="rId4"/>
    <p:sldId id="263" r:id="rId5"/>
    <p:sldId id="264" r:id="rId6"/>
    <p:sldId id="256" r:id="rId7"/>
    <p:sldId id="257" r:id="rId8"/>
    <p:sldId id="258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0BF7-38E6-478B-B6F8-C88DBA97AE41}" type="datetimeFigureOut">
              <a:rPr lang="pt-BR" smtClean="0"/>
              <a:t>15/03/2018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D439-606A-4094-8FD4-8CFB4F463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174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0BF7-38E6-478B-B6F8-C88DBA97AE41}" type="datetimeFigureOut">
              <a:rPr lang="pt-BR" smtClean="0"/>
              <a:t>15/03/2018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D439-606A-4094-8FD4-8CFB4F463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23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0BF7-38E6-478B-B6F8-C88DBA97AE41}" type="datetimeFigureOut">
              <a:rPr lang="pt-BR" smtClean="0"/>
              <a:t>15/03/2018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D439-606A-4094-8FD4-8CFB4F463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5886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0BF7-38E6-478B-B6F8-C88DBA97AE41}" type="datetimeFigureOut">
              <a:rPr lang="pt-BR" smtClean="0"/>
              <a:t>15/03/2018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D439-606A-4094-8FD4-8CFB4F463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228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0BF7-38E6-478B-B6F8-C88DBA97AE41}" type="datetimeFigureOut">
              <a:rPr lang="pt-BR" smtClean="0"/>
              <a:t>15/03/2018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D439-606A-4094-8FD4-8CFB4F463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2921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0BF7-38E6-478B-B6F8-C88DBA97AE41}" type="datetimeFigureOut">
              <a:rPr lang="pt-BR" smtClean="0"/>
              <a:t>15/03/2018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D439-606A-4094-8FD4-8CFB4F463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57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0BF7-38E6-478B-B6F8-C88DBA97AE41}" type="datetimeFigureOut">
              <a:rPr lang="pt-BR" smtClean="0"/>
              <a:t>15/03/2018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D439-606A-4094-8FD4-8CFB4F463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301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0BF7-38E6-478B-B6F8-C88DBA97AE41}" type="datetimeFigureOut">
              <a:rPr lang="pt-BR" smtClean="0"/>
              <a:t>15/03/2018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D439-606A-4094-8FD4-8CFB4F463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116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0BF7-38E6-478B-B6F8-C88DBA97AE41}" type="datetimeFigureOut">
              <a:rPr lang="pt-BR" smtClean="0"/>
              <a:t>15/03/2018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D439-606A-4094-8FD4-8CFB4F463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4139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0BF7-38E6-478B-B6F8-C88DBA97AE41}" type="datetimeFigureOut">
              <a:rPr lang="pt-BR" smtClean="0"/>
              <a:t>15/03/2018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D439-606A-4094-8FD4-8CFB4F463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413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0BF7-38E6-478B-B6F8-C88DBA97AE41}" type="datetimeFigureOut">
              <a:rPr lang="pt-BR" smtClean="0"/>
              <a:t>15/03/2018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D439-606A-4094-8FD4-8CFB4F463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95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B0BF7-38E6-478B-B6F8-C88DBA97AE41}" type="datetimeFigureOut">
              <a:rPr lang="pt-BR" smtClean="0"/>
              <a:t>15/03/2018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0D439-606A-4094-8FD4-8CFB4F463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35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pt.wikipedia.org/wiki/Pentecostais" TargetMode="External"/><Relationship Id="rId13" Type="http://schemas.openxmlformats.org/officeDocument/2006/relationships/hyperlink" Target="https://pt.wikipedia.org/wiki/Latim" TargetMode="External"/><Relationship Id="rId3" Type="http://schemas.openxmlformats.org/officeDocument/2006/relationships/hyperlink" Target="https://pt.wikipedia.org/wiki/C%C3%A1tedra" TargetMode="External"/><Relationship Id="rId7" Type="http://schemas.openxmlformats.org/officeDocument/2006/relationships/hyperlink" Target="https://pt.wikipedia.org/wiki/Protestantes" TargetMode="External"/><Relationship Id="rId12" Type="http://schemas.openxmlformats.org/officeDocument/2006/relationships/hyperlink" Target="https://pt.wikipedia.org/wiki/Cabido" TargetMode="External"/><Relationship Id="rId2" Type="http://schemas.openxmlformats.org/officeDocument/2006/relationships/hyperlink" Target="https://pt.wikipedia.org/wiki/Deu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t.wikipedia.org/wiki/Igreja_Ortodoxa" TargetMode="External"/><Relationship Id="rId11" Type="http://schemas.openxmlformats.org/officeDocument/2006/relationships/hyperlink" Target="https://pt.wikipedia.org/wiki/Diocese" TargetMode="External"/><Relationship Id="rId5" Type="http://schemas.openxmlformats.org/officeDocument/2006/relationships/hyperlink" Target="https://pt.wikipedia.org/wiki/Catolicismo" TargetMode="External"/><Relationship Id="rId10" Type="http://schemas.openxmlformats.org/officeDocument/2006/relationships/hyperlink" Target="https://pt.wikipedia.org/wiki/Crist%C3%A3o" TargetMode="External"/><Relationship Id="rId4" Type="http://schemas.openxmlformats.org/officeDocument/2006/relationships/hyperlink" Target="https://pt.wikipedia.org/wiki/Bispo" TargetMode="External"/><Relationship Id="rId9" Type="http://schemas.openxmlformats.org/officeDocument/2006/relationships/hyperlink" Target="https://pt.wikipedia.org/wiki/Templo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6200" y="1711325"/>
            <a:ext cx="10515600" cy="1325563"/>
          </a:xfrm>
        </p:spPr>
        <p:txBody>
          <a:bodyPr>
            <a:normAutofit/>
          </a:bodyPr>
          <a:lstStyle/>
          <a:p>
            <a:r>
              <a:rPr lang="pt-BR" sz="8000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Catedral da Sé </a:t>
            </a:r>
            <a:endParaRPr lang="pt-BR" sz="80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60900" y="3606801"/>
            <a:ext cx="5359400" cy="21891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Conhecendo o local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Curiosidades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Fatos marcantes 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4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667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é? </a:t>
            </a:r>
            <a:endParaRPr lang="pt-BR" sz="48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066925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As catedrais eram consideradas a casa principal de </a:t>
            </a:r>
            <a:r>
              <a:rPr lang="pt-BR" sz="2600" dirty="0" smtClean="0">
                <a:latin typeface="Arial" panose="020B0604020202020204" pitchFamily="34" charset="0"/>
                <a:cs typeface="Arial" panose="020B0604020202020204" pitchFamily="34" charset="0"/>
                <a:hlinkClick r:id="rId2" tooltip="Deus"/>
              </a:rPr>
              <a:t>Deus</a:t>
            </a:r>
            <a:r>
              <a:rPr lang="pt-BR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O termo </a:t>
            </a:r>
            <a:r>
              <a:rPr lang="pt-BR" sz="2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catedral</a:t>
            </a:r>
            <a:r>
              <a:rPr lang="pt-BR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 deriva de "</a:t>
            </a:r>
            <a:r>
              <a:rPr lang="pt-BR" sz="2600" dirty="0" smtClean="0">
                <a:latin typeface="Arial" panose="020B0604020202020204" pitchFamily="34" charset="0"/>
                <a:cs typeface="Arial" panose="020B0604020202020204" pitchFamily="34" charset="0"/>
                <a:hlinkClick r:id="rId3" tooltip="Cátedra"/>
              </a:rPr>
              <a:t>cátedra</a:t>
            </a:r>
            <a:r>
              <a:rPr lang="pt-BR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", cadeira de espaldar alto onde se senta um </a:t>
            </a:r>
            <a:r>
              <a:rPr lang="pt-BR" sz="2600" dirty="0" smtClean="0">
                <a:latin typeface="Arial" panose="020B0604020202020204" pitchFamily="34" charset="0"/>
                <a:cs typeface="Arial" panose="020B0604020202020204" pitchFamily="34" charset="0"/>
                <a:hlinkClick r:id="rId4" tooltip="Bispo"/>
              </a:rPr>
              <a:t>bispo</a:t>
            </a:r>
            <a:r>
              <a:rPr lang="pt-BR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Originalmente usado no </a:t>
            </a:r>
            <a:r>
              <a:rPr lang="pt-BR" sz="2600" dirty="0" smtClean="0">
                <a:latin typeface="Arial" panose="020B0604020202020204" pitchFamily="34" charset="0"/>
                <a:cs typeface="Arial" panose="020B0604020202020204" pitchFamily="34" charset="0"/>
                <a:hlinkClick r:id="rId5" tooltip="Catolicismo"/>
              </a:rPr>
              <a:t>Catolicismo</a:t>
            </a:r>
            <a:r>
              <a:rPr lang="pt-BR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, o termo também é empregado para alguns templos </a:t>
            </a:r>
            <a:r>
              <a:rPr lang="pt-BR" sz="2600" dirty="0" smtClean="0">
                <a:latin typeface="Arial" panose="020B0604020202020204" pitchFamily="34" charset="0"/>
                <a:cs typeface="Arial" panose="020B0604020202020204" pitchFamily="34" charset="0"/>
                <a:hlinkClick r:id="rId6" tooltip="Igreja Ortodoxa"/>
              </a:rPr>
              <a:t>ortodoxos</a:t>
            </a:r>
            <a:r>
              <a:rPr lang="pt-BR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pt-BR" sz="2600" dirty="0" smtClean="0">
                <a:latin typeface="Arial" panose="020B0604020202020204" pitchFamily="34" charset="0"/>
                <a:cs typeface="Arial" panose="020B0604020202020204" pitchFamily="34" charset="0"/>
                <a:hlinkClick r:id="rId7" tooltip="Protestantes"/>
              </a:rPr>
              <a:t>protestantes</a:t>
            </a:r>
            <a:r>
              <a:rPr lang="pt-BR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 e </a:t>
            </a:r>
            <a:r>
              <a:rPr lang="pt-BR" sz="2600" dirty="0" smtClean="0">
                <a:latin typeface="Arial" panose="020B0604020202020204" pitchFamily="34" charset="0"/>
                <a:cs typeface="Arial" panose="020B0604020202020204" pitchFamily="34" charset="0"/>
                <a:hlinkClick r:id="rId8" tooltip="Pentecostais"/>
              </a:rPr>
              <a:t>pentecostais</a:t>
            </a:r>
            <a:r>
              <a:rPr lang="pt-BR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Catedral</a:t>
            </a:r>
            <a:r>
              <a:rPr lang="pt-BR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 ou </a:t>
            </a:r>
            <a:r>
              <a:rPr lang="pt-BR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Sé</a:t>
            </a:r>
            <a:r>
              <a:rPr lang="pt-BR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 é o </a:t>
            </a:r>
            <a:r>
              <a:rPr lang="pt-BR" sz="2600" dirty="0" smtClean="0">
                <a:latin typeface="Arial" panose="020B0604020202020204" pitchFamily="34" charset="0"/>
                <a:cs typeface="Arial" panose="020B0604020202020204" pitchFamily="34" charset="0"/>
                <a:hlinkClick r:id="rId9" tooltip="Templo"/>
              </a:rPr>
              <a:t>templo</a:t>
            </a:r>
            <a:r>
              <a:rPr lang="pt-BR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pt-BR" sz="2600" dirty="0" smtClean="0">
                <a:latin typeface="Arial" panose="020B0604020202020204" pitchFamily="34" charset="0"/>
                <a:cs typeface="Arial" panose="020B0604020202020204" pitchFamily="34" charset="0"/>
                <a:hlinkClick r:id="rId10" tooltip="Cristão"/>
              </a:rPr>
              <a:t>cristão</a:t>
            </a:r>
            <a:r>
              <a:rPr lang="pt-BR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 em que se encontra a sede de um </a:t>
            </a:r>
            <a:r>
              <a:rPr lang="pt-BR" sz="2600" dirty="0" smtClean="0">
                <a:latin typeface="Arial" panose="020B0604020202020204" pitchFamily="34" charset="0"/>
                <a:cs typeface="Arial" panose="020B0604020202020204" pitchFamily="34" charset="0"/>
                <a:hlinkClick r:id="rId4" tooltip="Bispo"/>
              </a:rPr>
              <a:t>bispo</a:t>
            </a:r>
            <a:r>
              <a:rPr lang="pt-BR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 e uma </a:t>
            </a:r>
            <a:r>
              <a:rPr lang="pt-BR" sz="2600" dirty="0" smtClean="0">
                <a:latin typeface="Arial" panose="020B0604020202020204" pitchFamily="34" charset="0"/>
                <a:cs typeface="Arial" panose="020B0604020202020204" pitchFamily="34" charset="0"/>
                <a:hlinkClick r:id="rId11" tooltip="Diocese"/>
              </a:rPr>
              <a:t>diocese</a:t>
            </a:r>
            <a:r>
              <a:rPr lang="pt-BR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, com seu </a:t>
            </a:r>
            <a:r>
              <a:rPr lang="pt-BR" sz="2600" dirty="0" smtClean="0">
                <a:latin typeface="Arial" panose="020B0604020202020204" pitchFamily="34" charset="0"/>
                <a:cs typeface="Arial" panose="020B0604020202020204" pitchFamily="34" charset="0"/>
                <a:hlinkClick r:id="rId12" tooltip="Cabido"/>
              </a:rPr>
              <a:t>cabido</a:t>
            </a:r>
            <a:r>
              <a:rPr lang="pt-BR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. Deriva do </a:t>
            </a:r>
            <a:r>
              <a:rPr lang="pt-BR" sz="2600" dirty="0" smtClean="0">
                <a:latin typeface="Arial" panose="020B0604020202020204" pitchFamily="34" charset="0"/>
                <a:cs typeface="Arial" panose="020B0604020202020204" pitchFamily="34" charset="0"/>
                <a:hlinkClick r:id="rId13" tooltip="Latim"/>
              </a:rPr>
              <a:t>latim</a:t>
            </a:r>
            <a:r>
              <a:rPr lang="pt-BR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cathedra</a:t>
            </a:r>
            <a:r>
              <a:rPr lang="pt-BR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 (</a:t>
            </a:r>
            <a:r>
              <a:rPr lang="pt-BR" sz="2600" dirty="0" smtClean="0">
                <a:latin typeface="Arial" panose="020B0604020202020204" pitchFamily="34" charset="0"/>
                <a:cs typeface="Arial" panose="020B0604020202020204" pitchFamily="34" charset="0"/>
                <a:hlinkClick r:id="rId3" tooltip="Cátedra"/>
              </a:rPr>
              <a:t>cátedra</a:t>
            </a:r>
            <a:r>
              <a:rPr lang="pt-BR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, cadeira), de maneira que o nome catedral faz referência ao trono do bispo.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778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História da catedral </a:t>
            </a:r>
            <a:endParaRPr lang="pt-BR" sz="48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A Catedral da Sé é tombada pelo patrimônio histórico de São Paulo.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Construído e instalado no ano de 1591, o primeiro projeto da </a:t>
            </a:r>
            <a:r>
              <a:rPr lang="pt-BR" sz="2400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Catedral da Sé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 foi feito em taipa de pilão.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 ano de 1745, a chamada “Velha Sé” teve sua categoria elevada à catedral.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A maior igreja de são Paulo, a catedral conta com 46 metros de largura, 111 de comprimento, cúpula de 65 metros de altura, torres com 92 metros cada e uma capacidade para abrigar oito mil pessoas.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Ela é a única igreja no Brasil que tem arquitetura gótica que por sinal, só existem assim na Europa.</a:t>
            </a:r>
          </a:p>
          <a:p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481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325563"/>
          </a:xfrm>
        </p:spPr>
        <p:txBody>
          <a:bodyPr/>
          <a:lstStyle/>
          <a:p>
            <a:pPr algn="ctr"/>
            <a:r>
              <a:rPr lang="pt-BR" dirty="0" smtClean="0"/>
              <a:t> </a:t>
            </a:r>
            <a:r>
              <a:rPr lang="pt-BR" sz="4000" b="1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história da construção da igreja</a:t>
            </a:r>
            <a:endParaRPr lang="pt-BR" sz="40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7700" y="1131888"/>
            <a:ext cx="10896600" cy="4851399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A construção da Catedral da Sé foi iniciada no ano de 1913. O professor de arquitetura Maximiliano Emil Hehl comandou o início da obra e foi responsável pelo projeto, exercendo também funções de engenheiro, já que tinha formação em ambas as áreas. A Igreja foi um de seus últimos desafios profissionais em decorrência da morte de Hehl, em 1916.</a:t>
            </a:r>
          </a:p>
          <a:p>
            <a:pPr marL="0" indent="0" fontAlgn="base">
              <a:buNone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Depois de um bom tempo de construção, chegou o momento de inaugurar a igreja: isso aconteceu em 1954.</a:t>
            </a:r>
          </a:p>
          <a:p>
            <a:pPr marL="0" indent="0" fontAlgn="base">
              <a:buNone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Se ela foi oficialmente aberta ao público há 63 anos, como as pessoas afirmam que a construção é um dos monumentos mais antigos de São Paulo? É simples: existiu uma outra Catedral da Sé.</a:t>
            </a:r>
          </a:p>
          <a:p>
            <a:pPr marL="0" indent="0" fontAlgn="base">
              <a:buNone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A primeira “versão” da igreja foi erguida no ano de 1591, menos de 100 anos depois do descobrimento do Brasil, ali mesmo no exato lugar onde a Igreja existe atualmente. Quem escolheu a região certinha para levantar as paredes do monumento foi o cacique Tibiriçá, um importante líder indígena que teve grande participação nos primórdios do descobrimento do Brasil pelos europeus.</a:t>
            </a:r>
          </a:p>
          <a:p>
            <a:pPr marL="0" indent="0" fontAlgn="base">
              <a:buNone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Até o momento de construir a versão moderna da igreja, aconteceram muitas reformas. Nenhuma delas, no entanto, conseguiu modificar o estilo da construção, que permanecia ligado à suas raízes originais.</a:t>
            </a:r>
          </a:p>
          <a:p>
            <a:pPr marL="0" indent="0" fontAlgn="base">
              <a:buNone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57446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07975"/>
          </a:xfrm>
        </p:spPr>
        <p:txBody>
          <a:bodyPr>
            <a:normAutofit fontScale="90000"/>
          </a:bodyPr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demolição da “velha Sé” aconteceu em 1911, quando a Praça da Sé foi alargada e o projeto para a nova Igreja começou a sair do papel.</a:t>
            </a:r>
          </a:p>
          <a:p>
            <a:pPr marL="0" indent="0"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Seu significado histórico para toda a cidade de São Paulo não demorou a gerar frutos. Com o passar dos anos, a Catedral foi sendo cada vez mais reconhecida, não apenas pelos cidadãos, mas também por autoridades locais e de fora.</a:t>
            </a:r>
          </a:p>
          <a:p>
            <a:pPr marL="0" indent="0"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Especialistas que estudam a área são unânimes ao afirmar que a Catedral tem ligação direta com a história e formação da Cidade de São Paulo; por isso, o reconhecimento é tão importante para os cidadãos.</a:t>
            </a:r>
          </a:p>
          <a:p>
            <a:pPr marL="0" indent="0"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 Catedral da Sé proporciona uma experiência de imersão histórica muito grande, que agrega uma riquíssima bagagem cultural aos visitantes, além de ser um ótimo passeio de final de semana!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15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8000" dirty="0" smtClean="0">
                <a:latin typeface="Arial" panose="020B0604020202020204" pitchFamily="34" charset="0"/>
                <a:cs typeface="Arial" panose="020B0604020202020204" pitchFamily="34" charset="0"/>
              </a:rPr>
              <a:t>Curiosidades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Catedral sé</a:t>
            </a:r>
            <a:endParaRPr lang="pt-BR" sz="32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96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Você sabia?</a:t>
            </a:r>
            <a:endParaRPr lang="pt-BR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2800" y="2160588"/>
            <a:ext cx="10515600" cy="44862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t-BR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Muitos não sabem é que, sob seu altar mor, escondida 7 metros abaixo do nível da rua, no traçado geográfico onde passa a linha imaginária do Tropico de Capricórnio e perto do marco zero da cidade, encontra-se a cripta, uma capela subterrânea em perfeito estado de conservação.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As pessoas que visitam a catedral e se aventuram em conhecer o local, cercado de lendas e mistérios que a Igreja Católica e os guias da visita não confirmaram.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Uma dessas historias é que ali existe uma passagem secreta ligando a catedral a outras igrejas paulistanas, a de São Francisco e a de São Bento.</a:t>
            </a:r>
          </a:p>
        </p:txBody>
      </p:sp>
    </p:spTree>
    <p:extLst>
      <p:ext uri="{BB962C8B-B14F-4D97-AF65-F5344CB8AC3E}">
        <p14:creationId xmlns:p14="http://schemas.microsoft.com/office/powerpoint/2010/main" val="377665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Você sabia? </a:t>
            </a:r>
            <a:endParaRPr lang="pt-BR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1304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t-BR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esculturas laterais da Catedral são as dos quatro profetas: Isaías, Jeremias, Ezequiel e Daniel. Na área central da fachada está São João Batista e, do outro lado, os evangelistas: São Mateus, São Marcos, São Lucas e São João</a:t>
            </a:r>
            <a:r>
              <a:rPr lang="pt-BR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Encontram-se</a:t>
            </a: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, ainda, na fachada nobre, as figuras de Santo Anastácio, São Cirilo, São Gregório Nazianzeno, São João Crisóstomo, Santo Ambrósio, São Jerônimo, Santo Agostinho e São Gregório Magno</a:t>
            </a:r>
            <a:r>
              <a:rPr lang="pt-BR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 Catedral da Sé é um dos edifícios mais antigos de toda história de São Paulo.</a:t>
            </a:r>
            <a:endParaRPr lang="pt-BR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74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Words>631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Tema do Office</vt:lpstr>
      <vt:lpstr>Catedral da Sé </vt:lpstr>
      <vt:lpstr>O que é? </vt:lpstr>
      <vt:lpstr>História da catedral </vt:lpstr>
      <vt:lpstr> A história da construção da igreja</vt:lpstr>
      <vt:lpstr>Apresentação do PowerPoint</vt:lpstr>
      <vt:lpstr>Curiosidades </vt:lpstr>
      <vt:lpstr>Você sabia?</vt:lpstr>
      <vt:lpstr>Você sabia? </vt:lpstr>
    </vt:vector>
  </TitlesOfParts>
  <Company>Brasil Educação 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Curiosidades</dc:title>
  <dc:creator>Laboratório de Informática</dc:creator>
  <cp:lastModifiedBy>Laboratório de Informática</cp:lastModifiedBy>
  <cp:revision>8</cp:revision>
  <dcterms:created xsi:type="dcterms:W3CDTF">2018-03-15T12:17:21Z</dcterms:created>
  <dcterms:modified xsi:type="dcterms:W3CDTF">2018-03-15T13:49:16Z</dcterms:modified>
</cp:coreProperties>
</file>