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8" r:id="rId2"/>
    <p:sldId id="269" r:id="rId3"/>
    <p:sldId id="270" r:id="rId4"/>
    <p:sldId id="276" r:id="rId5"/>
    <p:sldId id="278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7E9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701D-66FE-413F-B565-06EBD85C07D0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544D5-3038-454F-9722-D247F0FBF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1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C95E-7F61-404A-AE91-F5B2ADFFE70D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DD25-72D7-4FC8-BF90-A07BF30A74C9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F181-F4B1-49D9-8718-6C05045CE642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7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D9DC-EEB1-4078-B85F-0A40DFA16E26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5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E1CD-BEB0-400D-AD33-D06C2DD4359D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792-4BB1-4AAE-8AF2-6A7AB0EAFCF4}" type="datetime1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61-7134-4B7B-A3F7-16574AFBE6DD}" type="datetime1">
              <a:rPr lang="pt-BR" smtClean="0"/>
              <a:t>07/10/2024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FB25-977C-472E-A1FA-993AFBB56387}" type="datetime1">
              <a:rPr lang="pt-BR" smtClean="0"/>
              <a:t>07/10/2024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8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122-29EA-4D00-99D3-D2A1FA526762}" type="datetime1">
              <a:rPr lang="pt-BR" smtClean="0"/>
              <a:t>07/10/2024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073E-53C9-463A-9EA1-E4DB0EC2A4E1}" type="datetime1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0D1E-1A9D-4F63-8C02-4D4C519A939C}" type="datetime1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74D3-69A2-40EC-A866-5D721227B33E}" type="datetime1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AEBE-6A9F-4A76-9D55-68E483718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niciusoliveira-27/projeto-artigo-com-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E1801F-9272-282F-1A85-7C5DE3599D6C}"/>
              </a:ext>
            </a:extLst>
          </p:cNvPr>
          <p:cNvSpPr txBox="1"/>
          <p:nvPr/>
        </p:nvSpPr>
        <p:spPr>
          <a:xfrm>
            <a:off x="1" y="1334655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Java Antes e Depois do Spring: A Revolução no Desenvolvimento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FD0F2-FF7C-7A45-732B-FD7380A5698A}"/>
              </a:ext>
            </a:extLst>
          </p:cNvPr>
          <p:cNvSpPr txBox="1"/>
          <p:nvPr/>
        </p:nvSpPr>
        <p:spPr>
          <a:xfrm>
            <a:off x="457200" y="2796592"/>
            <a:ext cx="8631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 você gosta de tecnologia, já deve ter ouvido falar sobre Java, a linguagem de programação famosa por ser usada em tudo, desde aplicativos de celular até grandes sistemas de bancos. Mas nem sempre trabalhar com Java foi simples e divertido. Antes do Spring Framework, os programadores precisavam lidar com muitas configurações complicadas e escrever muito código apenas para fazer coisas simples funcionarem.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87D75E-9209-3A60-EC2B-CB109F54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8373154"/>
            <a:ext cx="4322618" cy="18525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E77A0F-C16B-6B86-727C-68E217A97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667" l="10000" r="90000">
                        <a14:foregroundMark x1="28333" y1="91667" x2="68611" y2="87500"/>
                        <a14:foregroundMark x1="68611" y1="87500" x2="41944" y2="83889"/>
                        <a14:foregroundMark x1="41944" y1="83889" x2="57778" y2="85278"/>
                        <a14:foregroundMark x1="57778" y1="85278" x2="71111" y2="79444"/>
                        <a14:foregroundMark x1="71111" y1="79444" x2="51667" y2="77222"/>
                        <a14:foregroundMark x1="51667" y1="77222" x2="67222" y2="77778"/>
                        <a14:foregroundMark x1="67222" y1="77778" x2="51944" y2="75000"/>
                        <a14:foregroundMark x1="51944" y1="75000" x2="35833" y2="80000"/>
                        <a14:foregroundMark x1="35833" y1="80000" x2="49722" y2="81944"/>
                        <a14:foregroundMark x1="49722" y1="81944" x2="34444" y2="81944"/>
                        <a14:foregroundMark x1="34444" y1="81944" x2="50278" y2="80556"/>
                        <a14:foregroundMark x1="50278" y1="80556" x2="65278" y2="81111"/>
                        <a14:foregroundMark x1="65278" y1="81111" x2="35833" y2="78611"/>
                        <a14:foregroundMark x1="35833" y1="78611" x2="36111" y2="84444"/>
                        <a14:foregroundMark x1="70556" y1="59722" x2="44722" y2="63611"/>
                        <a14:foregroundMark x1="44722" y1="63611" x2="28056" y2="60833"/>
                        <a14:foregroundMark x1="28056" y1="60833" x2="43333" y2="62778"/>
                        <a14:foregroundMark x1="43333" y1="62778" x2="58611" y2="62778"/>
                        <a14:foregroundMark x1="58611" y1="62778" x2="44167" y2="60278"/>
                        <a14:foregroundMark x1="44167" y1="60278" x2="57500" y2="54444"/>
                        <a14:foregroundMark x1="57500" y1="54444" x2="41389" y2="49722"/>
                        <a14:foregroundMark x1="41389" y1="49722" x2="69722" y2="42778"/>
                        <a14:foregroundMark x1="69722" y1="42778" x2="54167" y2="41667"/>
                        <a14:foregroundMark x1="54167" y1="41667" x2="44444" y2="30556"/>
                        <a14:foregroundMark x1="44444" y1="30556" x2="55000" y2="18056"/>
                        <a14:foregroundMark x1="55000" y1="18056" x2="43056" y2="26667"/>
                        <a14:foregroundMark x1="43056" y1="26667" x2="51111" y2="40278"/>
                        <a14:foregroundMark x1="51111" y1="40278" x2="53889" y2="25278"/>
                        <a14:foregroundMark x1="53889" y1="25278" x2="43056" y2="35000"/>
                        <a14:foregroundMark x1="43056" y1="35000" x2="63611" y2="46111"/>
                        <a14:foregroundMark x1="63611" y1="46111" x2="44167" y2="41111"/>
                        <a14:foregroundMark x1="44167" y1="41111" x2="60000" y2="42222"/>
                        <a14:foregroundMark x1="60000" y1="42222" x2="43889" y2="52500"/>
                        <a14:foregroundMark x1="43889" y1="52500" x2="59722" y2="60000"/>
                        <a14:foregroundMark x1="59722" y1="60000" x2="54167" y2="46111"/>
                        <a14:foregroundMark x1="54167" y1="46111" x2="42500" y2="38056"/>
                        <a14:foregroundMark x1="42500" y1="38056" x2="56944" y2="50833"/>
                        <a14:foregroundMark x1="56944" y1="50833" x2="43056" y2="57222"/>
                        <a14:foregroundMark x1="43056" y1="57222" x2="61944" y2="50833"/>
                        <a14:foregroundMark x1="61944" y1="50833" x2="48056" y2="39167"/>
                        <a14:foregroundMark x1="48056" y1="39167" x2="55556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584930"/>
            <a:ext cx="3429000" cy="3429000"/>
          </a:xfrm>
          <a:prstGeom prst="rect">
            <a:avLst/>
          </a:prstGeom>
          <a:ln>
            <a:solidFill>
              <a:srgbClr val="EEEEEE"/>
            </a:solidFill>
          </a:ln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2FF7125-B7DC-4C47-4AFB-8BE0E85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E7C90-B7A4-38AB-A511-44E62DE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1</a:t>
            </a:fld>
            <a:endParaRPr lang="pt-BR"/>
          </a:p>
        </p:txBody>
      </p:sp>
      <p:pic>
        <p:nvPicPr>
          <p:cNvPr id="2050" name="Picture 2" descr="Separator Line PNG Transparent Images Free Download | Vector Files | Pngtree">
            <a:extLst>
              <a:ext uri="{FF2B5EF4-FFF2-40B4-BE49-F238E27FC236}">
                <a16:creationId xmlns:a16="http://schemas.microsoft.com/office/drawing/2014/main" id="{FE6247D4-0476-C571-BC0D-9D0A8D83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10005008"/>
            <a:ext cx="7484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9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E1801F-9272-282F-1A85-7C5DE3599D6C}"/>
              </a:ext>
            </a:extLst>
          </p:cNvPr>
          <p:cNvSpPr txBox="1"/>
          <p:nvPr/>
        </p:nvSpPr>
        <p:spPr>
          <a:xfrm>
            <a:off x="883968" y="555277"/>
            <a:ext cx="804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que é o Spring?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FD0F2-FF7C-7A45-732B-FD7380A5698A}"/>
              </a:ext>
            </a:extLst>
          </p:cNvPr>
          <p:cNvSpPr txBox="1"/>
          <p:nvPr/>
        </p:nvSpPr>
        <p:spPr>
          <a:xfrm>
            <a:off x="528549" y="1451823"/>
            <a:ext cx="8755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Imagine que você está construindo uma casa e precisa de várias ferramentas diferentes, mas cada uma delas está em um cômodo diferente, e você tem que montar tudo sozinho. O Spring é como uma caixa de ferramentas mágica que organiza tudo para você, facilitando o trabalho. Ele ajuda os desenvolvedores a construir sistemas grandes e complexos de forma mais organizada e eficiente. No Spring, as partes do seu código conseguem conversar entre si de maneira mais fácil, sem que você precise ficar configurando tudo manualmente.</a:t>
            </a:r>
            <a:endParaRPr lang="pt-BR" sz="2800" dirty="0">
              <a:latin typeface="+mj-l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FA41E2-5589-D8AF-DF31-2A3A092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8D058-1CA6-B381-10D5-C4F2F246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2</a:t>
            </a:fld>
            <a:endParaRPr lang="pt-BR"/>
          </a:p>
        </p:txBody>
      </p:sp>
      <p:pic>
        <p:nvPicPr>
          <p:cNvPr id="9" name="Picture 2" descr="Separator Line PNG Transparent Images Free Download | Vector Files | Pngtree">
            <a:extLst>
              <a:ext uri="{FF2B5EF4-FFF2-40B4-BE49-F238E27FC236}">
                <a16:creationId xmlns:a16="http://schemas.microsoft.com/office/drawing/2014/main" id="{80CBE58B-99D7-5846-EC1B-6860C6E1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10005008"/>
            <a:ext cx="7484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C9209E-ADDC-8E21-0203-10E5D0516629}"/>
              </a:ext>
            </a:extLst>
          </p:cNvPr>
          <p:cNvSpPr txBox="1"/>
          <p:nvPr/>
        </p:nvSpPr>
        <p:spPr>
          <a:xfrm>
            <a:off x="778328" y="5903661"/>
            <a:ext cx="804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que é o Spring Boot?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562EED-0457-0199-B3DE-A5032761E72E}"/>
              </a:ext>
            </a:extLst>
          </p:cNvPr>
          <p:cNvSpPr txBox="1"/>
          <p:nvPr/>
        </p:nvSpPr>
        <p:spPr>
          <a:xfrm>
            <a:off x="660082" y="6694543"/>
            <a:ext cx="8755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Agora, imagine que além dessa caixa de ferramentas, você recebe uma casa quase pronta, faltando apenas pintar as paredes e colocar os móveis. O Spring Boot faz exatamente isso: ele cria um ambiente de desenvolvimento rápido, onde você não precisa configurar quase nada para começar. Com o Spring Boot, é possível criar e rodar uma aplicação Java com poucos cliques, como se fosse um "start automático". Isso economiza muito tempo e deixa os desenvolvedores felizes!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E1801F-9272-282F-1A85-7C5DE3599D6C}"/>
              </a:ext>
            </a:extLst>
          </p:cNvPr>
          <p:cNvSpPr txBox="1"/>
          <p:nvPr/>
        </p:nvSpPr>
        <p:spPr>
          <a:xfrm>
            <a:off x="883968" y="489647"/>
            <a:ext cx="804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Como o Spring mudou o mundo Java?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FD0F2-FF7C-7A45-732B-FD7380A5698A}"/>
              </a:ext>
            </a:extLst>
          </p:cNvPr>
          <p:cNvSpPr txBox="1"/>
          <p:nvPr/>
        </p:nvSpPr>
        <p:spPr>
          <a:xfrm>
            <a:off x="548641" y="1493406"/>
            <a:ext cx="8553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Spring deixou o desenvolvimento Java muito mais simples. Antes, era comum ter que escrever páginas e páginas de código só para fazer uma pequena parte do sistema funcionar. Com o Spring, boa parte desse trabalho foi automatizada, permitindo que os desenvolvedores se concentrem mais nas ideias criativas e menos em detalhes chatos. Além disso, ele trouxe um jeito mais fácil de testar o código e garantir que tudo funciona direitinho.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76BF87-363F-969B-1D08-0246AFD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446C6-2FAA-DB2C-AA96-EA83176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3</a:t>
            </a:fld>
            <a:endParaRPr lang="pt-BR"/>
          </a:p>
        </p:txBody>
      </p:sp>
      <p:pic>
        <p:nvPicPr>
          <p:cNvPr id="7" name="Picture 2" descr="Separator Line PNG Transparent Images Free Download | Vector Files | Pngtree">
            <a:extLst>
              <a:ext uri="{FF2B5EF4-FFF2-40B4-BE49-F238E27FC236}">
                <a16:creationId xmlns:a16="http://schemas.microsoft.com/office/drawing/2014/main" id="{A269A53F-C826-D696-60E7-278036C9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10005008"/>
            <a:ext cx="7484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97DDC3A-64DA-25DE-25AC-32F6DE49B25F}"/>
              </a:ext>
            </a:extLst>
          </p:cNvPr>
          <p:cNvSpPr txBox="1"/>
          <p:nvPr/>
        </p:nvSpPr>
        <p:spPr>
          <a:xfrm>
            <a:off x="548641" y="5759597"/>
            <a:ext cx="821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 o Spring Boot?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67953D-DA42-7696-E662-A272842697E4}"/>
              </a:ext>
            </a:extLst>
          </p:cNvPr>
          <p:cNvSpPr txBox="1"/>
          <p:nvPr/>
        </p:nvSpPr>
        <p:spPr>
          <a:xfrm>
            <a:off x="629712" y="6679297"/>
            <a:ext cx="8553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Spring Boot foi a cereja no bolo. Ele permitiu que os desenvolvedores criassem aplicativos completos de maneira muito mais rápida. Imagine querer abrir uma sorveteria e já ter todas as máquinas e ingredientes prontos, sem precisar comprar ou configurar cada coisinha. O Spring Boot faz algo assim no mundo do software: deixa tudo pronto para o desenvolvedor começar logo o que realmente importa — a lógica da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25391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E1801F-9272-282F-1A85-7C5DE3599D6C}"/>
              </a:ext>
            </a:extLst>
          </p:cNvPr>
          <p:cNvSpPr txBox="1"/>
          <p:nvPr/>
        </p:nvSpPr>
        <p:spPr>
          <a:xfrm>
            <a:off x="870857" y="1079041"/>
            <a:ext cx="804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FD0F2-FF7C-7A45-732B-FD7380A5698A}"/>
              </a:ext>
            </a:extLst>
          </p:cNvPr>
          <p:cNvSpPr txBox="1"/>
          <p:nvPr/>
        </p:nvSpPr>
        <p:spPr>
          <a:xfrm>
            <a:off x="662941" y="2017684"/>
            <a:ext cx="8425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latin typeface="+mj-lt"/>
              </a:rPr>
              <a:t>Com o Spring e o Spring Boot, o desenvolvimento em Java ficou mais leve, rápido e divertido. Esses frameworks deram aos programadores superpoderes para criar sistemas complexos sem dor de cabeça. Hoje, o mundo Java é muito mais ágil graças a essas ferramentas, e criar grandes projetos virou uma tarefa mais simples.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87D75E-9209-3A60-EC2B-CB109F54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8373154"/>
            <a:ext cx="4322618" cy="18525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E77A0F-C16B-6B86-727C-68E217A97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667" l="10000" r="90000">
                        <a14:foregroundMark x1="28333" y1="91667" x2="68611" y2="87500"/>
                        <a14:foregroundMark x1="68611" y1="87500" x2="41944" y2="83889"/>
                        <a14:foregroundMark x1="41944" y1="83889" x2="57778" y2="85278"/>
                        <a14:foregroundMark x1="57778" y1="85278" x2="71111" y2="79444"/>
                        <a14:foregroundMark x1="71111" y1="79444" x2="51667" y2="77222"/>
                        <a14:foregroundMark x1="51667" y1="77222" x2="67222" y2="77778"/>
                        <a14:foregroundMark x1="67222" y1="77778" x2="51944" y2="75000"/>
                        <a14:foregroundMark x1="51944" y1="75000" x2="35833" y2="80000"/>
                        <a14:foregroundMark x1="35833" y1="80000" x2="49722" y2="81944"/>
                        <a14:foregroundMark x1="49722" y1="81944" x2="34444" y2="81944"/>
                        <a14:foregroundMark x1="34444" y1="81944" x2="50278" y2="80556"/>
                        <a14:foregroundMark x1="50278" y1="80556" x2="65278" y2="81111"/>
                        <a14:foregroundMark x1="65278" y1="81111" x2="35833" y2="78611"/>
                        <a14:foregroundMark x1="35833" y1="78611" x2="36111" y2="84444"/>
                        <a14:foregroundMark x1="70556" y1="59722" x2="44722" y2="63611"/>
                        <a14:foregroundMark x1="44722" y1="63611" x2="28056" y2="60833"/>
                        <a14:foregroundMark x1="28056" y1="60833" x2="43333" y2="62778"/>
                        <a14:foregroundMark x1="43333" y1="62778" x2="58611" y2="62778"/>
                        <a14:foregroundMark x1="58611" y1="62778" x2="44167" y2="60278"/>
                        <a14:foregroundMark x1="44167" y1="60278" x2="57500" y2="54444"/>
                        <a14:foregroundMark x1="57500" y1="54444" x2="41389" y2="49722"/>
                        <a14:foregroundMark x1="41389" y1="49722" x2="69722" y2="42778"/>
                        <a14:foregroundMark x1="69722" y1="42778" x2="54167" y2="41667"/>
                        <a14:foregroundMark x1="54167" y1="41667" x2="44444" y2="30556"/>
                        <a14:foregroundMark x1="44444" y1="30556" x2="55000" y2="18056"/>
                        <a14:foregroundMark x1="55000" y1="18056" x2="43056" y2="26667"/>
                        <a14:foregroundMark x1="43056" y1="26667" x2="51111" y2="40278"/>
                        <a14:foregroundMark x1="51111" y1="40278" x2="53889" y2="25278"/>
                        <a14:foregroundMark x1="53889" y1="25278" x2="43056" y2="35000"/>
                        <a14:foregroundMark x1="43056" y1="35000" x2="63611" y2="46111"/>
                        <a14:foregroundMark x1="63611" y1="46111" x2="44167" y2="41111"/>
                        <a14:foregroundMark x1="44167" y1="41111" x2="60000" y2="42222"/>
                        <a14:foregroundMark x1="60000" y1="42222" x2="43889" y2="52500"/>
                        <a14:foregroundMark x1="43889" y1="52500" x2="59722" y2="60000"/>
                        <a14:foregroundMark x1="59722" y1="60000" x2="54167" y2="46111"/>
                        <a14:foregroundMark x1="54167" y1="46111" x2="42500" y2="38056"/>
                        <a14:foregroundMark x1="42500" y1="38056" x2="56944" y2="50833"/>
                        <a14:foregroundMark x1="56944" y1="50833" x2="43056" y2="57222"/>
                        <a14:foregroundMark x1="43056" y1="57222" x2="61944" y2="50833"/>
                        <a14:foregroundMark x1="61944" y1="50833" x2="48056" y2="39167"/>
                        <a14:foregroundMark x1="48056" y1="39167" x2="55556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584930"/>
            <a:ext cx="3429000" cy="3429000"/>
          </a:xfrm>
          <a:prstGeom prst="rect">
            <a:avLst/>
          </a:prstGeom>
          <a:ln>
            <a:solidFill>
              <a:srgbClr val="EEEEEE"/>
            </a:solidFill>
          </a:ln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76BF87-363F-969B-1D08-0246AFD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446C6-2FAA-DB2C-AA96-EA83176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4</a:t>
            </a:fld>
            <a:endParaRPr lang="pt-BR"/>
          </a:p>
        </p:txBody>
      </p:sp>
      <p:pic>
        <p:nvPicPr>
          <p:cNvPr id="7" name="Picture 2" descr="Separator Line PNG Transparent Images Free Download | Vector Files | Pngtree">
            <a:extLst>
              <a:ext uri="{FF2B5EF4-FFF2-40B4-BE49-F238E27FC236}">
                <a16:creationId xmlns:a16="http://schemas.microsoft.com/office/drawing/2014/main" id="{A269A53F-C826-D696-60E7-278036C9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10005008"/>
            <a:ext cx="7484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E1801F-9272-282F-1A85-7C5DE3599D6C}"/>
              </a:ext>
            </a:extLst>
          </p:cNvPr>
          <p:cNvSpPr txBox="1"/>
          <p:nvPr/>
        </p:nvSpPr>
        <p:spPr>
          <a:xfrm>
            <a:off x="870857" y="1079041"/>
            <a:ext cx="804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FD0F2-FF7C-7A45-732B-FD7380A5698A}"/>
              </a:ext>
            </a:extLst>
          </p:cNvPr>
          <p:cNvSpPr txBox="1"/>
          <p:nvPr/>
        </p:nvSpPr>
        <p:spPr>
          <a:xfrm>
            <a:off x="870857" y="2796592"/>
            <a:ext cx="8217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+mj-lt"/>
              </a:rPr>
              <a:t>Esse Artigo foi gerado por IA (Chat GPT) e revisado por humano.</a:t>
            </a:r>
          </a:p>
          <a:p>
            <a:pPr algn="ctr"/>
            <a:r>
              <a:rPr lang="pt-BR" sz="3000" dirty="0">
                <a:latin typeface="+mj-lt"/>
              </a:rPr>
              <a:t>O passo a passo se encontra no meu </a:t>
            </a:r>
            <a:r>
              <a:rPr lang="pt-BR" sz="3000" dirty="0" err="1">
                <a:latin typeface="+mj-lt"/>
              </a:rPr>
              <a:t>Github</a:t>
            </a:r>
            <a:r>
              <a:rPr lang="pt-BR" sz="3000" dirty="0">
                <a:latin typeface="+mj-lt"/>
              </a:rPr>
              <a:t>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76BF87-363F-969B-1D08-0246AFD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Boot e seus Endpoints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446C6-2FAA-DB2C-AA96-EA83176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EBE-6A9F-4A76-9D55-68E4837189FE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2" descr="Separator Line PNG Transparent Images Free Download | Vector Files | Pngtree">
            <a:extLst>
              <a:ext uri="{FF2B5EF4-FFF2-40B4-BE49-F238E27FC236}">
                <a16:creationId xmlns:a16="http://schemas.microsoft.com/office/drawing/2014/main" id="{A269A53F-C826-D696-60E7-278036C9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10005008"/>
            <a:ext cx="7484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534BA4-F83C-8FA6-CC06-B03AE860237F}"/>
              </a:ext>
            </a:extLst>
          </p:cNvPr>
          <p:cNvSpPr txBox="1"/>
          <p:nvPr/>
        </p:nvSpPr>
        <p:spPr>
          <a:xfrm>
            <a:off x="870857" y="4897563"/>
            <a:ext cx="8217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+mj-lt"/>
              </a:rPr>
              <a:t>Esse conteúdo foi gerado com fins didáticos de construção, não foi realizado uma validação cuidadosa humana no conteúdo e pode conter erros gerados por uma 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49E8489-D941-48C1-7255-35E990C6C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7242755"/>
            <a:ext cx="3272998" cy="162984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739175F-E310-6117-136F-1B3EBB9C11B9}"/>
              </a:ext>
            </a:extLst>
          </p:cNvPr>
          <p:cNvSpPr/>
          <p:nvPr/>
        </p:nvSpPr>
        <p:spPr>
          <a:xfrm>
            <a:off x="1150669" y="9278798"/>
            <a:ext cx="7484918" cy="48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hlinkClick r:id="rId4"/>
              </a:rPr>
              <a:t>https://github.com/viniciusoliveira-27/projeto-artigo-com-IA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6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9259</TotalTime>
  <Words>598</Words>
  <Application>Microsoft Office PowerPoint</Application>
  <PresentationFormat>Papel A3 (297 x 420 mm)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viniciusoliveira.270304@gmail.com</dc:creator>
  <cp:lastModifiedBy>viniciusoliveira.270304@gmail.com</cp:lastModifiedBy>
  <cp:revision>7</cp:revision>
  <dcterms:created xsi:type="dcterms:W3CDTF">2024-08-27T18:17:51Z</dcterms:created>
  <dcterms:modified xsi:type="dcterms:W3CDTF">2024-10-08T01:46:04Z</dcterms:modified>
</cp:coreProperties>
</file>