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</p:sldMasterIdLst>
  <p:sldIdLst>
    <p:sldId id="256" r:id="rId3"/>
    <p:sldId id="289" r:id="rId4"/>
    <p:sldId id="290" r:id="rId5"/>
    <p:sldId id="291" r:id="rId6"/>
    <p:sldId id="292" r:id="rId7"/>
    <p:sldId id="293" r:id="rId8"/>
    <p:sldId id="295" r:id="rId9"/>
    <p:sldId id="296" r:id="rId10"/>
    <p:sldId id="305" r:id="rId11"/>
    <p:sldId id="297" r:id="rId12"/>
    <p:sldId id="300" r:id="rId13"/>
    <p:sldId id="298" r:id="rId14"/>
    <p:sldId id="301" r:id="rId15"/>
    <p:sldId id="302" r:id="rId16"/>
    <p:sldId id="303" r:id="rId17"/>
  </p:sldIdLst>
  <p:sldSz cx="9144000" cy="6858000" type="screen4x3"/>
  <p:notesSz cx="6854825" cy="97504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66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70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EE361F-7253-4CCD-B8D1-B15F78866A5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EB374-A95C-4AE6-86BD-6BDBD5F1FA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0DDF3-91DD-4B39-89CB-1D30B3B43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7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4C29E5-E6C8-4B85-A558-C8B75FEBC0F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1BAA5-98EC-4273-B4E5-BC56CF7ED9E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BE62-C456-42F9-9ECC-B07CACE7652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C0485-310F-4E0E-9B22-3F638901A78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2A10C-0CDA-4764-B4ED-332263CE357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6AD77-0128-4452-A63D-5FF72A2627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45DAE-2F15-4F58-8E1D-3C01D631F5C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2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C2B24-AB4D-4559-8F85-80EC67473E1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7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A7A05-2D16-40CB-85A5-CD95346C55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F4615-5483-446A-9D5B-03BD6E2B38B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1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9CB01-4460-445E-A6E3-782FC92254E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27623-93E6-4DD2-B551-023B833CB38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3FA2D-0B1C-44A8-9B8F-575A90732F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2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10A33-AE24-4F4C-8471-848D19153E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F5B3E-FC7A-4DD8-A4C2-2F4CBC5E779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03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685BE-E56A-4069-B32D-9DEEC1E7D3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0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4F52D-16A0-4786-BAEA-3B720372B8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8464D-B654-40E8-BC9E-F12186FE9E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5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928E3-B085-4423-8CB6-3E3EFE705C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2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531974E-D9A2-4750-A45F-DDB1C98EFD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947442-816F-45C4-8410-2FD06AEFC95D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3850" y="1412875"/>
            <a:ext cx="843915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pt-BR" sz="3200" b="1" dirty="0">
                <a:solidFill>
                  <a:schemeClr val="tx2"/>
                </a:solidFill>
                <a:latin typeface="Tahoma" pitchFamily="34" charset="0"/>
              </a:rPr>
              <a:t>Parte I</a:t>
            </a:r>
            <a:br>
              <a:rPr lang="pt-BR" sz="3200" b="1" dirty="0">
                <a:solidFill>
                  <a:schemeClr val="tx2"/>
                </a:solidFill>
                <a:latin typeface="Tahoma" pitchFamily="34" charset="0"/>
              </a:rPr>
            </a:br>
            <a:r>
              <a:rPr lang="pt-BR" sz="3200" b="1" dirty="0">
                <a:solidFill>
                  <a:schemeClr val="tx2"/>
                </a:solidFill>
                <a:latin typeface="Tahoma" pitchFamily="34" charset="0"/>
              </a:rPr>
              <a:t>Introdução</a:t>
            </a:r>
            <a:br>
              <a:rPr lang="pt-BR" sz="3200" b="1" dirty="0">
                <a:solidFill>
                  <a:schemeClr val="tx2"/>
                </a:solidFill>
                <a:latin typeface="Tahoma" pitchFamily="34" charset="0"/>
              </a:rPr>
            </a:br>
            <a:br>
              <a:rPr lang="pt-BR" sz="3200" b="1" dirty="0">
                <a:solidFill>
                  <a:schemeClr val="tx2"/>
                </a:solidFill>
                <a:latin typeface="Tahoma" pitchFamily="34" charset="0"/>
              </a:rPr>
            </a:br>
            <a:br>
              <a:rPr lang="pt-BR" sz="3200" b="1" dirty="0">
                <a:solidFill>
                  <a:schemeClr val="tx2"/>
                </a:solidFill>
                <a:latin typeface="Tahoma" pitchFamily="34" charset="0"/>
              </a:rPr>
            </a:br>
            <a:endParaRPr lang="pt-BR" sz="3200" b="1" dirty="0">
              <a:solidFill>
                <a:schemeClr val="tx2"/>
              </a:solidFill>
              <a:latin typeface="Tahoma" pitchFamily="34" charset="0"/>
            </a:endParaRPr>
          </a:p>
          <a:p>
            <a:pPr algn="r"/>
            <a:r>
              <a:rPr lang="pt-BR" sz="2000" b="1" dirty="0">
                <a:latin typeface="Verdana" pitchFamily="34" charset="0"/>
              </a:rPr>
              <a:t>Alex Roberto Zacharias</a:t>
            </a:r>
            <a:br>
              <a:rPr lang="pt-BR" sz="1400" b="1" dirty="0">
                <a:latin typeface="Verdana" pitchFamily="34" charset="0"/>
              </a:rPr>
            </a:br>
            <a:r>
              <a:rPr lang="pt-BR" sz="1400" b="1" dirty="0">
                <a:latin typeface="Verdana" pitchFamily="34" charset="0"/>
              </a:rPr>
              <a:t>alex@einsteinlimeira.com.br</a:t>
            </a:r>
          </a:p>
          <a:p>
            <a:pPr algn="r"/>
            <a:endParaRPr lang="pt-BR" sz="1400" b="1" dirty="0">
              <a:latin typeface="Verdana" pitchFamily="34" charset="0"/>
            </a:endParaRPr>
          </a:p>
          <a:p>
            <a:pPr algn="r"/>
            <a:endParaRPr lang="pt-BR" sz="1400" b="1" dirty="0">
              <a:latin typeface="Verdana" pitchFamily="34" charset="0"/>
            </a:endParaRPr>
          </a:p>
          <a:p>
            <a:pPr algn="r"/>
            <a:endParaRPr lang="pt-BR" sz="1400" b="1" dirty="0">
              <a:latin typeface="Verdana" pitchFamily="34" charset="0"/>
            </a:endParaRPr>
          </a:p>
          <a:p>
            <a:pPr algn="r"/>
            <a:endParaRPr lang="pt-BR" sz="1400" b="1" dirty="0">
              <a:latin typeface="Verdana" pitchFamily="34" charset="0"/>
            </a:endParaRPr>
          </a:p>
          <a:p>
            <a:pPr algn="r"/>
            <a:endParaRPr lang="pt-BR" sz="1400" b="1" dirty="0">
              <a:latin typeface="Verdana" pitchFamily="34" charset="0"/>
            </a:endParaRPr>
          </a:p>
          <a:p>
            <a:pPr algn="r"/>
            <a:endParaRPr lang="pt-BR" sz="1400" b="1" dirty="0">
              <a:latin typeface="Verdana" pitchFamily="34" charset="0"/>
            </a:endParaRPr>
          </a:p>
          <a:p>
            <a:pPr algn="r"/>
            <a:r>
              <a:rPr lang="pt-BR" sz="1400" b="1" dirty="0">
                <a:latin typeface="Verdana" pitchFamily="34" charset="0"/>
              </a:rPr>
              <a:t>FACULDADES INTEGRADAS EINSTEIN DE LIMEIRA</a:t>
            </a:r>
          </a:p>
          <a:p>
            <a:pPr algn="r"/>
            <a:r>
              <a:rPr lang="pt-BR" sz="1400" b="1" dirty="0">
                <a:latin typeface="Verdana" pitchFamily="34" charset="0"/>
              </a:rPr>
              <a:t>1º SEMESTRE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65100" y="26988"/>
            <a:ext cx="87630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Banco de Dados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9025979" cy="5733256"/>
          </a:xfrm>
        </p:spPr>
        <p:txBody>
          <a:bodyPr/>
          <a:lstStyle/>
          <a:p>
            <a:r>
              <a:rPr lang="pt-BR" dirty="0"/>
              <a:t>Dados</a:t>
            </a:r>
          </a:p>
          <a:p>
            <a:pPr lvl="1"/>
            <a:r>
              <a:rPr lang="pt-BR" dirty="0"/>
              <a:t>Todos os dados que serão armazenados pelo BD (Banco de Dados), Integrados e compartilhados</a:t>
            </a:r>
          </a:p>
          <a:p>
            <a:endParaRPr lang="pt-BR" sz="1000" dirty="0"/>
          </a:p>
          <a:p>
            <a:r>
              <a:rPr lang="pt-BR" dirty="0"/>
              <a:t>Hardware</a:t>
            </a:r>
          </a:p>
          <a:p>
            <a:pPr lvl="1"/>
            <a:r>
              <a:rPr lang="pt-BR" dirty="0"/>
              <a:t>Os Requisitos dependem de quantidade de usuários simultâneos, quantidade de dados armazenados e performance do SGDB utilizado</a:t>
            </a:r>
          </a:p>
          <a:p>
            <a:endParaRPr lang="pt-BR" sz="1000" dirty="0"/>
          </a:p>
          <a:p>
            <a:r>
              <a:rPr lang="pt-BR" dirty="0"/>
              <a:t>Software</a:t>
            </a:r>
          </a:p>
          <a:p>
            <a:pPr lvl="1"/>
            <a:r>
              <a:rPr lang="pt-BR" dirty="0"/>
              <a:t>Sistema Gerenciador de Banco de Dados (SGDB) utilizado</a:t>
            </a:r>
          </a:p>
          <a:p>
            <a:endParaRPr lang="pt-BR" sz="1000" dirty="0"/>
          </a:p>
          <a:p>
            <a:r>
              <a:rPr lang="pt-BR" dirty="0"/>
              <a:t>Usuários</a:t>
            </a:r>
          </a:p>
          <a:p>
            <a:pPr lvl="1"/>
            <a:r>
              <a:rPr lang="pt-BR" dirty="0"/>
              <a:t>Programador, Administrador do Banco (DBA) e Usuários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Componentes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16850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9025979" cy="5733256"/>
          </a:xfrm>
        </p:spPr>
        <p:txBody>
          <a:bodyPr/>
          <a:lstStyle/>
          <a:p>
            <a:r>
              <a:rPr lang="pt-BR" dirty="0"/>
              <a:t>Administração do Banco de Dados</a:t>
            </a:r>
          </a:p>
          <a:p>
            <a:pPr lvl="1"/>
            <a:r>
              <a:rPr lang="pt-BR" dirty="0"/>
              <a:t>Tarefa atribuída ao DBA (</a:t>
            </a:r>
            <a:r>
              <a:rPr lang="pt-BR" dirty="0" err="1"/>
              <a:t>Database</a:t>
            </a:r>
            <a:r>
              <a:rPr lang="pt-BR" dirty="0"/>
              <a:t> Administrator) </a:t>
            </a:r>
          </a:p>
          <a:p>
            <a:pPr lvl="1"/>
            <a:r>
              <a:rPr lang="pt-BR" dirty="0"/>
              <a:t>Consiste na criação de tabelas, índices, triggers, </a:t>
            </a:r>
            <a:r>
              <a:rPr lang="pt-BR" dirty="0" err="1"/>
              <a:t>stored</a:t>
            </a:r>
            <a:r>
              <a:rPr lang="pt-BR" dirty="0"/>
              <a:t> procedures entre outras funções</a:t>
            </a:r>
          </a:p>
          <a:p>
            <a:pPr lvl="1"/>
            <a:r>
              <a:rPr lang="pt-BR" dirty="0"/>
              <a:t>É o responsável pelo bom funcionamento do BD</a:t>
            </a:r>
          </a:p>
          <a:p>
            <a:pPr lvl="1"/>
            <a:r>
              <a:rPr lang="pt-BR" dirty="0"/>
              <a:t>É um profissional da área de TI</a:t>
            </a:r>
          </a:p>
          <a:p>
            <a:pPr lvl="1"/>
            <a:endParaRPr lang="pt-BR" dirty="0"/>
          </a:p>
          <a:p>
            <a:r>
              <a:rPr lang="pt-BR" dirty="0"/>
              <a:t>Administração dos Dados</a:t>
            </a:r>
          </a:p>
          <a:p>
            <a:pPr lvl="1"/>
            <a:r>
              <a:rPr lang="pt-BR" dirty="0"/>
              <a:t>Define que dados devem ser armazenados</a:t>
            </a:r>
          </a:p>
          <a:p>
            <a:pPr lvl="1"/>
            <a:r>
              <a:rPr lang="pt-BR" dirty="0"/>
              <a:t>Estabelece normas para manter e tratar estes dados</a:t>
            </a:r>
          </a:p>
          <a:p>
            <a:pPr lvl="1"/>
            <a:r>
              <a:rPr lang="pt-BR" dirty="0"/>
              <a:t>Pode ser um gerente, não precisa ser da área de TI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137385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9025979" cy="5733256"/>
          </a:xfrm>
        </p:spPr>
        <p:txBody>
          <a:bodyPr/>
          <a:lstStyle/>
          <a:p>
            <a:r>
              <a:rPr lang="pt-BR" dirty="0"/>
              <a:t>MER (modelo entidade relacionamento) </a:t>
            </a:r>
          </a:p>
          <a:p>
            <a:pPr lvl="1"/>
            <a:r>
              <a:rPr lang="pt-BR" dirty="0"/>
              <a:t>É utilizado para a modelagem do banco de dados</a:t>
            </a:r>
          </a:p>
          <a:p>
            <a:endParaRPr lang="pt-BR" dirty="0"/>
          </a:p>
          <a:p>
            <a:r>
              <a:rPr lang="pt-BR" dirty="0"/>
              <a:t>Entidade</a:t>
            </a:r>
          </a:p>
          <a:p>
            <a:pPr lvl="1"/>
            <a:r>
              <a:rPr lang="pt-BR" dirty="0"/>
              <a:t>É qualquer objeto sobre o qual desejamos registrar informações, por exemplo os clientes da empresa</a:t>
            </a:r>
          </a:p>
          <a:p>
            <a:pPr lvl="1"/>
            <a:endParaRPr lang="pt-BR" dirty="0"/>
          </a:p>
          <a:p>
            <a:r>
              <a:rPr lang="pt-BR" dirty="0"/>
              <a:t>Relacionamento</a:t>
            </a:r>
          </a:p>
          <a:p>
            <a:pPr lvl="1"/>
            <a:r>
              <a:rPr lang="pt-BR" dirty="0"/>
              <a:t>são as ligações entre as diversas entidades, a entidade clientes esta relacionada a entidade vendas por exemplo</a:t>
            </a:r>
          </a:p>
          <a:p>
            <a:pPr lvl="1"/>
            <a:endParaRPr lang="pt-BR" dirty="0"/>
          </a:p>
          <a:p>
            <a:r>
              <a:rPr lang="pt-BR" dirty="0"/>
              <a:t>DER (Diagrama de entidades e relacionamento)</a:t>
            </a:r>
          </a:p>
          <a:p>
            <a:pPr lvl="1"/>
            <a:r>
              <a:rPr lang="pt-BR" dirty="0"/>
              <a:t>Facilita a criação e modelagem do BD</a:t>
            </a:r>
          </a:p>
          <a:p>
            <a:pPr lvl="1"/>
            <a:endParaRPr lang="pt-BR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Entidades 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316850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Modelo Relacional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r>
              <a:rPr lang="pt-BR" sz="2600" dirty="0"/>
              <a:t>Se baseia em aspectos da matemática (teoria dos conjuntos e na lógica de predicados)</a:t>
            </a:r>
          </a:p>
          <a:p>
            <a:pPr lvl="1"/>
            <a:r>
              <a:rPr lang="pt-BR" sz="2000" dirty="0"/>
              <a:t>Para se aprofundar mais, capitulo 3 do livro (Introdução a Sistemas de Bancos de dados – C. J. Date)</a:t>
            </a:r>
          </a:p>
          <a:p>
            <a:endParaRPr lang="pt-BR" sz="2600" dirty="0"/>
          </a:p>
          <a:p>
            <a:r>
              <a:rPr lang="pt-BR" sz="2600" dirty="0"/>
              <a:t>Principais aspectos:</a:t>
            </a:r>
          </a:p>
          <a:p>
            <a:pPr lvl="1"/>
            <a:r>
              <a:rPr lang="pt-BR" sz="2600" dirty="0"/>
              <a:t>Aspecto Estrutural (dados percebidos como tabelas)</a:t>
            </a:r>
          </a:p>
          <a:p>
            <a:pPr lvl="1"/>
            <a:r>
              <a:rPr lang="pt-BR" sz="2600" dirty="0"/>
              <a:t>Aspecto de integridade</a:t>
            </a:r>
          </a:p>
          <a:p>
            <a:pPr lvl="1"/>
            <a:r>
              <a:rPr lang="pt-BR" sz="2600" dirty="0"/>
              <a:t>Aspecto manipulativo (restrição, projeção e junção)</a:t>
            </a:r>
          </a:p>
          <a:p>
            <a:endParaRPr lang="pt-BR" sz="2600" dirty="0"/>
          </a:p>
          <a:p>
            <a:r>
              <a:rPr lang="pt-BR" sz="2600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67868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Tipos de Dados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r>
              <a:rPr lang="pt-BR" dirty="0"/>
              <a:t>Inteiro</a:t>
            </a:r>
          </a:p>
          <a:p>
            <a:endParaRPr lang="pt-BR" dirty="0"/>
          </a:p>
          <a:p>
            <a:r>
              <a:rPr lang="pt-BR" dirty="0"/>
              <a:t>Ponto Flutuante</a:t>
            </a:r>
          </a:p>
          <a:p>
            <a:endParaRPr lang="pt-BR" dirty="0"/>
          </a:p>
          <a:p>
            <a:r>
              <a:rPr lang="pt-BR" dirty="0"/>
              <a:t>Texto</a:t>
            </a:r>
          </a:p>
          <a:p>
            <a:endParaRPr lang="pt-BR" dirty="0"/>
          </a:p>
          <a:p>
            <a:r>
              <a:rPr lang="pt-BR" dirty="0"/>
              <a:t>Lógico</a:t>
            </a:r>
          </a:p>
          <a:p>
            <a:endParaRPr lang="pt-BR" dirty="0"/>
          </a:p>
          <a:p>
            <a:r>
              <a:rPr lang="pt-BR" dirty="0"/>
              <a:t>Data / hora</a:t>
            </a:r>
          </a:p>
          <a:p>
            <a:endParaRPr lang="pt-BR" dirty="0"/>
          </a:p>
          <a:p>
            <a:r>
              <a:rPr lang="pt-BR" dirty="0"/>
              <a:t>Criado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77684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Diagrama entidade relacionamento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r>
              <a:rPr lang="pt-BR" sz="2600" dirty="0"/>
              <a:t>As entidades são representadas por retângulos</a:t>
            </a:r>
          </a:p>
          <a:p>
            <a:endParaRPr lang="pt-BR" sz="2600" dirty="0"/>
          </a:p>
          <a:p>
            <a:r>
              <a:rPr lang="pt-BR" sz="2600" dirty="0"/>
              <a:t>Os relacionamentos por losangos</a:t>
            </a:r>
          </a:p>
          <a:p>
            <a:endParaRPr lang="pt-BR" sz="2600" dirty="0"/>
          </a:p>
          <a:p>
            <a:r>
              <a:rPr lang="pt-BR" sz="2600" dirty="0"/>
              <a:t>Uma entidade é conectada a outra através de linhas, que passam obrigatoriamente por um losango para representar o relacionamento</a:t>
            </a:r>
          </a:p>
          <a:p>
            <a:endParaRPr lang="pt-BR" sz="2600" dirty="0"/>
          </a:p>
          <a:p>
            <a:r>
              <a:rPr lang="pt-BR" sz="2600" dirty="0"/>
              <a:t>Deve ser informado a relação: 1 para 1, 1 para N ou N para N</a:t>
            </a:r>
          </a:p>
          <a:p>
            <a:endParaRPr lang="pt-BR" sz="2600" dirty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570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Sistema de banco de dados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r>
              <a:rPr lang="pt-BR" sz="2600" dirty="0"/>
              <a:t>Sistema computadorizado de armazenamento de registros. </a:t>
            </a:r>
          </a:p>
          <a:p>
            <a:endParaRPr lang="pt-BR" sz="2600" dirty="0"/>
          </a:p>
          <a:p>
            <a:r>
              <a:rPr lang="pt-BR" sz="2600" dirty="0"/>
              <a:t>É um recipiente para uma coleção de arquivos de dados computadorizados.</a:t>
            </a:r>
          </a:p>
          <a:p>
            <a:endParaRPr lang="pt-BR" sz="2600" dirty="0"/>
          </a:p>
          <a:p>
            <a:r>
              <a:rPr lang="pt-BR" sz="2600" dirty="0"/>
              <a:t>Sua função é armazenar informações necessárias para a empresa, permitindo o acesso e a atualização dessas informações quando necessário.</a:t>
            </a:r>
          </a:p>
          <a:p>
            <a:endParaRPr lang="pt-BR" sz="2600" dirty="0"/>
          </a:p>
          <a:p>
            <a:r>
              <a:rPr lang="pt-BR" sz="2600" dirty="0"/>
              <a:t>Facilita e acelera o acesso as informações.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020175" cy="5661248"/>
          </a:xfrm>
        </p:spPr>
        <p:txBody>
          <a:bodyPr/>
          <a:lstStyle/>
          <a:p>
            <a:r>
              <a:rPr lang="pt-BR" dirty="0"/>
              <a:t>Dados</a:t>
            </a:r>
          </a:p>
          <a:p>
            <a:pPr lvl="1"/>
            <a:r>
              <a:rPr lang="pt-BR" dirty="0"/>
              <a:t>É a matéria prima da informação, tudo que for coletado é um dado, e isoladamente não nos diz muita coisa.</a:t>
            </a:r>
          </a:p>
          <a:p>
            <a:pPr lvl="1"/>
            <a:endParaRPr lang="pt-BR" dirty="0"/>
          </a:p>
          <a:p>
            <a:r>
              <a:rPr lang="pt-BR" dirty="0"/>
              <a:t>Informação</a:t>
            </a:r>
          </a:p>
          <a:p>
            <a:pPr lvl="1"/>
            <a:r>
              <a:rPr lang="pt-BR" dirty="0"/>
              <a:t>São um conjunto de dados tratados, filtrados para um determinado propósito.</a:t>
            </a:r>
          </a:p>
          <a:p>
            <a:pPr lvl="1"/>
            <a:r>
              <a:rPr lang="pt-BR" dirty="0"/>
              <a:t>Podem ser usados para tomadas de decisões.</a:t>
            </a:r>
          </a:p>
          <a:p>
            <a:pPr lvl="1"/>
            <a:endParaRPr lang="pt-BR" dirty="0"/>
          </a:p>
          <a:p>
            <a:r>
              <a:rPr lang="pt-BR" dirty="0"/>
              <a:t>Dado: Cidade de Nascimento	</a:t>
            </a:r>
          </a:p>
          <a:p>
            <a:r>
              <a:rPr lang="pt-BR" dirty="0"/>
              <a:t>Informação: Quantidade de pessoas que nasceram em determinada cidade.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Sistema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1193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9025979" cy="5733256"/>
          </a:xfrm>
        </p:spPr>
        <p:txBody>
          <a:bodyPr/>
          <a:lstStyle/>
          <a:p>
            <a:r>
              <a:rPr lang="pt-BR" dirty="0"/>
              <a:t>O primeiro Sistema Gerenciador de Banco de Dados (SGDB) comercial surgiu na década de 60, com o tempo os SGDB passaram a utilizar diferentes formas de armazenamento ou modelo de dados, os principais modelos são:</a:t>
            </a:r>
          </a:p>
          <a:p>
            <a:endParaRPr lang="pt-BR" dirty="0"/>
          </a:p>
          <a:p>
            <a:r>
              <a:rPr lang="pt-BR" dirty="0"/>
              <a:t>Modelo hierárquico</a:t>
            </a:r>
          </a:p>
          <a:p>
            <a:endParaRPr lang="pt-BR" dirty="0"/>
          </a:p>
          <a:p>
            <a:r>
              <a:rPr lang="pt-BR" dirty="0"/>
              <a:t>Modelo em redes</a:t>
            </a:r>
          </a:p>
          <a:p>
            <a:endParaRPr lang="pt-BR" dirty="0"/>
          </a:p>
          <a:p>
            <a:r>
              <a:rPr lang="pt-BR" dirty="0"/>
              <a:t>Modelo Relacional (mais usado atualmente)</a:t>
            </a:r>
          </a:p>
          <a:p>
            <a:endParaRPr lang="pt-BR" dirty="0"/>
          </a:p>
          <a:p>
            <a:r>
              <a:rPr lang="pt-BR" dirty="0"/>
              <a:t>Modelo Orientado a Objetos</a:t>
            </a:r>
          </a:p>
          <a:p>
            <a:endParaRPr lang="pt-BR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Modelos de dados</a:t>
            </a:r>
          </a:p>
        </p:txBody>
      </p:sp>
    </p:spTree>
    <p:extLst>
      <p:ext uri="{BB962C8B-B14F-4D97-AF65-F5344CB8AC3E}">
        <p14:creationId xmlns:p14="http://schemas.microsoft.com/office/powerpoint/2010/main" val="302042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020175" cy="5661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Os dados são estruturados em arvores (hierarquia)</a:t>
            </a:r>
          </a:p>
          <a:p>
            <a:pPr>
              <a:lnSpc>
                <a:spcPct val="150000"/>
              </a:lnSpc>
            </a:pPr>
            <a:r>
              <a:rPr lang="pt-BR" dirty="0"/>
              <a:t>Os nós das hierarquias contem registros</a:t>
            </a:r>
          </a:p>
          <a:p>
            <a:pPr>
              <a:lnSpc>
                <a:spcPct val="150000"/>
              </a:lnSpc>
            </a:pPr>
            <a:r>
              <a:rPr lang="pt-BR" dirty="0"/>
              <a:t>O registro que precede uma hierarquia é chamado de registro-pai, e os sucessores de registro-filho</a:t>
            </a:r>
          </a:p>
          <a:p>
            <a:pPr>
              <a:lnSpc>
                <a:spcPct val="150000"/>
              </a:lnSpc>
            </a:pPr>
            <a:r>
              <a:rPr lang="pt-BR" dirty="0"/>
              <a:t>Possui cardinalidade de 1:N</a:t>
            </a:r>
          </a:p>
          <a:p>
            <a:pPr>
              <a:lnSpc>
                <a:spcPct val="150000"/>
              </a:lnSpc>
            </a:pPr>
            <a:r>
              <a:rPr lang="pt-BR" dirty="0"/>
              <a:t>Não permite relação com mais de um registro-pai, para isto é necessário fazer replicação de dados</a:t>
            </a:r>
          </a:p>
          <a:p>
            <a:pPr>
              <a:lnSpc>
                <a:spcPct val="150000"/>
              </a:lnSpc>
            </a:pPr>
            <a:r>
              <a:rPr lang="pt-BR" dirty="0"/>
              <a:t>A replicação pode causar inconsistência de dados e desperdício de espaço em disco.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Modelo Hierárquico</a:t>
            </a:r>
          </a:p>
        </p:txBody>
      </p:sp>
    </p:spTree>
    <p:extLst>
      <p:ext uri="{BB962C8B-B14F-4D97-AF65-F5344CB8AC3E}">
        <p14:creationId xmlns:p14="http://schemas.microsoft.com/office/powerpoint/2010/main" val="349148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020175" cy="5661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Surgiu como uma extensão ao modelo hierárquico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Permite que um mesmo registro tenha varias associações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Eliminou a necessidade de replicação de dados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O acesso pode ser feito direto ao conjunto de dados desejado, no modelo hierárquico era obrigatório passar pela raiz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Modelo em Rede</a:t>
            </a:r>
          </a:p>
        </p:txBody>
      </p:sp>
    </p:spTree>
    <p:extLst>
      <p:ext uri="{BB962C8B-B14F-4D97-AF65-F5344CB8AC3E}">
        <p14:creationId xmlns:p14="http://schemas.microsoft.com/office/powerpoint/2010/main" val="12992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9025979" cy="5733256"/>
          </a:xfrm>
        </p:spPr>
        <p:txBody>
          <a:bodyPr/>
          <a:lstStyle/>
          <a:p>
            <a:r>
              <a:rPr lang="pt-BR" dirty="0"/>
              <a:t>Aumenta a independência dos dados</a:t>
            </a:r>
          </a:p>
          <a:p>
            <a:r>
              <a:rPr lang="pt-BR" dirty="0"/>
              <a:t>É o modelo mais flexível e adequado para a concepção de bancos de dados</a:t>
            </a:r>
          </a:p>
          <a:p>
            <a:r>
              <a:rPr lang="pt-BR" dirty="0"/>
              <a:t>O mais usado hoje em dia</a:t>
            </a:r>
          </a:p>
          <a:p>
            <a:r>
              <a:rPr lang="pt-BR" dirty="0"/>
              <a:t>Os grandes bancos de dados no mercado são relacionais</a:t>
            </a:r>
          </a:p>
          <a:p>
            <a:r>
              <a:rPr lang="pt-BR" dirty="0"/>
              <a:t>Sua estrutura fundamental é a relação (tabela)</a:t>
            </a:r>
          </a:p>
          <a:p>
            <a:r>
              <a:rPr lang="pt-BR" dirty="0"/>
              <a:t>Uma relação é constituída por um ou mais atributos (campos)</a:t>
            </a:r>
          </a:p>
          <a:p>
            <a:r>
              <a:rPr lang="pt-BR" dirty="0"/>
              <a:t>Cada atributo tem seu próprio tipo de dado a armazenar</a:t>
            </a:r>
          </a:p>
          <a:p>
            <a:r>
              <a:rPr lang="pt-BR" dirty="0"/>
              <a:t>Cada Instancia (linha) é chamada de </a:t>
            </a:r>
            <a:r>
              <a:rPr lang="pt-BR" dirty="0" err="1"/>
              <a:t>tupla</a:t>
            </a:r>
            <a:r>
              <a:rPr lang="pt-BR" dirty="0"/>
              <a:t> (registro)</a:t>
            </a:r>
          </a:p>
          <a:p>
            <a:r>
              <a:rPr lang="pt-BR" dirty="0"/>
              <a:t>Não tem caminhos definidos para acesso aos dados</a:t>
            </a:r>
          </a:p>
          <a:p>
            <a:r>
              <a:rPr lang="pt-BR" dirty="0"/>
              <a:t>É necessário tomar alguns cuidados para evitar redundância de dados ou perda de informações</a:t>
            </a:r>
          </a:p>
          <a:p>
            <a:endParaRPr lang="pt-BR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208425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020175" cy="5661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As informações são armazenadas na forma de objetos</a:t>
            </a:r>
          </a:p>
          <a:p>
            <a:pPr>
              <a:lnSpc>
                <a:spcPct val="150000"/>
              </a:lnSpc>
            </a:pPr>
            <a:r>
              <a:rPr lang="pt-BR" dirty="0"/>
              <a:t>A Manipulação de dados complexos é difícil em bancos relacionais</a:t>
            </a:r>
          </a:p>
          <a:p>
            <a:pPr>
              <a:lnSpc>
                <a:spcPct val="150000"/>
              </a:lnSpc>
            </a:pPr>
            <a:r>
              <a:rPr lang="pt-BR" dirty="0"/>
              <a:t>Utiliza os conceitos de orientação a objeto, como herança, abstração, encapsulamento, polimorfismo entre outras</a:t>
            </a:r>
          </a:p>
          <a:p>
            <a:pPr>
              <a:lnSpc>
                <a:spcPct val="150000"/>
              </a:lnSpc>
            </a:pPr>
            <a:r>
              <a:rPr lang="pt-BR" dirty="0"/>
              <a:t>Usados nas áreas cientificas, como biologia molecular, física nuclear e bancos geográficos.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Modelo Orientado a Objeto</a:t>
            </a:r>
          </a:p>
        </p:txBody>
      </p:sp>
    </p:spTree>
    <p:extLst>
      <p:ext uri="{BB962C8B-B14F-4D97-AF65-F5344CB8AC3E}">
        <p14:creationId xmlns:p14="http://schemas.microsoft.com/office/powerpoint/2010/main" val="258180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8840663" cy="6340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hlink"/>
                </a:solidFill>
              </a:rPr>
              <a:t>Arquitetura de banco de dados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endParaRPr lang="pt-BR" sz="2600" dirty="0"/>
          </a:p>
          <a:p>
            <a:r>
              <a:rPr lang="pt-BR" sz="2600" dirty="0"/>
              <a:t>Padrão ANSI/SPARC</a:t>
            </a:r>
          </a:p>
          <a:p>
            <a:endParaRPr lang="pt-BR" sz="2600" dirty="0"/>
          </a:p>
          <a:p>
            <a:endParaRPr lang="pt-BR" sz="2600" dirty="0"/>
          </a:p>
          <a:p>
            <a:pPr lvl="1"/>
            <a:r>
              <a:rPr lang="pt-BR" sz="2600" dirty="0"/>
              <a:t>Nível externo ( nível lógico do usuário)</a:t>
            </a:r>
          </a:p>
          <a:p>
            <a:endParaRPr lang="pt-BR" sz="2600" dirty="0"/>
          </a:p>
          <a:p>
            <a:pPr lvl="1"/>
            <a:r>
              <a:rPr lang="pt-BR" sz="2600" dirty="0"/>
              <a:t>Nível conceitual (nível lógico comunitário)</a:t>
            </a:r>
          </a:p>
          <a:p>
            <a:endParaRPr lang="pt-BR" sz="2600" dirty="0"/>
          </a:p>
          <a:p>
            <a:pPr lvl="1"/>
            <a:r>
              <a:rPr lang="pt-BR" sz="2600" dirty="0"/>
              <a:t>Nível Interno (nível físico)</a:t>
            </a:r>
          </a:p>
        </p:txBody>
      </p:sp>
    </p:spTree>
    <p:extLst>
      <p:ext uri="{BB962C8B-B14F-4D97-AF65-F5344CB8AC3E}">
        <p14:creationId xmlns:p14="http://schemas.microsoft.com/office/powerpoint/2010/main" val="3656279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1942_slide">
  <a:themeElements>
    <a:clrScheme name="Tema do Office 2">
      <a:dk1>
        <a:srgbClr val="000000"/>
      </a:dk1>
      <a:lt1>
        <a:srgbClr val="FFFFFF"/>
      </a:lt1>
      <a:dk2>
        <a:srgbClr val="000033"/>
      </a:dk2>
      <a:lt2>
        <a:srgbClr val="FFFFFF"/>
      </a:lt2>
      <a:accent1>
        <a:srgbClr val="CEAAF2"/>
      </a:accent1>
      <a:accent2>
        <a:srgbClr val="79B8F2"/>
      </a:accent2>
      <a:accent3>
        <a:srgbClr val="AAAAAD"/>
      </a:accent3>
      <a:accent4>
        <a:srgbClr val="DADADA"/>
      </a:accent4>
      <a:accent5>
        <a:srgbClr val="E3D2F7"/>
      </a:accent5>
      <a:accent6>
        <a:srgbClr val="6DA6DB"/>
      </a:accent6>
      <a:hlink>
        <a:srgbClr val="BFBFFF"/>
      </a:hlink>
      <a:folHlink>
        <a:srgbClr val="EDCAE6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000000"/>
        </a:dk1>
        <a:lt1>
          <a:srgbClr val="FFFFFF"/>
        </a:lt1>
        <a:dk2>
          <a:srgbClr val="000033"/>
        </a:dk2>
        <a:lt2>
          <a:srgbClr val="FFFFFF"/>
        </a:lt2>
        <a:accent1>
          <a:srgbClr val="9B9BF2"/>
        </a:accent1>
        <a:accent2>
          <a:srgbClr val="B4ACF2"/>
        </a:accent2>
        <a:accent3>
          <a:srgbClr val="AAAAAD"/>
        </a:accent3>
        <a:accent4>
          <a:srgbClr val="DADADA"/>
        </a:accent4>
        <a:accent5>
          <a:srgbClr val="CBCBF7"/>
        </a:accent5>
        <a:accent6>
          <a:srgbClr val="A39BDB"/>
        </a:accent6>
        <a:hlink>
          <a:srgbClr val="B9C2F0"/>
        </a:hlink>
        <a:folHlink>
          <a:srgbClr val="D2D2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33"/>
        </a:dk2>
        <a:lt2>
          <a:srgbClr val="FFFFFF"/>
        </a:lt2>
        <a:accent1>
          <a:srgbClr val="CEAAF2"/>
        </a:accent1>
        <a:accent2>
          <a:srgbClr val="79B8F2"/>
        </a:accent2>
        <a:accent3>
          <a:srgbClr val="AAAAAD"/>
        </a:accent3>
        <a:accent4>
          <a:srgbClr val="DADADA"/>
        </a:accent4>
        <a:accent5>
          <a:srgbClr val="E3D2F7"/>
        </a:accent5>
        <a:accent6>
          <a:srgbClr val="6DA6DB"/>
        </a:accent6>
        <a:hlink>
          <a:srgbClr val="BFBFFF"/>
        </a:hlink>
        <a:folHlink>
          <a:srgbClr val="EDCAE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FF"/>
        </a:lt1>
        <a:dk2>
          <a:srgbClr val="000033"/>
        </a:dk2>
        <a:lt2>
          <a:srgbClr val="FFFFFF"/>
        </a:lt2>
        <a:accent1>
          <a:srgbClr val="D9CF4C"/>
        </a:accent1>
        <a:accent2>
          <a:srgbClr val="9B9BF2"/>
        </a:accent2>
        <a:accent3>
          <a:srgbClr val="AAAAAD"/>
        </a:accent3>
        <a:accent4>
          <a:srgbClr val="DADADA"/>
        </a:accent4>
        <a:accent5>
          <a:srgbClr val="E9E4B2"/>
        </a:accent5>
        <a:accent6>
          <a:srgbClr val="8C8CDB"/>
        </a:accent6>
        <a:hlink>
          <a:srgbClr val="F2BF85"/>
        </a:hlink>
        <a:folHlink>
          <a:srgbClr val="D4E6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33"/>
        </a:dk2>
        <a:lt2>
          <a:srgbClr val="FFFFFF"/>
        </a:lt2>
        <a:accent1>
          <a:srgbClr val="72CC5C"/>
        </a:accent1>
        <a:accent2>
          <a:srgbClr val="E6B52E"/>
        </a:accent2>
        <a:accent3>
          <a:srgbClr val="AAAAAD"/>
        </a:accent3>
        <a:accent4>
          <a:srgbClr val="DADADA"/>
        </a:accent4>
        <a:accent5>
          <a:srgbClr val="BCE2B5"/>
        </a:accent5>
        <a:accent6>
          <a:srgbClr val="D0A429"/>
        </a:accent6>
        <a:hlink>
          <a:srgbClr val="BFBFFF"/>
        </a:hlink>
        <a:folHlink>
          <a:srgbClr val="F7ADB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B9BF2"/>
        </a:accent1>
        <a:accent2>
          <a:srgbClr val="B4ACF2"/>
        </a:accent2>
        <a:accent3>
          <a:srgbClr val="FFFFFF"/>
        </a:accent3>
        <a:accent4>
          <a:srgbClr val="000000"/>
        </a:accent4>
        <a:accent5>
          <a:srgbClr val="CBCBF7"/>
        </a:accent5>
        <a:accent6>
          <a:srgbClr val="A39BDB"/>
        </a:accent6>
        <a:hlink>
          <a:srgbClr val="B9C2F0"/>
        </a:hlink>
        <a:folHlink>
          <a:srgbClr val="D2D2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EAAF2"/>
        </a:accent1>
        <a:accent2>
          <a:srgbClr val="79B8F2"/>
        </a:accent2>
        <a:accent3>
          <a:srgbClr val="FFFFFF"/>
        </a:accent3>
        <a:accent4>
          <a:srgbClr val="000000"/>
        </a:accent4>
        <a:accent5>
          <a:srgbClr val="E3D2F7"/>
        </a:accent5>
        <a:accent6>
          <a:srgbClr val="6DA6DB"/>
        </a:accent6>
        <a:hlink>
          <a:srgbClr val="BFBFFF"/>
        </a:hlink>
        <a:folHlink>
          <a:srgbClr val="EDCA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9CF4C"/>
        </a:accent1>
        <a:accent2>
          <a:srgbClr val="9B9BF2"/>
        </a:accent2>
        <a:accent3>
          <a:srgbClr val="FFFFFF"/>
        </a:accent3>
        <a:accent4>
          <a:srgbClr val="000000"/>
        </a:accent4>
        <a:accent5>
          <a:srgbClr val="E9E4B2"/>
        </a:accent5>
        <a:accent6>
          <a:srgbClr val="8C8CDB"/>
        </a:accent6>
        <a:hlink>
          <a:srgbClr val="F2BF85"/>
        </a:hlink>
        <a:folHlink>
          <a:srgbClr val="D4E6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72CC5C"/>
        </a:accent1>
        <a:accent2>
          <a:srgbClr val="E6B52E"/>
        </a:accent2>
        <a:accent3>
          <a:srgbClr val="FFFFFF"/>
        </a:accent3>
        <a:accent4>
          <a:srgbClr val="000000"/>
        </a:accent4>
        <a:accent5>
          <a:srgbClr val="BCE2B5"/>
        </a:accent5>
        <a:accent6>
          <a:srgbClr val="D0A429"/>
        </a:accent6>
        <a:hlink>
          <a:srgbClr val="BFBFFF"/>
        </a:hlink>
        <a:folHlink>
          <a:srgbClr val="F7AD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33"/>
      </a:dk2>
      <a:lt2>
        <a:srgbClr val="FFFFFF"/>
      </a:lt2>
      <a:accent1>
        <a:srgbClr val="CEAAF2"/>
      </a:accent1>
      <a:accent2>
        <a:srgbClr val="79B8F2"/>
      </a:accent2>
      <a:accent3>
        <a:srgbClr val="AAAAAD"/>
      </a:accent3>
      <a:accent4>
        <a:srgbClr val="DADADA"/>
      </a:accent4>
      <a:accent5>
        <a:srgbClr val="E3D2F7"/>
      </a:accent5>
      <a:accent6>
        <a:srgbClr val="6DA6DB"/>
      </a:accent6>
      <a:hlink>
        <a:srgbClr val="BFBFFF"/>
      </a:hlink>
      <a:folHlink>
        <a:srgbClr val="EDCAE6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33"/>
        </a:dk2>
        <a:lt2>
          <a:srgbClr val="FFFFFF"/>
        </a:lt2>
        <a:accent1>
          <a:srgbClr val="9B9BF2"/>
        </a:accent1>
        <a:accent2>
          <a:srgbClr val="B4ACF2"/>
        </a:accent2>
        <a:accent3>
          <a:srgbClr val="AAAAAD"/>
        </a:accent3>
        <a:accent4>
          <a:srgbClr val="DADADA"/>
        </a:accent4>
        <a:accent5>
          <a:srgbClr val="CBCBF7"/>
        </a:accent5>
        <a:accent6>
          <a:srgbClr val="A39BDB"/>
        </a:accent6>
        <a:hlink>
          <a:srgbClr val="B9C2F0"/>
        </a:hlink>
        <a:folHlink>
          <a:srgbClr val="D2D2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33"/>
        </a:dk2>
        <a:lt2>
          <a:srgbClr val="FFFFFF"/>
        </a:lt2>
        <a:accent1>
          <a:srgbClr val="CEAAF2"/>
        </a:accent1>
        <a:accent2>
          <a:srgbClr val="79B8F2"/>
        </a:accent2>
        <a:accent3>
          <a:srgbClr val="AAAAAD"/>
        </a:accent3>
        <a:accent4>
          <a:srgbClr val="DADADA"/>
        </a:accent4>
        <a:accent5>
          <a:srgbClr val="E3D2F7"/>
        </a:accent5>
        <a:accent6>
          <a:srgbClr val="6DA6DB"/>
        </a:accent6>
        <a:hlink>
          <a:srgbClr val="BFBFFF"/>
        </a:hlink>
        <a:folHlink>
          <a:srgbClr val="EDCAE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33"/>
        </a:dk2>
        <a:lt2>
          <a:srgbClr val="FFFFFF"/>
        </a:lt2>
        <a:accent1>
          <a:srgbClr val="D9CF4C"/>
        </a:accent1>
        <a:accent2>
          <a:srgbClr val="9B9BF2"/>
        </a:accent2>
        <a:accent3>
          <a:srgbClr val="AAAAAD"/>
        </a:accent3>
        <a:accent4>
          <a:srgbClr val="DADADA"/>
        </a:accent4>
        <a:accent5>
          <a:srgbClr val="E9E4B2"/>
        </a:accent5>
        <a:accent6>
          <a:srgbClr val="8C8CDB"/>
        </a:accent6>
        <a:hlink>
          <a:srgbClr val="F2BF85"/>
        </a:hlink>
        <a:folHlink>
          <a:srgbClr val="D4E6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33"/>
        </a:dk2>
        <a:lt2>
          <a:srgbClr val="FFFFFF"/>
        </a:lt2>
        <a:accent1>
          <a:srgbClr val="72CC5C"/>
        </a:accent1>
        <a:accent2>
          <a:srgbClr val="E6B52E"/>
        </a:accent2>
        <a:accent3>
          <a:srgbClr val="AAAAAD"/>
        </a:accent3>
        <a:accent4>
          <a:srgbClr val="DADADA"/>
        </a:accent4>
        <a:accent5>
          <a:srgbClr val="BCE2B5"/>
        </a:accent5>
        <a:accent6>
          <a:srgbClr val="D0A429"/>
        </a:accent6>
        <a:hlink>
          <a:srgbClr val="BFBFFF"/>
        </a:hlink>
        <a:folHlink>
          <a:srgbClr val="F7ADB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B9BF2"/>
        </a:accent1>
        <a:accent2>
          <a:srgbClr val="B4ACF2"/>
        </a:accent2>
        <a:accent3>
          <a:srgbClr val="FFFFFF"/>
        </a:accent3>
        <a:accent4>
          <a:srgbClr val="000000"/>
        </a:accent4>
        <a:accent5>
          <a:srgbClr val="CBCBF7"/>
        </a:accent5>
        <a:accent6>
          <a:srgbClr val="A39BDB"/>
        </a:accent6>
        <a:hlink>
          <a:srgbClr val="B9C2F0"/>
        </a:hlink>
        <a:folHlink>
          <a:srgbClr val="D2D2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EAAF2"/>
        </a:accent1>
        <a:accent2>
          <a:srgbClr val="79B8F2"/>
        </a:accent2>
        <a:accent3>
          <a:srgbClr val="FFFFFF"/>
        </a:accent3>
        <a:accent4>
          <a:srgbClr val="000000"/>
        </a:accent4>
        <a:accent5>
          <a:srgbClr val="E3D2F7"/>
        </a:accent5>
        <a:accent6>
          <a:srgbClr val="6DA6DB"/>
        </a:accent6>
        <a:hlink>
          <a:srgbClr val="BFBFFF"/>
        </a:hlink>
        <a:folHlink>
          <a:srgbClr val="EDCA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9CF4C"/>
        </a:accent1>
        <a:accent2>
          <a:srgbClr val="9B9BF2"/>
        </a:accent2>
        <a:accent3>
          <a:srgbClr val="FFFFFF"/>
        </a:accent3>
        <a:accent4>
          <a:srgbClr val="000000"/>
        </a:accent4>
        <a:accent5>
          <a:srgbClr val="E9E4B2"/>
        </a:accent5>
        <a:accent6>
          <a:srgbClr val="8C8CDB"/>
        </a:accent6>
        <a:hlink>
          <a:srgbClr val="F2BF85"/>
        </a:hlink>
        <a:folHlink>
          <a:srgbClr val="D4E6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72CC5C"/>
        </a:accent1>
        <a:accent2>
          <a:srgbClr val="E6B52E"/>
        </a:accent2>
        <a:accent3>
          <a:srgbClr val="FFFFFF"/>
        </a:accent3>
        <a:accent4>
          <a:srgbClr val="000000"/>
        </a:accent4>
        <a:accent5>
          <a:srgbClr val="BCE2B5"/>
        </a:accent5>
        <a:accent6>
          <a:srgbClr val="D0A429"/>
        </a:accent6>
        <a:hlink>
          <a:srgbClr val="BFBFFF"/>
        </a:hlink>
        <a:folHlink>
          <a:srgbClr val="F7AD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ind_1942_slide</Template>
  <TotalTime>2262</TotalTime>
  <Words>847</Words>
  <Application>Microsoft Office PowerPoint</Application>
  <PresentationFormat>Apresentação na tela (4:3)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Garamond</vt:lpstr>
      <vt:lpstr>Tahoma</vt:lpstr>
      <vt:lpstr>Verdana</vt:lpstr>
      <vt:lpstr>ind_1942_slide</vt:lpstr>
      <vt:lpstr>1_Default Design</vt:lpstr>
      <vt:lpstr>Apresentação do PowerPoint</vt:lpstr>
      <vt:lpstr>Sistema de banco de dados</vt:lpstr>
      <vt:lpstr>Sistema de banco de dados</vt:lpstr>
      <vt:lpstr>Modelos de dados</vt:lpstr>
      <vt:lpstr>Modelo Hierárquico</vt:lpstr>
      <vt:lpstr>Modelo em Rede</vt:lpstr>
      <vt:lpstr>Modelo Relacional</vt:lpstr>
      <vt:lpstr>Modelo Orientado a Objeto</vt:lpstr>
      <vt:lpstr>Arquitetura de banco de dados</vt:lpstr>
      <vt:lpstr>Componentes do Banco de Dados</vt:lpstr>
      <vt:lpstr>Administração</vt:lpstr>
      <vt:lpstr>Entidades e Relacionamentos</vt:lpstr>
      <vt:lpstr>Modelo Relacional</vt:lpstr>
      <vt:lpstr>Tipos de Dados</vt:lpstr>
      <vt:lpstr>Diagrama entidade relacionamento</vt:lpstr>
    </vt:vector>
  </TitlesOfParts>
  <Company>J2EEBrasil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Aplicações WEB</dc:title>
  <dc:creator>Ulisses Telemaco</dc:creator>
  <cp:lastModifiedBy>Alex Zacharias</cp:lastModifiedBy>
  <cp:revision>142</cp:revision>
  <dcterms:created xsi:type="dcterms:W3CDTF">2003-08-05T04:16:14Z</dcterms:created>
  <dcterms:modified xsi:type="dcterms:W3CDTF">2021-02-24T00:51:10Z</dcterms:modified>
</cp:coreProperties>
</file>