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454" r:id="rId4"/>
    <p:sldId id="455" r:id="rId5"/>
    <p:sldId id="456" r:id="rId6"/>
    <p:sldId id="457" r:id="rId7"/>
    <p:sldId id="458" r:id="rId8"/>
    <p:sldId id="475" r:id="rId9"/>
    <p:sldId id="258" r:id="rId10"/>
    <p:sldId id="474" r:id="rId11"/>
    <p:sldId id="472" r:id="rId12"/>
    <p:sldId id="471" r:id="rId13"/>
    <p:sldId id="284" r:id="rId14"/>
    <p:sldId id="427" r:id="rId15"/>
    <p:sldId id="428" r:id="rId16"/>
    <p:sldId id="429" r:id="rId17"/>
    <p:sldId id="461" r:id="rId18"/>
    <p:sldId id="460" r:id="rId19"/>
    <p:sldId id="465" r:id="rId20"/>
    <p:sldId id="468" r:id="rId21"/>
    <p:sldId id="464" r:id="rId22"/>
    <p:sldId id="467" r:id="rId23"/>
    <p:sldId id="466" r:id="rId24"/>
    <p:sldId id="462" r:id="rId25"/>
    <p:sldId id="463" r:id="rId26"/>
    <p:sldId id="469" r:id="rId27"/>
    <p:sldId id="470" r:id="rId28"/>
    <p:sldId id="459" r:id="rId29"/>
    <p:sldId id="473" r:id="rId30"/>
    <p:sldId id="288" r:id="rId31"/>
    <p:sldId id="287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763"/>
    <a:srgbClr val="C5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81688" autoAdjust="0"/>
  </p:normalViewPr>
  <p:slideViewPr>
    <p:cSldViewPr snapToGrid="0">
      <p:cViewPr varScale="1">
        <p:scale>
          <a:sx n="76" d="100"/>
          <a:sy n="76" d="100"/>
        </p:scale>
        <p:origin x="97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6409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533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4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62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2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3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66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58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37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064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694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23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04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02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6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679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4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628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910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571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709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3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52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48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42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14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48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68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4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" name="Imagen 1">
            <a:extLst>
              <a:ext uri="{FF2B5EF4-FFF2-40B4-BE49-F238E27FC236}">
                <a16:creationId xmlns:a16="http://schemas.microsoft.com/office/drawing/2014/main" xmlns="" id="{A254EA79-47AB-4BE5-A10F-61028CBBC2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7784" y="230502"/>
            <a:ext cx="943466" cy="59809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f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fif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fif"/><Relationship Id="rId3" Type="http://schemas.openxmlformats.org/officeDocument/2006/relationships/image" Target="../media/image2.png"/><Relationship Id="rId7" Type="http://schemas.openxmlformats.org/officeDocument/2006/relationships/image" Target="../media/image34.jf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jfif"/><Relationship Id="rId10" Type="http://schemas.openxmlformats.org/officeDocument/2006/relationships/image" Target="../media/image48.jfif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fif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jf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7.jf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jf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ws.amazon.com/pt/blogs/big-data/real-time-clickstream-anomaly-detection-with-amazon-kinesis-analytics" TargetMode="Externa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whitepapers/latest/aws-overview/analytics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aws.amazon.com/pt/blogs/aws-brasi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.amazon.com/pt/blogs/big-data" TargetMode="External"/><Relationship Id="rId5" Type="http://schemas.openxmlformats.org/officeDocument/2006/relationships/hyperlink" Target="https://aws.amazon.com/pt/free" TargetMode="External"/><Relationship Id="rId4" Type="http://schemas.openxmlformats.org/officeDocument/2006/relationships/hyperlink" Target="https://aws.amazon.com/pt/ec2/pricing/on-deman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aws.amazon.com/pt/types-of-cloud-comput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aws.amazon.com/pt/types-of-cloud-compu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aws.amazon.com/pt/types-of-cloud-comput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Edmilson Carmo de Oliveira</a:t>
            </a: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/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en-US" sz="15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Data Engineer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Aceleração Global </a:t>
            </a:r>
            <a:r>
              <a:rPr lang="pt-BR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</a:t>
            </a:r>
            <a:r>
              <a:rPr lang="pt-BR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#4 everis</a:t>
            </a: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353766"/>
            <a:ext cx="8520600" cy="101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US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Orquestrando</a:t>
            </a:r>
            <a:r>
              <a:rPr lang="en-US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Big Data </a:t>
            </a:r>
            <a:r>
              <a:rPr lang="en-US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</a:t>
            </a:r>
            <a:r>
              <a:rPr lang="en-US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Ambiente</a:t>
            </a:r>
            <a:r>
              <a:rPr lang="en-US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Nuvem</a:t>
            </a:r>
            <a:endParaRPr lang="pt-BR" b="1" dirty="0">
              <a:solidFill>
                <a:srgbClr val="073763"/>
              </a:solidFill>
            </a:endParaRPr>
          </a:p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3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306388"/>
            <a:ext cx="8521700" cy="59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Implemantação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11" y="305587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120" y="1231402"/>
            <a:ext cx="5734857" cy="35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306388"/>
            <a:ext cx="8521700" cy="59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Provedor –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Aws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11" y="305587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88565" y="1677798"/>
            <a:ext cx="756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treinamento ,serão abortados os serviços referente ao provedor de </a:t>
            </a:r>
            <a:r>
              <a:rPr lang="pt-BR" dirty="0" err="1" smtClean="0"/>
              <a:t>cloud</a:t>
            </a:r>
            <a:r>
              <a:rPr lang="pt-BR" dirty="0" smtClean="0"/>
              <a:t> – </a:t>
            </a:r>
            <a:r>
              <a:rPr lang="pt-BR" dirty="0" err="1" smtClean="0"/>
              <a:t>Aws</a:t>
            </a:r>
            <a:r>
              <a:rPr lang="pt-BR" dirty="0" smtClean="0"/>
              <a:t> .</a:t>
            </a:r>
          </a:p>
          <a:p>
            <a:endParaRPr lang="pt-BR" dirty="0"/>
          </a:p>
          <a:p>
            <a:r>
              <a:rPr lang="pt-BR" dirty="0" smtClean="0"/>
              <a:t>Atualmente é o líder global ,quando se trata de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computing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60" y="2542622"/>
            <a:ext cx="4306174" cy="24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311150" y="325948"/>
            <a:ext cx="8521700" cy="59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Provedores</a:t>
            </a:r>
            <a:r>
              <a:rPr lang="en-US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Cloud 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11" y="305587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488" y="1577130"/>
            <a:ext cx="4613945" cy="2958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150" y="1820411"/>
            <a:ext cx="2079712" cy="192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209724" y="1820411"/>
            <a:ext cx="3011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Dentre </a:t>
            </a:r>
            <a:r>
              <a:rPr lang="pt-BR" dirty="0" err="1" smtClean="0">
                <a:latin typeface="Century Gothic" panose="020B0502020202020204" pitchFamily="34" charset="0"/>
              </a:rPr>
              <a:t>estãos</a:t>
            </a:r>
            <a:r>
              <a:rPr lang="pt-BR" dirty="0" smtClean="0">
                <a:latin typeface="Century Gothic" panose="020B0502020202020204" pitchFamily="34" charset="0"/>
              </a:rPr>
              <a:t> provedores de </a:t>
            </a:r>
            <a:r>
              <a:rPr lang="pt-BR" dirty="0" err="1" smtClean="0">
                <a:latin typeface="Century Gothic" panose="020B0502020202020204" pitchFamily="34" charset="0"/>
              </a:rPr>
              <a:t>cloud</a:t>
            </a:r>
            <a:r>
              <a:rPr lang="pt-BR" dirty="0" smtClean="0">
                <a:latin typeface="Century Gothic" panose="020B0502020202020204" pitchFamily="34" charset="0"/>
              </a:rPr>
              <a:t> , temos 3 que são lideres de no mercado Global .</a:t>
            </a:r>
          </a:p>
          <a:p>
            <a:r>
              <a:rPr lang="pt-BR" dirty="0" smtClean="0">
                <a:latin typeface="Century Gothic" panose="020B0502020202020204" pitchFamily="34" charset="0"/>
              </a:rPr>
              <a:t>Conforme o gráfico , </a:t>
            </a:r>
            <a:r>
              <a:rPr lang="pt-BR" dirty="0" err="1" smtClean="0">
                <a:latin typeface="Century Gothic" panose="020B0502020202020204" pitchFamily="34" charset="0"/>
              </a:rPr>
              <a:t>Aws</a:t>
            </a:r>
            <a:r>
              <a:rPr lang="pt-BR" dirty="0" smtClean="0">
                <a:latin typeface="Century Gothic" panose="020B0502020202020204" pitchFamily="34" charset="0"/>
              </a:rPr>
              <a:t> segue com top e logo após vem os demais lideres (</a:t>
            </a:r>
            <a:r>
              <a:rPr lang="pt-BR" dirty="0" err="1" smtClean="0">
                <a:latin typeface="Century Gothic" panose="020B0502020202020204" pitchFamily="34" charset="0"/>
              </a:rPr>
              <a:t>Azure</a:t>
            </a:r>
            <a:r>
              <a:rPr lang="pt-BR" dirty="0" smtClean="0">
                <a:latin typeface="Century Gothic" panose="020B0502020202020204" pitchFamily="34" charset="0"/>
              </a:rPr>
              <a:t> e GCP).</a:t>
            </a:r>
            <a:endParaRPr lang="pt-B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Serviços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Aws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09" y="1420394"/>
            <a:ext cx="7583648" cy="32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4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Grupo de Serviços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311700" y="1223734"/>
            <a:ext cx="8630964" cy="3527248"/>
          </a:xfrm>
          <a:prstGeom prst="rect">
            <a:avLst/>
          </a:pr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  <a:gs pos="0">
                <a:schemeClr val="accent5"/>
              </a:gs>
            </a:gsLst>
            <a:lin ang="5400000" scaled="1"/>
          </a:gradFill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Computer 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Network 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Storage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Security 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Management 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DevOps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Mobile 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Application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Services</a:t>
            </a:r>
            <a:endParaRPr lang="pt-BR" sz="2000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</a:endParaRP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Database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Analytics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Services</a:t>
            </a:r>
          </a:p>
          <a:p>
            <a:pPr marL="355600" indent="-34290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Amazon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Machine</a:t>
            </a: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Learning Services</a:t>
            </a:r>
            <a:endParaRPr lang="pt-BR" sz="2000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424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409128" y="613864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Computer Services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1384789" y="1449125"/>
            <a:ext cx="2892618" cy="13215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311785">
              <a:spcBef>
                <a:spcPts val="345"/>
              </a:spcBef>
              <a:tabLst>
                <a:tab pos="299720" algn="l"/>
              </a:tabLst>
            </a:pPr>
            <a:r>
              <a:rPr lang="pt-BR" sz="1000" b="1" dirty="0">
                <a:latin typeface="Century Gothic" panose="020B0502020202020204" pitchFamily="34" charset="0"/>
              </a:rPr>
              <a:t> </a:t>
            </a:r>
            <a:r>
              <a:rPr lang="pt-BR" sz="1200" b="1" dirty="0" smtClean="0">
                <a:latin typeface="Century Gothic" panose="020B0502020202020204" pitchFamily="34" charset="0"/>
              </a:rPr>
              <a:t>EC2:</a:t>
            </a:r>
          </a:p>
          <a:p>
            <a:pPr marL="12065" marR="311785">
              <a:spcBef>
                <a:spcPts val="345"/>
              </a:spcBef>
              <a:tabLst>
                <a:tab pos="299720" algn="l"/>
              </a:tabLst>
            </a:pPr>
            <a:r>
              <a:rPr lang="pt-BR" sz="1000" dirty="0" smtClean="0"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latin typeface="Century Gothic" panose="020B0502020202020204" pitchFamily="34" charset="0"/>
              </a:rPr>
              <a:t>Elastic</a:t>
            </a:r>
            <a:r>
              <a:rPr lang="pt-BR" sz="1000" dirty="0">
                <a:latin typeface="Century Gothic" panose="020B0502020202020204" pitchFamily="34" charset="0"/>
              </a:rPr>
              <a:t> Compute </a:t>
            </a:r>
            <a:r>
              <a:rPr lang="pt-BR" sz="1000" dirty="0" err="1">
                <a:latin typeface="Century Gothic" panose="020B0502020202020204" pitchFamily="34" charset="0"/>
              </a:rPr>
              <a:t>Cloud</a:t>
            </a:r>
            <a:r>
              <a:rPr lang="pt-BR" sz="1000" dirty="0">
                <a:latin typeface="Century Gothic" panose="020B0502020202020204" pitchFamily="34" charset="0"/>
              </a:rPr>
              <a:t> (</a:t>
            </a:r>
            <a:r>
              <a:rPr lang="pt-BR" sz="1000" b="1" dirty="0" err="1"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latin typeface="Century Gothic" panose="020B0502020202020204" pitchFamily="34" charset="0"/>
              </a:rPr>
              <a:t> EC2</a:t>
            </a:r>
            <a:r>
              <a:rPr lang="pt-BR" sz="1000" dirty="0">
                <a:latin typeface="Century Gothic" panose="020B0502020202020204" pitchFamily="34" charset="0"/>
              </a:rPr>
              <a:t>) é um serviço Web que disponibiliza capacidade computacional segura e redimensionável na nuvem. Ele foi projetado para facilitar a computação em nuvem na escala da web para os desenvolvedores</a:t>
            </a:r>
            <a:r>
              <a:rPr lang="pt-BR" sz="1050" dirty="0">
                <a:latin typeface="Century Gothic" panose="020B0502020202020204" pitchFamily="34" charset="0"/>
              </a:rPr>
              <a:t>.</a:t>
            </a:r>
            <a:endParaRPr lang="pt-BR" sz="105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210"/>
            <a:ext cx="1408986" cy="791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07" y="1227211"/>
            <a:ext cx="1039619" cy="1039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53" y="2258109"/>
            <a:ext cx="836326" cy="832472"/>
          </a:xfrm>
          <a:prstGeom prst="rect">
            <a:avLst/>
          </a:prstGeom>
        </p:spPr>
      </p:pic>
      <p:sp>
        <p:nvSpPr>
          <p:cNvPr id="12" name="object 7"/>
          <p:cNvSpPr txBox="1"/>
          <p:nvPr/>
        </p:nvSpPr>
        <p:spPr>
          <a:xfrm>
            <a:off x="5566122" y="1308746"/>
            <a:ext cx="2771424" cy="852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065" marR="311785">
              <a:spcBef>
                <a:spcPts val="345"/>
              </a:spcBef>
              <a:tabLst>
                <a:tab pos="299720" algn="l"/>
              </a:tabLst>
            </a:pPr>
            <a:r>
              <a:rPr lang="pt-BR" sz="1200" b="1" dirty="0" smtClean="0">
                <a:latin typeface="Century Gothic" panose="020B0502020202020204" pitchFamily="34" charset="0"/>
              </a:rPr>
              <a:t>ECS:</a:t>
            </a:r>
          </a:p>
          <a:p>
            <a:pPr marL="12065" marR="311785">
              <a:spcBef>
                <a:spcPts val="345"/>
              </a:spcBef>
              <a:tabLst>
                <a:tab pos="299720" algn="l"/>
              </a:tabLst>
            </a:pPr>
            <a:r>
              <a:rPr lang="pt-BR" sz="1000" dirty="0" smtClean="0"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latin typeface="Century Gothic" panose="020B0502020202020204" pitchFamily="34" charset="0"/>
              </a:rPr>
              <a:t>Elastic</a:t>
            </a:r>
            <a:r>
              <a:rPr lang="pt-BR" sz="1000" dirty="0">
                <a:latin typeface="Century Gothic" panose="020B0502020202020204" pitchFamily="34" charset="0"/>
              </a:rPr>
              <a:t> Container Service (</a:t>
            </a:r>
            <a:r>
              <a:rPr lang="pt-BR" sz="1000" dirty="0" err="1"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latin typeface="Century Gothic" panose="020B0502020202020204" pitchFamily="34" charset="0"/>
              </a:rPr>
              <a:t> ECS) é um serviço gerenciado de orquestração de contêineres</a:t>
            </a:r>
            <a:endParaRPr lang="pt-BR" sz="1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5566122" y="2281878"/>
            <a:ext cx="2771424" cy="75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065" marR="311785">
              <a:lnSpc>
                <a:spcPts val="1939"/>
              </a:lnSpc>
              <a:spcBef>
                <a:spcPts val="345"/>
              </a:spcBef>
              <a:tabLst>
                <a:tab pos="299720" algn="l"/>
              </a:tabLst>
            </a:pPr>
            <a:r>
              <a:rPr lang="pt-BR" sz="1100" b="1" dirty="0" smtClean="0">
                <a:latin typeface="Century Gothic" panose="020B0502020202020204" pitchFamily="34" charset="0"/>
              </a:rPr>
              <a:t>EKS:</a:t>
            </a:r>
          </a:p>
          <a:p>
            <a:pPr marL="12065" marR="311785">
              <a:spcBef>
                <a:spcPts val="345"/>
              </a:spcBef>
              <a:tabLst>
                <a:tab pos="299720" algn="l"/>
              </a:tabLst>
            </a:pPr>
            <a:r>
              <a:rPr lang="pt-BR" sz="1000" dirty="0" smtClean="0">
                <a:latin typeface="Century Gothic" panose="020B0502020202020204" pitchFamily="34" charset="0"/>
              </a:rPr>
              <a:t>O </a:t>
            </a:r>
            <a:r>
              <a:rPr lang="pt-BR" sz="1000" dirty="0" err="1" smtClean="0">
                <a:latin typeface="Century Gothic" panose="020B0502020202020204" pitchFamily="34" charset="0"/>
              </a:rPr>
              <a:t>Amazon</a:t>
            </a:r>
            <a:r>
              <a:rPr lang="pt-BR" sz="1000" dirty="0" smtClean="0">
                <a:latin typeface="Century Gothic" panose="020B0502020202020204" pitchFamily="34" charset="0"/>
              </a:rPr>
              <a:t> </a:t>
            </a:r>
            <a:r>
              <a:rPr lang="pt-BR" sz="1000" dirty="0" err="1" smtClean="0">
                <a:latin typeface="Century Gothic" panose="020B0502020202020204" pitchFamily="34" charset="0"/>
              </a:rPr>
              <a:t>Elastic</a:t>
            </a:r>
            <a:r>
              <a:rPr lang="pt-BR" sz="1000" dirty="0" smtClean="0">
                <a:latin typeface="Century Gothic" panose="020B0502020202020204" pitchFamily="34" charset="0"/>
              </a:rPr>
              <a:t> </a:t>
            </a:r>
            <a:r>
              <a:rPr lang="pt-BR" sz="1000" dirty="0" err="1" smtClean="0">
                <a:latin typeface="Century Gothic" panose="020B0502020202020204" pitchFamily="34" charset="0"/>
              </a:rPr>
              <a:t>Kubernetes</a:t>
            </a:r>
            <a:r>
              <a:rPr lang="pt-BR" sz="1000" dirty="0" smtClean="0">
                <a:latin typeface="Century Gothic" panose="020B0502020202020204" pitchFamily="34" charset="0"/>
              </a:rPr>
              <a:t> Service (</a:t>
            </a:r>
            <a:r>
              <a:rPr lang="pt-BR" sz="1000" b="1" dirty="0" err="1" smtClean="0">
                <a:latin typeface="Century Gothic" panose="020B0502020202020204" pitchFamily="34" charset="0"/>
              </a:rPr>
              <a:t>Amazon</a:t>
            </a:r>
            <a:r>
              <a:rPr lang="pt-BR" sz="1000" b="1" dirty="0" smtClean="0">
                <a:latin typeface="Century Gothic" panose="020B0502020202020204" pitchFamily="34" charset="0"/>
              </a:rPr>
              <a:t> EKS</a:t>
            </a:r>
            <a:r>
              <a:rPr lang="pt-BR" sz="1000" dirty="0" smtClean="0">
                <a:latin typeface="Century Gothic" panose="020B0502020202020204" pitchFamily="34" charset="0"/>
              </a:rPr>
              <a:t>) é um serviço </a:t>
            </a:r>
            <a:r>
              <a:rPr lang="pt-BR" sz="1000" dirty="0" err="1" smtClean="0">
                <a:latin typeface="Century Gothic" panose="020B0502020202020204" pitchFamily="34" charset="0"/>
              </a:rPr>
              <a:t>kubernetes</a:t>
            </a:r>
            <a:r>
              <a:rPr lang="pt-BR" sz="1000" dirty="0" smtClean="0">
                <a:latin typeface="Century Gothic" panose="020B0502020202020204" pitchFamily="34" charset="0"/>
              </a:rPr>
              <a:t> totalmente gerenciado </a:t>
            </a:r>
            <a:endParaRPr lang="pt-BR" sz="1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" y="3579620"/>
            <a:ext cx="1437439" cy="915664"/>
          </a:xfrm>
          <a:prstGeom prst="rect">
            <a:avLst/>
          </a:prstGeom>
        </p:spPr>
      </p:pic>
      <p:sp>
        <p:nvSpPr>
          <p:cNvPr id="17" name="object 7"/>
          <p:cNvSpPr txBox="1"/>
          <p:nvPr/>
        </p:nvSpPr>
        <p:spPr>
          <a:xfrm>
            <a:off x="1348856" y="3688343"/>
            <a:ext cx="3434155" cy="8521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311785">
              <a:spcBef>
                <a:spcPts val="345"/>
              </a:spcBef>
              <a:tabLst>
                <a:tab pos="299720" algn="l"/>
              </a:tabLst>
            </a:pPr>
            <a:r>
              <a:rPr lang="pt-BR" sz="1200" b="1" dirty="0" smtClean="0">
                <a:latin typeface="Century Gothic" panose="020B0502020202020204" pitchFamily="34" charset="0"/>
              </a:rPr>
              <a:t>Lambda:</a:t>
            </a:r>
            <a:endParaRPr lang="pt-BR" sz="1200" b="1" dirty="0" smtClean="0">
              <a:latin typeface="Century Gothic" panose="020B0502020202020204" pitchFamily="34" charset="0"/>
            </a:endParaRPr>
          </a:p>
          <a:p>
            <a:pPr marL="12065" marR="311785">
              <a:spcBef>
                <a:spcPts val="345"/>
              </a:spcBef>
              <a:tabLst>
                <a:tab pos="299720" algn="l"/>
              </a:tabLst>
            </a:pPr>
            <a:r>
              <a:rPr lang="pt-BR" sz="1000" dirty="0" smtClean="0">
                <a:latin typeface="Century Gothic" panose="020B0502020202020204" pitchFamily="34" charset="0"/>
              </a:rPr>
              <a:t>O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latin typeface="Century Gothic" panose="020B0502020202020204" pitchFamily="34" charset="0"/>
              </a:rPr>
              <a:t>AWS Lambda</a:t>
            </a:r>
            <a:r>
              <a:rPr lang="pt-BR" sz="1000" dirty="0">
                <a:latin typeface="Century Gothic" panose="020B0502020202020204" pitchFamily="34" charset="0"/>
              </a:rPr>
              <a:t> é um serviço de computação sem servidor que executa código em resposta a eventos e gerencia automaticamente os recursos computacionais subjacentes para você.</a:t>
            </a:r>
            <a:endParaRPr lang="pt-BR" sz="10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28" y="3253708"/>
            <a:ext cx="744708" cy="83604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66122" y="3191570"/>
            <a:ext cx="360338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 smtClean="0">
                <a:solidFill>
                  <a:srgbClr val="232F3E"/>
                </a:solidFill>
                <a:latin typeface="Century Gothic" panose="020B0502020202020204" pitchFamily="34" charset="0"/>
              </a:rPr>
              <a:t>Fargate</a:t>
            </a:r>
            <a:r>
              <a:rPr lang="pt-BR" sz="1200" b="1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:</a:t>
            </a:r>
            <a:endParaRPr lang="pt-BR" sz="1200" b="1" dirty="0" smtClean="0">
              <a:solidFill>
                <a:srgbClr val="232F3E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b="1" dirty="0">
                <a:solidFill>
                  <a:srgbClr val="232F3E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Fargate</a:t>
            </a:r>
            <a:r>
              <a:rPr lang="pt-BR" sz="1000" b="1" dirty="0">
                <a:solidFill>
                  <a:srgbClr val="232F3E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é um mecanismo de computação sem servidor para </a:t>
            </a:r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contêineres.</a:t>
            </a:r>
            <a:r>
              <a:rPr lang="pt-BR" sz="1000" dirty="0">
                <a:latin typeface="Century Gothic" panose="020B0502020202020204" pitchFamily="34" charset="0"/>
              </a:rPr>
              <a:t>  </a:t>
            </a:r>
            <a:r>
              <a:rPr lang="pt-BR" sz="1000" dirty="0" err="1">
                <a:latin typeface="Century Gothic" panose="020B0502020202020204" pitchFamily="34" charset="0"/>
              </a:rPr>
              <a:t>Fargate</a:t>
            </a:r>
            <a:r>
              <a:rPr lang="pt-BR" sz="1000" dirty="0">
                <a:latin typeface="Century Gothic" panose="020B0502020202020204" pitchFamily="34" charset="0"/>
              </a:rPr>
              <a:t> elimina a necessidade de provisionar e gerenciar servidores, permite que você especifique e pague pelos recursos por </a:t>
            </a:r>
            <a:r>
              <a:rPr lang="pt-BR" sz="1000" dirty="0" smtClean="0">
                <a:latin typeface="Century Gothic" panose="020B0502020202020204" pitchFamily="34" charset="0"/>
              </a:rPr>
              <a:t>aplicativo.</a:t>
            </a:r>
          </a:p>
          <a:p>
            <a:r>
              <a:rPr lang="pt-BR" sz="1000" dirty="0"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latin typeface="Century Gothic" panose="020B0502020202020204" pitchFamily="34" charset="0"/>
              </a:rPr>
              <a:t>Fargate</a:t>
            </a:r>
            <a:r>
              <a:rPr lang="pt-BR" sz="1000" dirty="0">
                <a:latin typeface="Century Gothic" panose="020B0502020202020204" pitchFamily="34" charset="0"/>
              </a:rPr>
              <a:t> aloca a quantidade certa de computação, eliminando a necessidade de escolher instâncias e ajustar a escala da capacidade do cluster.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44" y="2780557"/>
            <a:ext cx="807761" cy="4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609613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Network Services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" y="1200913"/>
            <a:ext cx="1074665" cy="1074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71" y="1262379"/>
            <a:ext cx="4554435" cy="3753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624" y="1738245"/>
            <a:ext cx="3079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A </a:t>
            </a:r>
            <a:r>
              <a:rPr lang="pt-BR" b="1" dirty="0" err="1">
                <a:latin typeface="Century Gothic" panose="020B0502020202020204" pitchFamily="34" charset="0"/>
              </a:rPr>
              <a:t>Amazon</a:t>
            </a:r>
            <a:r>
              <a:rPr lang="pt-BR" dirty="0">
                <a:latin typeface="Century Gothic" panose="020B0502020202020204" pitchFamily="34" charset="0"/>
              </a:rPr>
              <a:t> Virtual Private </a:t>
            </a:r>
            <a:r>
              <a:rPr lang="pt-BR" dirty="0" err="1">
                <a:latin typeface="Century Gothic" panose="020B0502020202020204" pitchFamily="34" charset="0"/>
              </a:rPr>
              <a:t>Cloud</a:t>
            </a:r>
            <a:r>
              <a:rPr lang="pt-BR" dirty="0">
                <a:latin typeface="Century Gothic" panose="020B0502020202020204" pitchFamily="34" charset="0"/>
              </a:rPr>
              <a:t> (</a:t>
            </a:r>
            <a:r>
              <a:rPr lang="pt-BR" b="1" dirty="0" err="1">
                <a:latin typeface="Century Gothic" panose="020B0502020202020204" pitchFamily="34" charset="0"/>
              </a:rPr>
              <a:t>Amazon</a:t>
            </a:r>
            <a:r>
              <a:rPr lang="pt-BR" b="1" dirty="0">
                <a:latin typeface="Century Gothic" panose="020B0502020202020204" pitchFamily="34" charset="0"/>
              </a:rPr>
              <a:t> VPC</a:t>
            </a:r>
            <a:r>
              <a:rPr lang="pt-BR" dirty="0">
                <a:latin typeface="Century Gothic" panose="020B0502020202020204" pitchFamily="34" charset="0"/>
              </a:rPr>
              <a:t>) permite executar recursos da </a:t>
            </a:r>
            <a:r>
              <a:rPr lang="pt-BR" b="1" dirty="0">
                <a:latin typeface="Century Gothic" panose="020B0502020202020204" pitchFamily="34" charset="0"/>
              </a:rPr>
              <a:t>AWS</a:t>
            </a:r>
            <a:r>
              <a:rPr lang="pt-BR" dirty="0">
                <a:latin typeface="Century Gothic" panose="020B0502020202020204" pitchFamily="34" charset="0"/>
              </a:rPr>
              <a:t> em uma rede virtual definida por você. Essa rede virtual se assemelha a uma rede tradicional que você operaria no seu datacenter, com os benefícios de usar a infraestrutura dimensionável da </a:t>
            </a:r>
            <a:r>
              <a:rPr lang="pt-BR" b="1" dirty="0">
                <a:latin typeface="Century Gothic" panose="020B0502020202020204" pitchFamily="34" charset="0"/>
              </a:rPr>
              <a:t>AWS</a:t>
            </a:r>
            <a:r>
              <a:rPr lang="pt-BR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609613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Network Services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85864" y="1441485"/>
            <a:ext cx="35013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>
                <a:latin typeface="Century Gothic" panose="020B0502020202020204" pitchFamily="34" charset="0"/>
              </a:rPr>
              <a:t>CloudFront</a:t>
            </a:r>
            <a:r>
              <a:rPr lang="pt-BR" sz="1200" b="1" dirty="0" smtClean="0">
                <a:latin typeface="Century Gothic" panose="020B0502020202020204" pitchFamily="34" charset="0"/>
              </a:rPr>
              <a:t>:</a:t>
            </a:r>
            <a:endParaRPr lang="pt-BR" sz="1200" dirty="0" smtClean="0">
              <a:latin typeface="Century Gothic" panose="020B0502020202020204" pitchFamily="34" charset="0"/>
            </a:endParaRPr>
          </a:p>
          <a:p>
            <a:r>
              <a:rPr lang="pt-BR" sz="1000" dirty="0" smtClean="0">
                <a:latin typeface="Century Gothic" panose="020B0502020202020204" pitchFamily="34" charset="0"/>
              </a:rPr>
              <a:t>O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latin typeface="Century Gothic" panose="020B0502020202020204" pitchFamily="34" charset="0"/>
              </a:rPr>
              <a:t>CloudFront</a:t>
            </a:r>
            <a:r>
              <a:rPr lang="pt-BR" sz="1000" dirty="0">
                <a:latin typeface="Century Gothic" panose="020B0502020202020204" pitchFamily="34" charset="0"/>
              </a:rPr>
              <a:t> é um serviço rápido de rede de entrega de conteúdo </a:t>
            </a:r>
            <a:r>
              <a:rPr lang="pt-BR" sz="1000" b="1" dirty="0" smtClean="0">
                <a:latin typeface="Century Gothic" panose="020B0502020202020204" pitchFamily="34" charset="0"/>
              </a:rPr>
              <a:t>CDN</a:t>
            </a:r>
            <a:r>
              <a:rPr lang="pt-BR" sz="1000" dirty="0" smtClean="0">
                <a:latin typeface="Century Gothic" panose="020B0502020202020204" pitchFamily="34" charset="0"/>
              </a:rPr>
              <a:t> </a:t>
            </a:r>
            <a:r>
              <a:rPr lang="pt-BR" sz="1000" b="1" dirty="0">
                <a:latin typeface="Century Gothic" panose="020B0502020202020204" pitchFamily="34" charset="0"/>
              </a:rPr>
              <a:t>(</a:t>
            </a:r>
            <a:r>
              <a:rPr lang="pt-BR" sz="1000" b="1" dirty="0" err="1">
                <a:latin typeface="Century Gothic" panose="020B0502020202020204" pitchFamily="34" charset="0"/>
              </a:rPr>
              <a:t>Content</a:t>
            </a:r>
            <a:r>
              <a:rPr lang="pt-BR" sz="1000" b="1" dirty="0">
                <a:latin typeface="Century Gothic" panose="020B0502020202020204" pitchFamily="34" charset="0"/>
              </a:rPr>
              <a:t> Delivery </a:t>
            </a:r>
            <a:r>
              <a:rPr lang="pt-BR" sz="1000" b="1" dirty="0" smtClean="0">
                <a:latin typeface="Century Gothic" panose="020B0502020202020204" pitchFamily="34" charset="0"/>
              </a:rPr>
              <a:t>Network) </a:t>
            </a:r>
            <a:r>
              <a:rPr lang="pt-BR" sz="1000" dirty="0" smtClean="0">
                <a:latin typeface="Century Gothic" panose="020B0502020202020204" pitchFamily="34" charset="0"/>
              </a:rPr>
              <a:t>que </a:t>
            </a:r>
            <a:r>
              <a:rPr lang="pt-BR" sz="1000" dirty="0">
                <a:latin typeface="Century Gothic" panose="020B0502020202020204" pitchFamily="34" charset="0"/>
              </a:rPr>
              <a:t>entrega dados, vídeos, aplicações e </a:t>
            </a:r>
            <a:r>
              <a:rPr lang="pt-BR" sz="1000" dirty="0" err="1">
                <a:latin typeface="Century Gothic" panose="020B0502020202020204" pitchFamily="34" charset="0"/>
              </a:rPr>
              <a:t>APIs</a:t>
            </a:r>
            <a:r>
              <a:rPr lang="pt-BR" sz="1000" dirty="0">
                <a:latin typeface="Century Gothic" panose="020B0502020202020204" pitchFamily="34" charset="0"/>
              </a:rPr>
              <a:t> a clientes em todo o mundo com segurança, baixa latência e altas velocidades de transferência em um ambiente de uso facilitado para desenvolvedores</a:t>
            </a:r>
            <a:r>
              <a:rPr lang="pt-BR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" y="1418342"/>
            <a:ext cx="1265933" cy="674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33" y="1488255"/>
            <a:ext cx="683385" cy="8274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86942" y="3948742"/>
            <a:ext cx="3063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latin typeface="Century Gothic" panose="020B0502020202020204" pitchFamily="34" charset="0"/>
              </a:rPr>
              <a:t>Direct</a:t>
            </a:r>
            <a:r>
              <a:rPr lang="pt-BR" sz="1200" b="1" dirty="0">
                <a:latin typeface="Century Gothic" panose="020B0502020202020204" pitchFamily="34" charset="0"/>
              </a:rPr>
              <a:t> Connect </a:t>
            </a:r>
            <a:r>
              <a:rPr lang="pt-BR" sz="1000" b="1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smtClean="0">
                <a:latin typeface="Century Gothic" panose="020B0502020202020204" pitchFamily="34" charset="0"/>
              </a:rPr>
              <a:t>O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latin typeface="Century Gothic" panose="020B0502020202020204" pitchFamily="34" charset="0"/>
              </a:rPr>
              <a:t>AWS </a:t>
            </a:r>
            <a:r>
              <a:rPr lang="pt-BR" sz="1000" b="1" dirty="0" err="1">
                <a:latin typeface="Century Gothic" panose="020B0502020202020204" pitchFamily="34" charset="0"/>
              </a:rPr>
              <a:t>Direct</a:t>
            </a:r>
            <a:r>
              <a:rPr lang="pt-BR" sz="1000" b="1" dirty="0">
                <a:latin typeface="Century Gothic" panose="020B0502020202020204" pitchFamily="34" charset="0"/>
              </a:rPr>
              <a:t> Connect</a:t>
            </a:r>
            <a:r>
              <a:rPr lang="pt-BR" sz="1000" dirty="0">
                <a:latin typeface="Century Gothic" panose="020B0502020202020204" pitchFamily="34" charset="0"/>
              </a:rPr>
              <a:t> é um serviço de nuvem que facilita estabelecer uma conexão de rede dedicada do seu local de hospedagem para a AWS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3" y="2743062"/>
            <a:ext cx="1143251" cy="77407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06022" y="2981757"/>
            <a:ext cx="3108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latin typeface="Century Gothic" panose="020B0502020202020204" pitchFamily="34" charset="0"/>
              </a:rPr>
              <a:t>Route53</a:t>
            </a:r>
            <a:r>
              <a:rPr lang="pt-BR" sz="1000" dirty="0" smtClean="0">
                <a:latin typeface="Century Gothic" panose="020B0502020202020204" pitchFamily="34" charset="0"/>
              </a:rPr>
              <a:t> : </a:t>
            </a:r>
          </a:p>
          <a:p>
            <a:r>
              <a:rPr lang="pt-BR" sz="1000" dirty="0" smtClean="0"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latin typeface="Century Gothic" panose="020B0502020202020204" pitchFamily="34" charset="0"/>
              </a:rPr>
              <a:t>Route</a:t>
            </a:r>
            <a:r>
              <a:rPr lang="pt-BR" sz="1000" b="1" dirty="0">
                <a:latin typeface="Century Gothic" panose="020B0502020202020204" pitchFamily="34" charset="0"/>
              </a:rPr>
              <a:t> 53</a:t>
            </a:r>
            <a:r>
              <a:rPr lang="pt-BR" sz="1000" dirty="0">
                <a:latin typeface="Century Gothic" panose="020B0502020202020204" pitchFamily="34" charset="0"/>
              </a:rPr>
              <a:t> é um web </a:t>
            </a:r>
            <a:r>
              <a:rPr lang="pt-BR" sz="1000" dirty="0" err="1">
                <a:latin typeface="Century Gothic" panose="020B0502020202020204" pitchFamily="34" charset="0"/>
              </a:rPr>
              <a:t>service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latin typeface="Century Gothic" panose="020B0502020202020204" pitchFamily="34" charset="0"/>
              </a:rPr>
              <a:t>Domain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latin typeface="Century Gothic" panose="020B0502020202020204" pitchFamily="34" charset="0"/>
              </a:rPr>
              <a:t>Name</a:t>
            </a:r>
            <a:r>
              <a:rPr lang="pt-BR" sz="1000" dirty="0">
                <a:latin typeface="Century Gothic" panose="020B0502020202020204" pitchFamily="34" charset="0"/>
              </a:rPr>
              <a:t> System (</a:t>
            </a:r>
            <a:r>
              <a:rPr lang="pt-BR" sz="1000" b="1" dirty="0">
                <a:latin typeface="Century Gothic" panose="020B0502020202020204" pitchFamily="34" charset="0"/>
              </a:rPr>
              <a:t>DNS</a:t>
            </a:r>
            <a:r>
              <a:rPr lang="pt-BR" sz="1000" dirty="0">
                <a:latin typeface="Century Gothic" panose="020B0502020202020204" pitchFamily="34" charset="0"/>
              </a:rPr>
              <a:t>) na nuvem altamente disponível e escalável.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97" y="2475244"/>
            <a:ext cx="1215460" cy="1215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33" y="3859981"/>
            <a:ext cx="722979" cy="8297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630402" y="2770495"/>
            <a:ext cx="3140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latin typeface="Century Gothic" panose="020B0502020202020204" pitchFamily="34" charset="0"/>
              </a:rPr>
              <a:t>VPN:</a:t>
            </a:r>
          </a:p>
          <a:p>
            <a:r>
              <a:rPr lang="pt-BR" sz="1000" dirty="0">
                <a:latin typeface="Century Gothic" panose="020B0502020202020204" pitchFamily="34" charset="0"/>
              </a:rPr>
              <a:t>O </a:t>
            </a:r>
            <a:r>
              <a:rPr lang="pt-BR" sz="1000" b="1" dirty="0">
                <a:latin typeface="Century Gothic" panose="020B0502020202020204" pitchFamily="34" charset="0"/>
              </a:rPr>
              <a:t>AWS</a:t>
            </a:r>
            <a:r>
              <a:rPr lang="pt-BR" sz="1000" dirty="0">
                <a:latin typeface="Century Gothic" panose="020B0502020202020204" pitchFamily="34" charset="0"/>
              </a:rPr>
              <a:t> Virtual Private Network (</a:t>
            </a:r>
            <a:r>
              <a:rPr lang="pt-BR" sz="1000" b="1" dirty="0">
                <a:latin typeface="Century Gothic" panose="020B0502020202020204" pitchFamily="34" charset="0"/>
              </a:rPr>
              <a:t>AWS VPN</a:t>
            </a:r>
            <a:r>
              <a:rPr lang="pt-BR" sz="1000" dirty="0">
                <a:latin typeface="Century Gothic" panose="020B0502020202020204" pitchFamily="34" charset="0"/>
              </a:rPr>
              <a:t>) permite estabelecer um túnel criptografado seguro e privado da sua rede ou dispositivo para a rede global da </a:t>
            </a:r>
            <a:r>
              <a:rPr lang="pt-BR" sz="1000" b="1" dirty="0">
                <a:latin typeface="Century Gothic" panose="020B0502020202020204" pitchFamily="34" charset="0"/>
              </a:rPr>
              <a:t>AWS</a:t>
            </a:r>
            <a:r>
              <a:rPr lang="pt-BR" sz="10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0402" y="1515751"/>
            <a:ext cx="3315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 smtClean="0">
                <a:latin typeface="Century Gothic" panose="020B0502020202020204" pitchFamily="34" charset="0"/>
              </a:rPr>
              <a:t>Api</a:t>
            </a:r>
            <a:r>
              <a:rPr lang="pt-BR" sz="1200" b="1" dirty="0" smtClean="0">
                <a:latin typeface="Century Gothic" panose="020B0502020202020204" pitchFamily="34" charset="0"/>
              </a:rPr>
              <a:t> Gateway</a:t>
            </a:r>
            <a:r>
              <a:rPr lang="pt-BR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latin typeface="Century Gothic" panose="020B0502020202020204" pitchFamily="34" charset="0"/>
              </a:rPr>
              <a:t> API Gateway é um serviço gerenciado que permite que desenvolvedores criem, publiquem, mantenham, monitorem e protejam </a:t>
            </a:r>
            <a:r>
              <a:rPr lang="pt-BR" sz="1000" dirty="0" err="1">
                <a:latin typeface="Century Gothic" panose="020B0502020202020204" pitchFamily="34" charset="0"/>
              </a:rPr>
              <a:t>APIs</a:t>
            </a:r>
            <a:r>
              <a:rPr lang="pt-BR" sz="1000" dirty="0">
                <a:latin typeface="Century Gothic" panose="020B0502020202020204" pitchFamily="34" charset="0"/>
              </a:rPr>
              <a:t> em qualquer escala com facilidade</a:t>
            </a:r>
          </a:p>
        </p:txBody>
      </p:sp>
    </p:spTree>
    <p:extLst>
      <p:ext uri="{BB962C8B-B14F-4D97-AF65-F5344CB8AC3E}">
        <p14:creationId xmlns:p14="http://schemas.microsoft.com/office/powerpoint/2010/main" val="4291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609613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</a:rPr>
              <a:t>Storage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 Services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0665" y="2370696"/>
            <a:ext cx="4303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latin typeface="Century Gothic" panose="020B0502020202020204" pitchFamily="34" charset="0"/>
              </a:rPr>
              <a:t>Amazon</a:t>
            </a:r>
            <a:r>
              <a:rPr lang="pt-BR" sz="1200" b="1" dirty="0">
                <a:latin typeface="Century Gothic" panose="020B0502020202020204" pitchFamily="34" charset="0"/>
              </a:rPr>
              <a:t> </a:t>
            </a:r>
            <a:r>
              <a:rPr lang="pt-BR" sz="1200" b="1" dirty="0" smtClean="0">
                <a:latin typeface="Century Gothic" panose="020B0502020202020204" pitchFamily="34" charset="0"/>
              </a:rPr>
              <a:t>S3:</a:t>
            </a:r>
          </a:p>
          <a:p>
            <a:r>
              <a:rPr lang="pt-BR" sz="1000" dirty="0" smtClean="0"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latin typeface="Century Gothic" panose="020B0502020202020204" pitchFamily="34" charset="0"/>
              </a:rPr>
              <a:t> S3 (</a:t>
            </a:r>
            <a:r>
              <a:rPr lang="pt-BR" sz="1000" b="1" dirty="0" err="1">
                <a:latin typeface="Century Gothic" panose="020B0502020202020204" pitchFamily="34" charset="0"/>
              </a:rPr>
              <a:t>Simple</a:t>
            </a:r>
            <a:r>
              <a:rPr lang="pt-BR" sz="1000" b="1" dirty="0"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latin typeface="Century Gothic" panose="020B0502020202020204" pitchFamily="34" charset="0"/>
              </a:rPr>
              <a:t>Storage</a:t>
            </a:r>
            <a:r>
              <a:rPr lang="pt-BR" sz="1000" b="1" dirty="0">
                <a:latin typeface="Century Gothic" panose="020B0502020202020204" pitchFamily="34" charset="0"/>
              </a:rPr>
              <a:t> Service</a:t>
            </a:r>
            <a:r>
              <a:rPr lang="pt-BR" sz="1000" dirty="0">
                <a:latin typeface="Century Gothic" panose="020B0502020202020204" pitchFamily="34" charset="0"/>
              </a:rPr>
              <a:t>) é um serviço </a:t>
            </a:r>
            <a:r>
              <a:rPr lang="pt-BR" sz="1000" dirty="0" err="1">
                <a:latin typeface="Century Gothic" panose="020B0502020202020204" pitchFamily="34" charset="0"/>
              </a:rPr>
              <a:t>escalonável</a:t>
            </a:r>
            <a:r>
              <a:rPr lang="pt-BR" sz="1000" dirty="0">
                <a:latin typeface="Century Gothic" panose="020B0502020202020204" pitchFamily="34" charset="0"/>
              </a:rPr>
              <a:t>, de alta velocidade e baixo custo baseado na web, projetado para backup online e </a:t>
            </a:r>
            <a:r>
              <a:rPr lang="pt-BR" sz="1000" dirty="0" smtClean="0">
                <a:latin typeface="Century Gothic" panose="020B0502020202020204" pitchFamily="34" charset="0"/>
              </a:rPr>
              <a:t>arquivamento </a:t>
            </a:r>
            <a:r>
              <a:rPr lang="pt-BR" sz="1000" dirty="0">
                <a:latin typeface="Century Gothic" panose="020B0502020202020204" pitchFamily="34" charset="0"/>
              </a:rPr>
              <a:t>de dados e programas de aplicativos. Permite fazer upload, armazenamento e download de qualquer tipo de arquivo de até 5 TB</a:t>
            </a:r>
            <a:r>
              <a:rPr lang="pt-BR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03" y="1228439"/>
            <a:ext cx="1181908" cy="1145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43" y="1287872"/>
            <a:ext cx="1659535" cy="10804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0" y="2368361"/>
            <a:ext cx="43035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latin typeface="Century Gothic" panose="020B0502020202020204" pitchFamily="34" charset="0"/>
              </a:rPr>
              <a:t>Amazon</a:t>
            </a:r>
            <a:r>
              <a:rPr lang="pt-BR" sz="1200" b="1" dirty="0">
                <a:latin typeface="Century Gothic" panose="020B0502020202020204" pitchFamily="34" charset="0"/>
              </a:rPr>
              <a:t> </a:t>
            </a:r>
            <a:r>
              <a:rPr lang="pt-BR" sz="1200" b="1" dirty="0" err="1" smtClean="0">
                <a:latin typeface="Century Gothic" panose="020B0502020202020204" pitchFamily="34" charset="0"/>
              </a:rPr>
              <a:t>Ebs</a:t>
            </a:r>
            <a:r>
              <a:rPr lang="pt-BR" sz="1200" b="1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>
                <a:latin typeface="Century Gothic" panose="020B0502020202020204" pitchFamily="34" charset="0"/>
              </a:rPr>
              <a:t>O </a:t>
            </a:r>
            <a:r>
              <a:rPr lang="pt-BR" sz="1000" b="1" dirty="0" err="1"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latin typeface="Century Gothic" panose="020B0502020202020204" pitchFamily="34" charset="0"/>
              </a:rPr>
              <a:t>Elastic</a:t>
            </a:r>
            <a:r>
              <a:rPr lang="pt-BR" sz="1000" dirty="0"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latin typeface="Century Gothic" panose="020B0502020202020204" pitchFamily="34" charset="0"/>
              </a:rPr>
              <a:t>Block</a:t>
            </a:r>
            <a:r>
              <a:rPr lang="pt-BR" sz="1000" dirty="0"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latin typeface="Century Gothic" panose="020B0502020202020204" pitchFamily="34" charset="0"/>
              </a:rPr>
              <a:t>Store</a:t>
            </a:r>
            <a:r>
              <a:rPr lang="pt-BR" sz="1000" dirty="0">
                <a:latin typeface="Century Gothic" panose="020B0502020202020204" pitchFamily="34" charset="0"/>
              </a:rPr>
              <a:t> (</a:t>
            </a:r>
            <a:r>
              <a:rPr lang="pt-BR" sz="1000" b="1" dirty="0">
                <a:latin typeface="Century Gothic" panose="020B0502020202020204" pitchFamily="34" charset="0"/>
              </a:rPr>
              <a:t>EBS</a:t>
            </a:r>
            <a:r>
              <a:rPr lang="pt-BR" sz="1000" dirty="0">
                <a:latin typeface="Century Gothic" panose="020B0502020202020204" pitchFamily="34" charset="0"/>
              </a:rPr>
              <a:t>) é um serviço de armazenamento em bloco fácil de usar e de alta performance, projetado para uso com o </a:t>
            </a:r>
            <a:r>
              <a:rPr lang="pt-BR" sz="1000" b="1" dirty="0" err="1"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latin typeface="Century Gothic" panose="020B0502020202020204" pitchFamily="34" charset="0"/>
              </a:rPr>
              <a:t>Elastic</a:t>
            </a:r>
            <a:r>
              <a:rPr lang="pt-BR" sz="1000" dirty="0">
                <a:latin typeface="Century Gothic" panose="020B0502020202020204" pitchFamily="34" charset="0"/>
              </a:rPr>
              <a:t> Compute </a:t>
            </a:r>
            <a:r>
              <a:rPr lang="pt-BR" sz="1000" dirty="0" err="1">
                <a:latin typeface="Century Gothic" panose="020B0502020202020204" pitchFamily="34" charset="0"/>
              </a:rPr>
              <a:t>Cloud</a:t>
            </a:r>
            <a:r>
              <a:rPr lang="pt-BR" sz="1000" dirty="0">
                <a:latin typeface="Century Gothic" panose="020B0502020202020204" pitchFamily="34" charset="0"/>
              </a:rPr>
              <a:t> (</a:t>
            </a:r>
            <a:r>
              <a:rPr lang="pt-BR" sz="1000" b="1" dirty="0">
                <a:latin typeface="Century Gothic" panose="020B0502020202020204" pitchFamily="34" charset="0"/>
              </a:rPr>
              <a:t>EC2</a:t>
            </a:r>
            <a:r>
              <a:rPr lang="pt-BR" sz="1000" dirty="0">
                <a:latin typeface="Century Gothic" panose="020B0502020202020204" pitchFamily="34" charset="0"/>
              </a:rPr>
              <a:t>) para taxas de transferência e cargas de trabalho intensivas de transações em qualquer escala.</a:t>
            </a:r>
            <a:endParaRPr lang="pt-BR" sz="1000" b="1" dirty="0" smtClean="0"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" y="3617653"/>
            <a:ext cx="1113193" cy="125564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61124" y="3747679"/>
            <a:ext cx="32686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Glacier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  <a:endParaRPr lang="pt-BR" sz="11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S3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Glacier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de armazenamento de custo extremamente baixo, que disponibiliza armazenamento seguro, durável e flexível para backup e arquivamento de dados.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76676" y="3714893"/>
            <a:ext cx="379182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EFS:</a:t>
            </a:r>
            <a:endParaRPr lang="pt-BR" sz="11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Elastic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File System (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EFS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) fornece um sistema de arquivos NFS elástico, simples, escalável e totalmente gerenciado para uso com os serviços de nuvem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e os recursos no local.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70" y="3755719"/>
            <a:ext cx="693360" cy="9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609613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Security Services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22789" y="1567512"/>
            <a:ext cx="32884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IAM:</a:t>
            </a:r>
            <a:endParaRPr lang="pt-BR" sz="12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Identity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and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Access Management (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IAM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) permite que você gerencie com segurança o acesso aos serviços e recursos da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" y="1443860"/>
            <a:ext cx="684853" cy="9551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07587" y="1567512"/>
            <a:ext cx="391057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ACM: 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A 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autoridade de certificados (AC) privada do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Certificate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Manager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(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ACM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) é um serviço gerenciado de AC privada que ajuda a gerenciar com facilidade e segurança o ciclo de vida de certificados privados</a:t>
            </a:r>
            <a:r>
              <a:rPr lang="pt-BR" sz="10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pt-BR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73" y="1567512"/>
            <a:ext cx="722764" cy="7324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2789" y="2491530"/>
            <a:ext cx="314587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KMS: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Key Management Service (</a:t>
            </a:r>
            <a:r>
              <a:rPr lang="pt-BR" sz="10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KMS)</a:t>
            </a:r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 permite que você execute operações de assinatura digital usando pares de chaves assimétricas para garantir a integridade dos dados.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" y="2491530"/>
            <a:ext cx="643245" cy="76787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07587" y="2417775"/>
            <a:ext cx="391057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WAF: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WAF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firewall de aplicativos web que ajuda a proteger esses aplicativos ou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APIs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contra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exploits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comuns na web que podem afetar a disponibilidade, comprometer a segurança ou consumir recursos em excesso.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09" y="2297292"/>
            <a:ext cx="759528" cy="9278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22789" y="3603677"/>
            <a:ext cx="314587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CloudHSM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CloudHSM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Hardware Security Module (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HSM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– Módulo de segurança de hardware) baseado na nuvem que permite gerar e usar facilmente suas próprias chaves de criptografia na Nuvem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. 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" y="3677068"/>
            <a:ext cx="925571" cy="8620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07587" y="3294938"/>
            <a:ext cx="3911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Inspector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de avaliação de segurança automático que ajuda a melhorar a segurança e a conformidade dos aplicativos implantados na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8" y="3202333"/>
            <a:ext cx="839404" cy="839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53028" y="3871165"/>
            <a:ext cx="390304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Directory</a:t>
            </a:r>
            <a:r>
              <a:rPr lang="pt-BR" sz="11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Service: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Directory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Service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for Microsoft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Active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Directory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, também conhecido como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Managed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Microsoft AD, permite que cargas de trabalho e recursos da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com reconhecimento de diretório usem o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Active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Directory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gerenciado na Nuvem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87" y="3960054"/>
            <a:ext cx="819657" cy="7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531155" y="1446473"/>
            <a:ext cx="5299193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1200" b="1" dirty="0" smtClean="0">
                <a:latin typeface="Century Gothic" panose="020B0502020202020204" pitchFamily="34" charset="0"/>
              </a:rPr>
              <a:t>A Computação em nuvem revolucionou a forma de se armazenar arquivos, processar dados , utilizar e rodar softwares.</a:t>
            </a:r>
            <a:endParaRPr sz="1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xmlns="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52" y="2037773"/>
            <a:ext cx="5832644" cy="3006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609613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M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anagement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Services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063131" y="1480106"/>
            <a:ext cx="36089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CloudWatch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coleta dados de monitoramento e operações na forma de logs, métricas e eventos, e os visualiza usando painéis automatizados para que você tenha uma visão unificada dos recursos, aplicativos e serviços da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executados na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e em servidores locais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906"/>
            <a:ext cx="1063130" cy="11713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81991" y="1442906"/>
            <a:ext cx="32620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202124"/>
                </a:solidFill>
                <a:latin typeface="arial" panose="020B0604020202020204" pitchFamily="34" charset="0"/>
              </a:rPr>
              <a:t>O </a:t>
            </a:r>
            <a:r>
              <a:rPr lang="pt-BR" sz="1000" b="1" dirty="0">
                <a:solidFill>
                  <a:srgbClr val="202124"/>
                </a:solidFill>
                <a:latin typeface="arial" panose="020B0604020202020204" pitchFamily="34" charset="0"/>
              </a:rPr>
              <a:t>AWS </a:t>
            </a:r>
            <a:r>
              <a:rPr lang="pt-BR" sz="1000" b="1" dirty="0" err="1">
                <a:solidFill>
                  <a:srgbClr val="202124"/>
                </a:solidFill>
                <a:latin typeface="arial" panose="020B0604020202020204" pitchFamily="34" charset="0"/>
              </a:rPr>
              <a:t>CloudTrail</a:t>
            </a:r>
            <a:r>
              <a:rPr lang="pt-BR" sz="1000" dirty="0">
                <a:solidFill>
                  <a:srgbClr val="202124"/>
                </a:solidFill>
                <a:latin typeface="arial" panose="020B0604020202020204" pitchFamily="34" charset="0"/>
              </a:rPr>
              <a:t> é um serviço que possibilita governança, conformidade, auditoria operacional e auditoria de riscos em sua conta da </a:t>
            </a:r>
            <a:r>
              <a:rPr lang="pt-BR" sz="1000" b="1" dirty="0">
                <a:solidFill>
                  <a:srgbClr val="202124"/>
                </a:solidFill>
                <a:latin typeface="arial" panose="020B0604020202020204" pitchFamily="34" charset="0"/>
              </a:rPr>
              <a:t>AWS</a:t>
            </a:r>
            <a:endParaRPr lang="pt-BR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54" y="1393037"/>
            <a:ext cx="1209937" cy="9488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57012" y="2698160"/>
            <a:ext cx="39260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Systems Manager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simplifica o gerenciamento de recursos e aplicações, reduz o tempo para detectar e resolver problemas operacionais e facilita a operação e o gerenciamento de infraestruturas em grande escala com segurança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3" y="2748029"/>
            <a:ext cx="732876" cy="7328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77530" y="3739979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10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Trusted</a:t>
            </a:r>
            <a:r>
              <a:rPr lang="pt-BR" sz="10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Advisor</a:t>
            </a:r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 é uma ferramenta online que fornece orientações em tempo real para ajudar a provisionar recursos de acordo com as melhores práticas da </a:t>
            </a:r>
            <a:r>
              <a:rPr lang="pt-BR" sz="10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803" y="2614238"/>
            <a:ext cx="1029618" cy="1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711829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</a:rPr>
              <a:t>DevOps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 Services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45600" y="1406485"/>
            <a:ext cx="32752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>
                <a:latin typeface="Century Gothic" panose="020B0502020202020204" pitchFamily="34" charset="0"/>
              </a:rPr>
              <a:t>CodeCommit</a:t>
            </a:r>
            <a:r>
              <a:rPr lang="pt-BR" sz="1100" b="1" dirty="0">
                <a:latin typeface="Century Gothic" panose="020B0502020202020204" pitchFamily="34" charset="0"/>
              </a:rPr>
              <a:t> </a:t>
            </a:r>
            <a:r>
              <a:rPr lang="pt-BR" sz="1100" b="1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pt-BR" sz="950" dirty="0" smtClean="0">
                <a:latin typeface="Century Gothic" panose="020B0502020202020204" pitchFamily="34" charset="0"/>
              </a:rPr>
              <a:t>O</a:t>
            </a:r>
            <a:r>
              <a:rPr lang="pt-BR" sz="950" dirty="0">
                <a:latin typeface="Century Gothic" panose="020B0502020202020204" pitchFamily="34" charset="0"/>
              </a:rPr>
              <a:t> </a:t>
            </a:r>
            <a:r>
              <a:rPr lang="pt-BR" sz="950" b="1" dirty="0">
                <a:latin typeface="Century Gothic" panose="020B0502020202020204" pitchFamily="34" charset="0"/>
              </a:rPr>
              <a:t>AWS </a:t>
            </a:r>
            <a:r>
              <a:rPr lang="pt-BR" sz="950" b="1" dirty="0" err="1">
                <a:latin typeface="Century Gothic" panose="020B0502020202020204" pitchFamily="34" charset="0"/>
              </a:rPr>
              <a:t>CodeCommit</a:t>
            </a:r>
            <a:r>
              <a:rPr lang="pt-BR" sz="950" dirty="0">
                <a:latin typeface="Century Gothic" panose="020B0502020202020204" pitchFamily="34" charset="0"/>
              </a:rPr>
              <a:t> é um serviço de controle de origem totalmente gerenciado que hospeda repositórios protegidos baseados em </a:t>
            </a:r>
            <a:r>
              <a:rPr lang="pt-BR" sz="950" dirty="0" err="1">
                <a:latin typeface="Century Gothic" panose="020B0502020202020204" pitchFamily="34" charset="0"/>
              </a:rPr>
              <a:t>Git</a:t>
            </a:r>
            <a:r>
              <a:rPr lang="pt-BR" sz="950" dirty="0">
                <a:latin typeface="Century Gothic" panose="020B0502020202020204" pitchFamily="34" charset="0"/>
              </a:rPr>
              <a:t>. Ele permite que equipes tenham facilidade para colaborar nos códigos em um ecossistema seguro e altamente escalável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" y="1469705"/>
            <a:ext cx="1227415" cy="670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6" y="1472699"/>
            <a:ext cx="1024236" cy="10242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29896" y="1482120"/>
            <a:ext cx="38141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CodeDeploy</a:t>
            </a:r>
            <a:r>
              <a:rPr lang="pt-BR" sz="11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95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95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CodeDeploy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totalmente gerenciado de implantação que automatiza implantações de software em diversos serviços de computação como </a:t>
            </a:r>
            <a:r>
              <a:rPr lang="pt-BR" sz="95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EC2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,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95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Fargate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,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Lambda e servidores locais.</a:t>
            </a:r>
            <a:endParaRPr lang="pt-BR" sz="950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7504" y="3316588"/>
            <a:ext cx="36982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altLang="pt-BR" sz="1200" b="1" dirty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Config</a:t>
            </a:r>
            <a:r>
              <a:rPr lang="pt-BR" alt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pt-BR" altLang="pt-BR" sz="950" dirty="0" smtClean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lang="pt-BR" altLang="pt-BR" sz="950" dirty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</a:t>
            </a:r>
            <a:r>
              <a:rPr lang="pt-BR" altLang="pt-BR" sz="950" b="1" dirty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AWS </a:t>
            </a:r>
            <a:r>
              <a:rPr lang="pt-BR" altLang="pt-BR" sz="950" b="1" dirty="0" err="1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Config</a:t>
            </a:r>
            <a:r>
              <a:rPr lang="pt-BR" altLang="pt-BR" sz="950" dirty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é um serviço que permite acessar, auditar e avaliar as configurações dos recursos da </a:t>
            </a:r>
            <a:r>
              <a:rPr lang="pt-BR" altLang="pt-BR" sz="950" b="1" dirty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AWS</a:t>
            </a:r>
            <a:r>
              <a:rPr lang="pt-BR" altLang="pt-BR" sz="950" dirty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pt-BR" altLang="pt-BR" sz="950" dirty="0">
              <a:solidFill>
                <a:srgbClr val="660099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97" y="3207165"/>
            <a:ext cx="783508" cy="7835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" y="2427785"/>
            <a:ext cx="888803" cy="88880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23697" y="2608702"/>
            <a:ext cx="32394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CodePipeline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  <a:endParaRPr lang="pt-BR" sz="11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95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95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CodePipeline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gerenciado de entrega contínua que ajuda a automatizar pipelines de liberação para oferecer atualizações rápidas e confiáveis de aplicativos e infraestruturas</a:t>
            </a:r>
            <a:endParaRPr lang="pt-BR" sz="950" dirty="0">
              <a:latin typeface="Century Gothic" panose="020B0502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" y="3232024"/>
            <a:ext cx="1189009" cy="118900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99260" y="3490097"/>
            <a:ext cx="3347453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95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CloudFormation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que ajuda você a modelar e configurar seus recursos da </a:t>
            </a:r>
            <a:r>
              <a:rPr lang="pt-BR" sz="95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Web Services para despender menos tempo gerenciando esses recursos e mais tempo se concentrando em seus aplicativos executados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endParaRPr lang="pt-BR" sz="950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29896" y="2517747"/>
            <a:ext cx="355560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CodeBuild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95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95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CodeBuild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de integração contínua totalmente gerenciado que compila o código-fonte, realiza testes e produz pacotes de software prontos para implantação</a:t>
            </a:r>
            <a:endParaRPr lang="pt-BR" sz="950" dirty="0">
              <a:latin typeface="Century Gothic" panose="020B0502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71" y="2427785"/>
            <a:ext cx="708407" cy="81298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73359" y="4313399"/>
            <a:ext cx="339779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OpsWorks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  <a:r>
              <a:rPr lang="pt-BR" sz="11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endParaRPr lang="pt-BR" sz="11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95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95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OpsWorks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de gerenciamento de configurações que oferece instâncias gerenciadas do Chef e do </a:t>
            </a:r>
            <a:r>
              <a:rPr lang="pt-BR" sz="95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Puppet</a:t>
            </a:r>
            <a:endParaRPr lang="pt-BR" sz="950" dirty="0">
              <a:latin typeface="Century Gothic" panose="020B0502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2" y="4313399"/>
            <a:ext cx="628985" cy="62898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245280" y="3914575"/>
            <a:ext cx="389872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Service </a:t>
            </a:r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Catalog</a:t>
            </a:r>
            <a:r>
              <a:rPr lang="pt-BR" sz="95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  <a:endParaRPr lang="pt-BR" sz="95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95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Service </a:t>
            </a:r>
            <a:r>
              <a:rPr lang="pt-BR" sz="95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Catalog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 permite que empresas criem e gerenciem catálogos de serviços de TI que estejam aprovados para uso na </a:t>
            </a:r>
            <a:r>
              <a:rPr lang="pt-BR" sz="95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950" dirty="0">
                <a:solidFill>
                  <a:srgbClr val="202124"/>
                </a:solidFill>
                <a:latin typeface="Century Gothic" panose="020B0502020202020204" pitchFamily="34" charset="0"/>
              </a:rPr>
              <a:t>. Esses serviços de TI podem incluir tudo, de imagens de máquinas virtuais, servidores, software e bancos de dados a arquiteturas completas de aplicações multicamadas.</a:t>
            </a:r>
            <a:endParaRPr lang="pt-BR" sz="950" dirty="0">
              <a:latin typeface="Century Gothic" panose="020B0502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13" y="4053403"/>
            <a:ext cx="585768" cy="7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759569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Application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Services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32424" y="2743490"/>
            <a:ext cx="31794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>
                <a:latin typeface="Century Gothic" panose="020B0502020202020204" pitchFamily="34" charset="0"/>
              </a:rPr>
              <a:t>CloudSearch</a:t>
            </a:r>
            <a:r>
              <a:rPr lang="pt-BR" sz="1200" b="1" dirty="0" smtClean="0">
                <a:latin typeface="Century Gothic" panose="020B0502020202020204" pitchFamily="34" charset="0"/>
              </a:rPr>
              <a:t>:</a:t>
            </a:r>
            <a:endParaRPr lang="pt-BR" sz="1200" dirty="0" smtClean="0">
              <a:latin typeface="Century Gothic" panose="020B0502020202020204" pitchFamily="34" charset="0"/>
            </a:endParaRPr>
          </a:p>
          <a:p>
            <a:r>
              <a:rPr lang="pt-BR" sz="1000" dirty="0" smtClean="0">
                <a:latin typeface="Century Gothic" panose="020B0502020202020204" pitchFamily="34" charset="0"/>
              </a:rPr>
              <a:t>O</a:t>
            </a:r>
            <a:r>
              <a:rPr lang="pt-BR" sz="1000" dirty="0"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latin typeface="Century Gothic" panose="020B0502020202020204" pitchFamily="34" charset="0"/>
              </a:rPr>
              <a:t>CloudSearch</a:t>
            </a:r>
            <a:r>
              <a:rPr lang="pt-BR" sz="1000" dirty="0">
                <a:latin typeface="Century Gothic" panose="020B0502020202020204" pitchFamily="34" charset="0"/>
              </a:rPr>
              <a:t> é um serviço gerenciado na nuvem </a:t>
            </a:r>
            <a:r>
              <a:rPr lang="pt-BR" sz="1000" b="1" dirty="0">
                <a:latin typeface="Century Gothic" panose="020B0502020202020204" pitchFamily="34" charset="0"/>
              </a:rPr>
              <a:t>AWS</a:t>
            </a:r>
            <a:r>
              <a:rPr lang="pt-BR" sz="1000" dirty="0">
                <a:latin typeface="Century Gothic" panose="020B0502020202020204" pitchFamily="34" charset="0"/>
              </a:rPr>
              <a:t> com o qual é possível configurar, gerenciar e dimensionar uma solução de pesquisa para o seu site ou aplicativo de forma simples e econômica.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8" y="2636000"/>
            <a:ext cx="1059958" cy="105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47" y="2689511"/>
            <a:ext cx="936203" cy="936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65913" y="2662355"/>
            <a:ext cx="3753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SES:</a:t>
            </a:r>
            <a:endParaRPr lang="pt-BR" sz="12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Simple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Email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Service (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SES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) é um serviço em nuvem de e-mail eficaz, flexível e dimensionável. ... É possível configurar rapidamente a compatibilidade do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SES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com vários casos de uso de e-mails, como comunicações transacionais, de marketing ou de e-mails em massa.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0416"/>
            <a:ext cx="1460046" cy="9300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32424" y="3829332"/>
            <a:ext cx="312762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SQS </a:t>
            </a:r>
            <a:r>
              <a:rPr lang="pt-BR" sz="12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Simple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Queue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Service (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SQS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) é um serviço de filas de mensagens gerenciado que permite o desacoplamento e a escalabilidade de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microsserviços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, sistemas distribuídos e aplicativos sem servidor.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47" y="3922460"/>
            <a:ext cx="891986" cy="8919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65913" y="3952020"/>
            <a:ext cx="395121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333333"/>
                </a:solidFill>
                <a:latin typeface="AmazonEmberLight"/>
              </a:rPr>
              <a:t> </a:t>
            </a:r>
            <a:r>
              <a:rPr lang="pt-BR" sz="1200" b="1" dirty="0" smtClean="0">
                <a:solidFill>
                  <a:srgbClr val="333333"/>
                </a:solidFill>
                <a:latin typeface="Century Gothic" panose="020B0502020202020204" pitchFamily="34" charset="0"/>
              </a:rPr>
              <a:t>SWF:</a:t>
            </a:r>
          </a:p>
          <a:p>
            <a:r>
              <a:rPr lang="pt-BR" sz="1000" dirty="0" smtClean="0">
                <a:solidFill>
                  <a:srgbClr val="333333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333333"/>
                </a:solidFill>
                <a:latin typeface="Century Gothic" panose="020B0502020202020204" pitchFamily="34" charset="0"/>
              </a:rPr>
              <a:t> SWF ajuda os desenvolvedores a criar, executar e dimensionar trabalhos em segundo plano que têm etapas paralelas ou sequenciais. Pode-se pensar no </a:t>
            </a:r>
            <a:r>
              <a:rPr lang="pt-BR" sz="10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333333"/>
                </a:solidFill>
                <a:latin typeface="Century Gothic" panose="020B0502020202020204" pitchFamily="34" charset="0"/>
              </a:rPr>
              <a:t> SWF como um rastreador de estado e coordenador de tarefas totalmente gerenciado </a:t>
            </a:r>
            <a:r>
              <a:rPr lang="pt-BR" sz="1000" dirty="0" smtClean="0">
                <a:solidFill>
                  <a:srgbClr val="333333"/>
                </a:solidFill>
                <a:latin typeface="Century Gothic" panose="020B0502020202020204" pitchFamily="34" charset="0"/>
              </a:rPr>
              <a:t>na nuvem.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9489" y="1567513"/>
            <a:ext cx="622299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Century Gothic" panose="020B0502020202020204" pitchFamily="34" charset="0"/>
              </a:rPr>
              <a:t>AWS Storage </a:t>
            </a:r>
            <a:r>
              <a:rPr lang="en-US" sz="1200" b="1" dirty="0" smtClean="0">
                <a:latin typeface="Century Gothic" panose="020B0502020202020204" pitchFamily="34" charset="0"/>
              </a:rPr>
              <a:t>Gateway:</a:t>
            </a:r>
            <a:endParaRPr lang="en-US" sz="1200" dirty="0" smtClean="0">
              <a:latin typeface="Century Gothic" panose="020B0502020202020204" pitchFamily="34" charset="0"/>
            </a:endParaRPr>
          </a:p>
          <a:p>
            <a:pPr algn="just"/>
            <a:r>
              <a:rPr lang="pt-BR" sz="1000" dirty="0">
                <a:latin typeface="Century Gothic" panose="020B0502020202020204" pitchFamily="34" charset="0"/>
              </a:rPr>
              <a:t>O AWS </a:t>
            </a:r>
            <a:r>
              <a:rPr lang="pt-BR" sz="1000" dirty="0" err="1">
                <a:latin typeface="Century Gothic" panose="020B0502020202020204" pitchFamily="34" charset="0"/>
              </a:rPr>
              <a:t>Storage</a:t>
            </a:r>
            <a:r>
              <a:rPr lang="pt-BR" sz="1000" dirty="0">
                <a:latin typeface="Century Gothic" panose="020B0502020202020204" pitchFamily="34" charset="0"/>
              </a:rPr>
              <a:t> Gateway fornece integração entre o ambiente de TI local e a infraestrutura de armazenamento da AWS. O usuário pode armazenar dados na nuvem AWS para recursos de segurança de dados escalonáveis e armazenamento econômico.</a:t>
            </a:r>
          </a:p>
          <a:p>
            <a:pPr algn="just"/>
            <a:r>
              <a:rPr lang="pt-BR" sz="1000" dirty="0" smtClean="0">
                <a:latin typeface="Century Gothic" panose="020B0502020202020204" pitchFamily="34" charset="0"/>
              </a:rPr>
              <a:t>O </a:t>
            </a:r>
            <a:r>
              <a:rPr lang="pt-BR" sz="1000" dirty="0">
                <a:latin typeface="Century Gothic" panose="020B0502020202020204" pitchFamily="34" charset="0"/>
              </a:rPr>
              <a:t>AWS Gateway oferece dois tipos de armazenamento, ou seja, baseado em volume e baseado em fita.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4" y="1535335"/>
            <a:ext cx="929139" cy="9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609613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Mobile 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Services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17072" y="2290194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1008257" y="1547115"/>
            <a:ext cx="290101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Cognito</a:t>
            </a:r>
            <a:r>
              <a:rPr lang="pt-BR" alt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altLang="pt-BR" sz="1000" dirty="0" smtClean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1000" b="1" dirty="0" err="1" smtClean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Amazon</a:t>
            </a:r>
            <a:r>
              <a:rPr lang="pt-BR" altLang="pt-BR" sz="1000" b="1" dirty="0" smtClean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000" b="1" dirty="0" err="1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Cognito</a:t>
            </a:r>
            <a:r>
              <a:rPr lang="pt-BR" altLang="pt-BR" sz="1000" dirty="0">
                <a:solidFill>
                  <a:srgbClr val="202124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fornece autenticação, autorização e gerenciamento de usuários para os seus aplicativos móveis e web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8" y="1472776"/>
            <a:ext cx="763668" cy="763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67863" y="1467928"/>
            <a:ext cx="390768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Mobile </a:t>
            </a:r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Analytcs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Pinpoint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ajuda você a entender o comportamento do usuário, definir os usuários para direcionamento, determinar quais mensagens enviar, programar o melhor momento para entregar essas mensagens e acompanhar os resultados de sua campanha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50" y="1500612"/>
            <a:ext cx="754389" cy="754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8" y="2555280"/>
            <a:ext cx="662682" cy="6656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08256" y="2534158"/>
            <a:ext cx="290101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SNS: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Simple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Notification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Service (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SNS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) é um serviço de mensagens totalmente gerenciado para a comunicação de aplicação para aplicação (A2A) e de aplicação para pessoa (A2P)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32755" y="2635659"/>
            <a:ext cx="32730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Device</a:t>
            </a:r>
            <a:r>
              <a:rPr lang="pt-BR" sz="12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2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Farm</a:t>
            </a:r>
            <a:endParaRPr lang="pt-BR" sz="12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Device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Farm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de teste de aplicativos que permite melhorar a qualidade de seus aplicativos móveis e da Web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50" y="2534158"/>
            <a:ext cx="926278" cy="9262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092744" y="3818076"/>
            <a:ext cx="59187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Mobile </a:t>
            </a:r>
            <a:r>
              <a:rPr lang="pt-BR" sz="10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Hub: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Mobile Hub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com o qual até mesmo alguém inexperiente pode implantar e configurar facilmente os recursos de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back-end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de aplicativos móveis usando vários serviços da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. Você cria um projeto livre. Depois, escolhe e configura os recursos de aplicativos móveis usando um console do tipo apontar-e-clicar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5" y="3822578"/>
            <a:ext cx="888591" cy="8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609613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</a:rPr>
              <a:t>Database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 Services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010549" y="1567512"/>
            <a:ext cx="691533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entury Gothic" panose="020B0502020202020204" pitchFamily="34" charset="0"/>
              </a:rPr>
              <a:t>Amazon RDS:</a:t>
            </a:r>
            <a:endParaRPr lang="en-US" sz="1100" dirty="0" smtClean="0">
              <a:latin typeface="Century Gothic" panose="020B0502020202020204" pitchFamily="34" charset="0"/>
            </a:endParaRPr>
          </a:p>
          <a:p>
            <a:r>
              <a:rPr lang="pt-BR" sz="1000" dirty="0" err="1" smtClean="0">
                <a:latin typeface="Century Gothic" panose="020B0502020202020204" pitchFamily="34" charset="0"/>
              </a:rPr>
              <a:t>Amazon</a:t>
            </a:r>
            <a:r>
              <a:rPr lang="pt-BR" sz="1000" dirty="0" smtClean="0">
                <a:latin typeface="Century Gothic" panose="020B0502020202020204" pitchFamily="34" charset="0"/>
              </a:rPr>
              <a:t> RDS </a:t>
            </a:r>
            <a:r>
              <a:rPr lang="pt-BR" sz="1000" b="1" dirty="0" smtClean="0">
                <a:latin typeface="Century Gothic" panose="020B0502020202020204" pitchFamily="34" charset="0"/>
              </a:rPr>
              <a:t>(</a:t>
            </a:r>
            <a:r>
              <a:rPr lang="pt-BR" sz="1000" b="1" dirty="0" err="1" smtClean="0">
                <a:latin typeface="Century Gothic" panose="020B0502020202020204" pitchFamily="34" charset="0"/>
              </a:rPr>
              <a:t>Relational</a:t>
            </a:r>
            <a:r>
              <a:rPr lang="pt-BR" sz="1000" b="1" dirty="0" smtClean="0">
                <a:latin typeface="Century Gothic" panose="020B0502020202020204" pitchFamily="34" charset="0"/>
              </a:rPr>
              <a:t> </a:t>
            </a:r>
            <a:r>
              <a:rPr lang="pt-BR" sz="1000" b="1" dirty="0" err="1" smtClean="0">
                <a:latin typeface="Century Gothic" panose="020B0502020202020204" pitchFamily="34" charset="0"/>
              </a:rPr>
              <a:t>Database</a:t>
            </a:r>
            <a:r>
              <a:rPr lang="pt-BR" sz="1000" b="1" dirty="0" smtClean="0">
                <a:latin typeface="Century Gothic" panose="020B0502020202020204" pitchFamily="34" charset="0"/>
              </a:rPr>
              <a:t> Service) </a:t>
            </a:r>
            <a:r>
              <a:rPr lang="pt-BR" sz="1000" dirty="0" smtClean="0">
                <a:latin typeface="Century Gothic" panose="020B0502020202020204" pitchFamily="34" charset="0"/>
              </a:rPr>
              <a:t>é um serviço de nuvem de banco de dados SQL totalmente gerenciado que permite criar e operar bancos de dados relacionais. Usando o RDS, você pode acessar seus arquivos e banco de dados em qualquer lugar de maneira econômica e altamente </a:t>
            </a:r>
            <a:r>
              <a:rPr lang="pt-BR" sz="1000" dirty="0" err="1" smtClean="0">
                <a:latin typeface="Century Gothic" panose="020B0502020202020204" pitchFamily="34" charset="0"/>
              </a:rPr>
              <a:t>escalonável</a:t>
            </a:r>
            <a:r>
              <a:rPr lang="pt-BR" sz="1000" dirty="0" smtClean="0">
                <a:latin typeface="Century Gothic" panose="020B0502020202020204" pitchFamily="34" charset="0"/>
              </a:rPr>
              <a:t>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8" y="1313710"/>
            <a:ext cx="1861316" cy="12386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10548" y="2334811"/>
            <a:ext cx="713345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>
                <a:latin typeface="Century Gothic" panose="020B0502020202020204" pitchFamily="34" charset="0"/>
              </a:rPr>
              <a:t>DynamoDB</a:t>
            </a:r>
            <a:r>
              <a:rPr lang="pt-BR" sz="1100" b="1" dirty="0">
                <a:latin typeface="Century Gothic" panose="020B0502020202020204" pitchFamily="34" charset="0"/>
              </a:rPr>
              <a:t> </a:t>
            </a:r>
            <a:r>
              <a:rPr lang="pt-BR" sz="1100" b="1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pt-BR" sz="950" dirty="0" err="1" smtClean="0">
                <a:latin typeface="Century Gothic" panose="020B0502020202020204" pitchFamily="34" charset="0"/>
              </a:rPr>
              <a:t>Amazon</a:t>
            </a:r>
            <a:r>
              <a:rPr lang="pt-BR" sz="950" dirty="0" smtClean="0">
                <a:latin typeface="Century Gothic" panose="020B0502020202020204" pitchFamily="34" charset="0"/>
              </a:rPr>
              <a:t> </a:t>
            </a:r>
            <a:r>
              <a:rPr lang="pt-BR" sz="950" b="1" dirty="0" err="1">
                <a:latin typeface="Century Gothic" panose="020B0502020202020204" pitchFamily="34" charset="0"/>
              </a:rPr>
              <a:t>DynamoDB</a:t>
            </a:r>
            <a:r>
              <a:rPr lang="pt-BR" sz="950" dirty="0">
                <a:latin typeface="Century Gothic" panose="020B0502020202020204" pitchFamily="34" charset="0"/>
              </a:rPr>
              <a:t> é um serviço de banco de dados </a:t>
            </a:r>
            <a:r>
              <a:rPr lang="pt-BR" sz="950" dirty="0" err="1">
                <a:latin typeface="Century Gothic" panose="020B0502020202020204" pitchFamily="34" charset="0"/>
              </a:rPr>
              <a:t>NoSQL</a:t>
            </a:r>
            <a:r>
              <a:rPr lang="pt-BR" sz="950" dirty="0">
                <a:latin typeface="Century Gothic" panose="020B0502020202020204" pitchFamily="34" charset="0"/>
              </a:rPr>
              <a:t> totalmente gerenciado que permite criar tabelas de banco de dados que podem armazenar e recuperar qualquer quantidade de dados. Ele gerencia automaticamente o tráfego de dados de tabelas em vários servidores e mantém o desempenho. Ele também alivia os clientes do fardo de operar e dimensionar um banco de dados distribuído. Portanto, provisionamento de hardware, instalação, configuração, replicação, patch de software, escalonamento de cluster, etc. são gerenciados pela </a:t>
            </a:r>
            <a:r>
              <a:rPr lang="pt-BR" sz="950" dirty="0" err="1">
                <a:latin typeface="Century Gothic" panose="020B0502020202020204" pitchFamily="34" charset="0"/>
              </a:rPr>
              <a:t>Amazon</a:t>
            </a:r>
            <a:r>
              <a:rPr lang="pt-BR" sz="950" dirty="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2" y="2420191"/>
            <a:ext cx="802260" cy="725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2" y="3157990"/>
            <a:ext cx="1044563" cy="10445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09163" y="3379328"/>
            <a:ext cx="6916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>
                <a:latin typeface="Century Gothic" panose="020B0502020202020204" pitchFamily="34" charset="0"/>
              </a:rPr>
              <a:t>Redshift</a:t>
            </a:r>
            <a:r>
              <a:rPr lang="pt-BR" sz="1200" dirty="0">
                <a:latin typeface="Century Gothic" panose="020B0502020202020204" pitchFamily="34" charset="0"/>
              </a:rPr>
              <a:t> </a:t>
            </a:r>
            <a:r>
              <a:rPr lang="pt-BR" sz="1200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err="1" smtClean="0">
                <a:latin typeface="Century Gothic" panose="020B0502020202020204" pitchFamily="34" charset="0"/>
              </a:rPr>
              <a:t>Amazon</a:t>
            </a:r>
            <a:r>
              <a:rPr lang="pt-BR" sz="1000" dirty="0" smtClean="0"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latin typeface="Century Gothic" panose="020B0502020202020204" pitchFamily="34" charset="0"/>
              </a:rPr>
              <a:t>Redshift</a:t>
            </a:r>
            <a:r>
              <a:rPr lang="pt-BR" sz="1000" dirty="0">
                <a:latin typeface="Century Gothic" panose="020B0502020202020204" pitchFamily="34" charset="0"/>
              </a:rPr>
              <a:t> é um serviço de data </a:t>
            </a:r>
            <a:r>
              <a:rPr lang="pt-BR" sz="1000" dirty="0" err="1">
                <a:latin typeface="Century Gothic" panose="020B0502020202020204" pitchFamily="34" charset="0"/>
              </a:rPr>
              <a:t>warehouse</a:t>
            </a:r>
            <a:r>
              <a:rPr lang="pt-BR" sz="1000" dirty="0">
                <a:latin typeface="Century Gothic" panose="020B0502020202020204" pitchFamily="34" charset="0"/>
              </a:rPr>
              <a:t> totalmente gerenciado na nuvem. Seus conjuntos de dados variam de centenas de gigabytes a um </a:t>
            </a:r>
            <a:r>
              <a:rPr lang="pt-BR" sz="1000" dirty="0" err="1">
                <a:latin typeface="Century Gothic" panose="020B0502020202020204" pitchFamily="34" charset="0"/>
              </a:rPr>
              <a:t>petabyte</a:t>
            </a:r>
            <a:r>
              <a:rPr lang="pt-BR" sz="1000" dirty="0">
                <a:latin typeface="Century Gothic" panose="020B0502020202020204" pitchFamily="34" charset="0"/>
              </a:rPr>
              <a:t>. O processo inicial para criar um data </a:t>
            </a:r>
            <a:r>
              <a:rPr lang="pt-BR" sz="1000" dirty="0" err="1">
                <a:latin typeface="Century Gothic" panose="020B0502020202020204" pitchFamily="34" charset="0"/>
              </a:rPr>
              <a:t>warehouse</a:t>
            </a:r>
            <a:r>
              <a:rPr lang="pt-BR" sz="1000" dirty="0">
                <a:latin typeface="Century Gothic" panose="020B0502020202020204" pitchFamily="34" charset="0"/>
              </a:rPr>
              <a:t> é lançar um conjunto de recursos de computação chamados nós, que são organizados em grupos chamados cluster. Depois disso, você pode processar suas consultas.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933662" y="4348491"/>
            <a:ext cx="7143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ElastiCache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facilita a configuração, o gerenciamento e o dimensionamento de armazenamentos de dados na memória na nuvem e possibilita casos de uso de processamento analítico e transacional em tempo real, como armazenamento em cache, armazenamento de sessão,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machine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learning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e análise em tempo real.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2" y="4151081"/>
            <a:ext cx="839021" cy="8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44588" y="676725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</a:rPr>
              <a:t>Analytics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 Services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8" y="1476461"/>
            <a:ext cx="1030501" cy="725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0" y="2724628"/>
            <a:ext cx="958835" cy="958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76461"/>
            <a:ext cx="866556" cy="8665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45" y="2315495"/>
            <a:ext cx="1275265" cy="8021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5" y="3710148"/>
            <a:ext cx="810867" cy="11352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37" y="3182051"/>
            <a:ext cx="713503" cy="71350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18970" y="3921945"/>
            <a:ext cx="359253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32F3E"/>
                </a:solidFill>
                <a:latin typeface="Century Gothic" panose="020B0502020202020204" pitchFamily="34" charset="0"/>
              </a:rPr>
              <a:t>Elasticsearch</a:t>
            </a:r>
            <a:r>
              <a:rPr lang="pt-BR" sz="1100" b="1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 err="1" smtClean="0">
                <a:solidFill>
                  <a:srgbClr val="232F3E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 smtClean="0">
                <a:solidFill>
                  <a:srgbClr val="232F3E"/>
                </a:solidFill>
                <a:latin typeface="Century Gothic" panose="020B0502020202020204" pitchFamily="34" charset="0"/>
              </a:rPr>
              <a:t>Elasticsearch</a:t>
            </a:r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 Service é um serviço totalmente gerenciado que facilita a implantação, a segurança e a execução do </a:t>
            </a:r>
            <a:r>
              <a:rPr lang="pt-BR" sz="1000" dirty="0" err="1" smtClean="0">
                <a:solidFill>
                  <a:srgbClr val="232F3E"/>
                </a:solidFill>
                <a:latin typeface="Century Gothic" panose="020B0502020202020204" pitchFamily="34" charset="0"/>
              </a:rPr>
              <a:t>Elasticsearch</a:t>
            </a:r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 de forma eficaz e em grande escala. Você pode criar, monitorar e solucionar seus aplicativos usando as ferramentas que você adora e na escala ideal. 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14" y="3870862"/>
            <a:ext cx="1151325" cy="9219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29944" y="3965494"/>
            <a:ext cx="34108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Glue</a:t>
            </a:r>
            <a:endParaRPr lang="pt-BR" sz="1200" b="1" dirty="0" smtClean="0">
              <a:solidFill>
                <a:srgbClr val="232F3E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AWS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Glue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é um serviço de integração de dados sem servidor que facilita descobrir, preparar e combinar dados para análise,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machine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learning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e desenvolvimento da aplicação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0942" y="2670010"/>
            <a:ext cx="3332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Century Gothic" panose="020B0502020202020204" pitchFamily="34" charset="0"/>
              </a:rPr>
              <a:t>EMR </a:t>
            </a:r>
            <a:r>
              <a:rPr lang="pt-BR" sz="1200" b="1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err="1" smtClean="0">
                <a:latin typeface="Century Gothic" panose="020B0502020202020204" pitchFamily="34" charset="0"/>
              </a:rPr>
              <a:t>Amazon</a:t>
            </a:r>
            <a:r>
              <a:rPr lang="pt-BR" sz="1000" dirty="0" smtClean="0"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latin typeface="Century Gothic" panose="020B0502020202020204" pitchFamily="34" charset="0"/>
              </a:rPr>
              <a:t>Elastic</a:t>
            </a:r>
            <a:r>
              <a:rPr lang="pt-BR" sz="1000" dirty="0"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latin typeface="Century Gothic" panose="020B0502020202020204" pitchFamily="34" charset="0"/>
              </a:rPr>
              <a:t>MapReduce</a:t>
            </a:r>
            <a:r>
              <a:rPr lang="pt-BR" sz="1000" dirty="0">
                <a:latin typeface="Century Gothic" panose="020B0502020202020204" pitchFamily="34" charset="0"/>
              </a:rPr>
              <a:t> (</a:t>
            </a:r>
            <a:r>
              <a:rPr lang="pt-BR" sz="1000" b="1" dirty="0">
                <a:latin typeface="Century Gothic" panose="020B0502020202020204" pitchFamily="34" charset="0"/>
              </a:rPr>
              <a:t>EMR</a:t>
            </a:r>
            <a:r>
              <a:rPr lang="pt-BR" sz="1000" dirty="0">
                <a:latin typeface="Century Gothic" panose="020B0502020202020204" pitchFamily="34" charset="0"/>
              </a:rPr>
              <a:t>) é um serviço da web que fornece uma estrutura gerenciada para executar estruturas de processamento de dados como Apache </a:t>
            </a:r>
            <a:r>
              <a:rPr lang="pt-BR" sz="1000" dirty="0" err="1">
                <a:latin typeface="Century Gothic" panose="020B0502020202020204" pitchFamily="34" charset="0"/>
              </a:rPr>
              <a:t>Hadoop</a:t>
            </a:r>
            <a:r>
              <a:rPr lang="pt-BR" sz="1000" dirty="0">
                <a:latin typeface="Century Gothic" panose="020B0502020202020204" pitchFamily="34" charset="0"/>
              </a:rPr>
              <a:t>, Apache </a:t>
            </a:r>
            <a:r>
              <a:rPr lang="pt-BR" sz="1000" dirty="0" err="1">
                <a:latin typeface="Century Gothic" panose="020B0502020202020204" pitchFamily="34" charset="0"/>
              </a:rPr>
              <a:t>Spark</a:t>
            </a:r>
            <a:r>
              <a:rPr lang="pt-BR" sz="1000" dirty="0">
                <a:latin typeface="Century Gothic" panose="020B0502020202020204" pitchFamily="34" charset="0"/>
              </a:rPr>
              <a:t> e Presto de maneira fácil, econômica e segura.</a:t>
            </a:r>
          </a:p>
          <a:p>
            <a:endParaRPr lang="pt-BR" sz="1000" dirty="0"/>
          </a:p>
        </p:txBody>
      </p:sp>
      <p:sp>
        <p:nvSpPr>
          <p:cNvPr id="19" name="Rectangle 18"/>
          <p:cNvSpPr/>
          <p:nvPr/>
        </p:nvSpPr>
        <p:spPr>
          <a:xfrm>
            <a:off x="1185902" y="1500380"/>
            <a:ext cx="3454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latin typeface="Century Gothic" panose="020B0502020202020204" pitchFamily="34" charset="0"/>
              </a:rPr>
              <a:t>Athena:</a:t>
            </a:r>
            <a:endParaRPr lang="pt-BR" sz="1200" dirty="0" smtClean="0">
              <a:solidFill>
                <a:srgbClr val="232F3E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>
                <a:solidFill>
                  <a:srgbClr val="232F3E"/>
                </a:solidFill>
                <a:latin typeface="Century Gothic" panose="020B0502020202020204" pitchFamily="34" charset="0"/>
              </a:rPr>
              <a:t>Athena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é um serviço de consultas interativas que facilita a análise de dados no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S3 usando SQL padrão. O Athena não precisa de servidor. Portanto, não há infraestrutura para gerenciar e você paga apenas pelas consultas executadas.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47981" y="1551308"/>
            <a:ext cx="3796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Kinesis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Data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Streams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é um serviço escalável e durável de streaming de dados em tempo real capaz de capturar continuamente gigabytes de dados por segundo de centenas de milhares de fontes</a:t>
            </a:r>
            <a:r>
              <a:rPr lang="pt-BR" sz="10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pt-BR" sz="1000" dirty="0"/>
          </a:p>
        </p:txBody>
      </p:sp>
      <p:sp>
        <p:nvSpPr>
          <p:cNvPr id="21" name="Rectangle 20"/>
          <p:cNvSpPr/>
          <p:nvPr/>
        </p:nvSpPr>
        <p:spPr>
          <a:xfrm>
            <a:off x="5381334" y="2307111"/>
            <a:ext cx="37092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Data Pipeline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web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service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que ajuda você a processar e movimentar dados com segurança entre diferentes serviços de armazenamento e computação da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, bem como fontes de dados locais, em intervalos especificados.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38556" y="3160085"/>
            <a:ext cx="3587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O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QuickSight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de inteligência comercial (BI) promovido por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machine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learning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, escalável, sem servidor, incorporável, construído para a nuvem.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19421" y="834365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indent="0">
              <a:spcBef>
                <a:spcPts val="105"/>
              </a:spcBef>
            </a:pP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Amazon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</a:rPr>
              <a:t>Machine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 Learning 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12209" y="1455720"/>
            <a:ext cx="326751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SageMaker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SageMaker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Studio fornece uma única interface visual baseada na web em que você pode realizar todas as etapas de desenvolvimento de ML necessárias para preparar dados e criar, treinar e implantar modelos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" y="1484077"/>
            <a:ext cx="986201" cy="1024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8983" y="1664691"/>
            <a:ext cx="357003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Polly</a:t>
            </a:r>
            <a:r>
              <a:rPr lang="pt-BR" sz="11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  <a:endParaRPr lang="pt-BR" sz="1100" b="1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Polly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que transforma texto em falas realistas, permitindo que você crie aplicativos que falam e desenvolva categorias totalmente inéditas de produtos compatíveis com fala.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61" y="1534169"/>
            <a:ext cx="1080782" cy="108078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0538" y="2771762"/>
            <a:ext cx="3309457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32F3E"/>
                </a:solidFill>
                <a:latin typeface="Century Gothic" panose="020B0502020202020204" pitchFamily="34" charset="0"/>
              </a:rPr>
              <a:t>Comprehend</a:t>
            </a:r>
            <a:r>
              <a:rPr lang="pt-BR" sz="1100" b="1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smtClean="0">
                <a:solidFill>
                  <a:srgbClr val="232F3E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Comprehend</a:t>
            </a:r>
            <a:r>
              <a:rPr lang="pt-BR" sz="1000" b="1" dirty="0">
                <a:solidFill>
                  <a:srgbClr val="232F3E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é um serviço de Natural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Language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Processing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(NLP – Processamento de linguagem natural) que usa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Machine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Learning para encontrar insights e relações dentro de documentos em texto. Nenhuma experiência de </a:t>
            </a:r>
            <a:r>
              <a:rPr lang="pt-BR" sz="1000" dirty="0" err="1">
                <a:solidFill>
                  <a:srgbClr val="232F3E"/>
                </a:solidFill>
                <a:latin typeface="Century Gothic" panose="020B0502020202020204" pitchFamily="34" charset="0"/>
              </a:rPr>
              <a:t>Machine</a:t>
            </a:r>
            <a:r>
              <a:rPr lang="pt-BR" sz="1000" dirty="0">
                <a:solidFill>
                  <a:srgbClr val="232F3E"/>
                </a:solidFill>
                <a:latin typeface="Century Gothic" panose="020B0502020202020204" pitchFamily="34" charset="0"/>
              </a:rPr>
              <a:t> Learning necessária.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6870" y="2573908"/>
            <a:ext cx="36450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Lex: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Lex</a:t>
            </a:r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 é um serviço para a criação de interfaces de conversa em qualquer aplicativo usando voz e texto.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5" y="2472201"/>
            <a:ext cx="892031" cy="89203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498983" y="3336784"/>
            <a:ext cx="343529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Rekognition</a:t>
            </a:r>
            <a:endParaRPr lang="pt-BR" sz="11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Rekognition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extrai automaticamente os </a:t>
            </a:r>
            <a:r>
              <a:rPr lang="pt-BR" sz="1000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metadados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 dos seus arquivos de imagem e vídeo, capturando objetos, rostos, texto e muito mais. 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4" y="2750087"/>
            <a:ext cx="757762" cy="7577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72" y="3289580"/>
            <a:ext cx="747504" cy="74750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12209" y="4011172"/>
            <a:ext cx="330945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DeepLens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AWS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DeepLens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permite executar modelos de aprendizado profundo localmente na câmera para analisar e agir com base no que é visto.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5" y="4011172"/>
            <a:ext cx="883317" cy="7265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372" y="4069980"/>
            <a:ext cx="633960" cy="77774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529742" y="4064309"/>
            <a:ext cx="340375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>
                <a:solidFill>
                  <a:srgbClr val="202124"/>
                </a:solidFill>
                <a:latin typeface="Century Gothic" panose="020B0502020202020204" pitchFamily="34" charset="0"/>
              </a:rPr>
              <a:t>Transcribe</a:t>
            </a:r>
            <a:r>
              <a:rPr lang="pt-BR" sz="1100" b="1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:</a:t>
            </a:r>
            <a:endParaRPr lang="pt-BR" sz="1100" dirty="0" smtClean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r>
              <a:rPr lang="pt-BR" sz="1000" dirty="0" smtClean="0">
                <a:solidFill>
                  <a:srgbClr val="202124"/>
                </a:solidFill>
                <a:latin typeface="Century Gothic" panose="020B0502020202020204" pitchFamily="34" charset="0"/>
              </a:rPr>
              <a:t>O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Amazon</a:t>
            </a:r>
            <a:r>
              <a:rPr lang="pt-BR" sz="1000" b="1" dirty="0">
                <a:solidFill>
                  <a:srgbClr val="202124"/>
                </a:solidFill>
                <a:latin typeface="Century Gothic" panose="020B0502020202020204" pitchFamily="34" charset="0"/>
              </a:rPr>
              <a:t> </a:t>
            </a:r>
            <a:r>
              <a:rPr lang="pt-BR" sz="1000" b="1" dirty="0" err="1">
                <a:solidFill>
                  <a:srgbClr val="202124"/>
                </a:solidFill>
                <a:latin typeface="Century Gothic" panose="020B0502020202020204" pitchFamily="34" charset="0"/>
              </a:rPr>
              <a:t>Transcribe</a:t>
            </a:r>
            <a:r>
              <a:rPr lang="pt-BR" sz="1000" dirty="0">
                <a:solidFill>
                  <a:srgbClr val="202124"/>
                </a:solidFill>
                <a:latin typeface="Century Gothic" panose="020B0502020202020204" pitchFamily="34" charset="0"/>
              </a:rPr>
              <a:t> permite que os desenvolvedores adicionem facilmente recursos de conversão de fala em texto às suas aplicações.</a:t>
            </a:r>
            <a:endParaRPr lang="pt-BR" sz="1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=""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=""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Case de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</a:t>
            </a:r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so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=""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034682" y="2814459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3600" b="1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</a:t>
            </a:r>
            <a:r>
              <a:rPr lang="en-US" sz="3600" b="1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rquestrando</a:t>
            </a:r>
            <a:r>
              <a:rPr lang="en-US" sz="3600" b="1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Big Data </a:t>
            </a:r>
            <a:r>
              <a:rPr lang="en-US" sz="3600" b="1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</a:t>
            </a:r>
            <a:r>
              <a:rPr lang="en-US" sz="3600" b="1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3600" b="1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Ambiente</a:t>
            </a:r>
            <a:r>
              <a:rPr lang="en-US" sz="3600" b="1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3600" b="1" dirty="0" err="1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Nuvem</a:t>
            </a:r>
            <a:endParaRPr lang="pt-BR" sz="3600" b="1" dirty="0"/>
          </a:p>
          <a:p>
            <a:pPr algn="l">
              <a:buSzPts val="1100"/>
            </a:pPr>
            <a:endParaRPr lang="en-US"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3192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</a:rPr>
              <a:t>Li</a:t>
            </a:r>
            <a:r>
              <a:rPr lang="pt-BR" sz="32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</a:rPr>
              <a:t>ções</a:t>
            </a:r>
            <a:r>
              <a:rPr lang="pt-BR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</a:rPr>
              <a:t> Aprendidas 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29174" y="1518408"/>
            <a:ext cx="775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Neste </a:t>
            </a:r>
            <a:r>
              <a:rPr lang="pt-BR" dirty="0" err="1" smtClean="0">
                <a:latin typeface="Century Gothic" panose="020B0502020202020204" pitchFamily="34" charset="0"/>
              </a:rPr>
              <a:t>Lab</a:t>
            </a:r>
            <a:r>
              <a:rPr lang="pt-BR" dirty="0" smtClean="0">
                <a:latin typeface="Century Gothic" panose="020B0502020202020204" pitchFamily="34" charset="0"/>
              </a:rPr>
              <a:t>, atuaremos na detecção </a:t>
            </a:r>
            <a:r>
              <a:rPr lang="pt-BR" dirty="0">
                <a:latin typeface="Century Gothic" panose="020B0502020202020204" pitchFamily="34" charset="0"/>
              </a:rPr>
              <a:t>de anomalias do fluxo de cliques em tempo real do </a:t>
            </a:r>
            <a:r>
              <a:rPr lang="pt-BR" dirty="0" err="1">
                <a:latin typeface="Century Gothic" panose="020B0502020202020204" pitchFamily="34" charset="0"/>
              </a:rPr>
              <a:t>Amazon</a:t>
            </a: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dirty="0" err="1">
                <a:latin typeface="Century Gothic" panose="020B0502020202020204" pitchFamily="34" charset="0"/>
              </a:rPr>
              <a:t>Kinesis</a:t>
            </a:r>
            <a:r>
              <a:rPr lang="pt-BR" dirty="0">
                <a:latin typeface="Century Gothic" panose="020B0502020202020204" pitchFamily="34" charset="0"/>
              </a:rPr>
              <a:t>.</a:t>
            </a:r>
            <a:endParaRPr lang="pt-BR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6" y="2222782"/>
            <a:ext cx="5711480" cy="23589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394" y="4647501"/>
            <a:ext cx="843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5"/>
              </a:rPr>
              <a:t>https://aws.amazon.com/pt/blogs/big-data/real-time-clickstream-anomaly-detection-with-amazon-kinesis-analytics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860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</a:rPr>
              <a:t>Li</a:t>
            </a:r>
            <a:r>
              <a:rPr lang="pt-BR" sz="32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</a:rPr>
              <a:t>ções</a:t>
            </a:r>
            <a:r>
              <a:rPr lang="pt-BR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</a:rPr>
              <a:t> Aprendidas 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29174" y="1518408"/>
            <a:ext cx="77514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Implantações </a:t>
            </a:r>
            <a:r>
              <a:rPr lang="pt-BR" dirty="0" err="1" smtClean="0">
                <a:latin typeface="Century Gothic" panose="020B0502020202020204" pitchFamily="34" charset="0"/>
              </a:rPr>
              <a:t>On</a:t>
            </a:r>
            <a:r>
              <a:rPr lang="pt-BR" dirty="0" smtClean="0">
                <a:latin typeface="Century Gothic" panose="020B0502020202020204" pitchFamily="34" charset="0"/>
              </a:rPr>
              <a:t>-prime de </a:t>
            </a:r>
            <a:r>
              <a:rPr lang="pt-BR" dirty="0">
                <a:latin typeface="Century Gothic" panose="020B0502020202020204" pitchFamily="34" charset="0"/>
              </a:rPr>
              <a:t>Apache </a:t>
            </a:r>
            <a:r>
              <a:rPr lang="pt-BR" dirty="0" err="1">
                <a:latin typeface="Century Gothic" panose="020B0502020202020204" pitchFamily="34" charset="0"/>
              </a:rPr>
              <a:t>Hadoop</a:t>
            </a:r>
            <a:r>
              <a:rPr lang="pt-BR" dirty="0">
                <a:latin typeface="Century Gothic" panose="020B0502020202020204" pitchFamily="34" charset="0"/>
              </a:rPr>
              <a:t>, </a:t>
            </a:r>
            <a:r>
              <a:rPr lang="pt-BR" dirty="0" err="1">
                <a:latin typeface="Century Gothic" panose="020B0502020202020204" pitchFamily="34" charset="0"/>
              </a:rPr>
              <a:t>Spark</a:t>
            </a:r>
            <a:r>
              <a:rPr lang="pt-BR" dirty="0">
                <a:latin typeface="Century Gothic" panose="020B0502020202020204" pitchFamily="34" charset="0"/>
              </a:rPr>
              <a:t> e </a:t>
            </a:r>
            <a:r>
              <a:rPr lang="pt-BR" dirty="0" err="1" smtClean="0">
                <a:latin typeface="Century Gothic" panose="020B0502020202020204" pitchFamily="34" charset="0"/>
              </a:rPr>
              <a:t>storage</a:t>
            </a:r>
            <a:r>
              <a:rPr lang="pt-BR" dirty="0" smtClean="0">
                <a:latin typeface="Century Gothic" panose="020B0502020202020204" pitchFamily="34" charset="0"/>
              </a:rPr>
              <a:t> costumam </a:t>
            </a:r>
            <a:r>
              <a:rPr lang="pt-BR" dirty="0" smtClean="0">
                <a:latin typeface="Century Gothic" panose="020B0502020202020204" pitchFamily="34" charset="0"/>
              </a:rPr>
              <a:t>ter altos </a:t>
            </a:r>
            <a:r>
              <a:rPr lang="pt-BR" dirty="0">
                <a:latin typeface="Century Gothic" panose="020B0502020202020204" pitchFamily="34" charset="0"/>
              </a:rPr>
              <a:t>custos, configurações rígidas e escala limitada. A migração de análises, processamento de dados (ETL) e cargas de trabalho de ciência de dados para </a:t>
            </a:r>
            <a:r>
              <a:rPr lang="pt-BR" dirty="0" err="1" smtClean="0">
                <a:latin typeface="Century Gothic" panose="020B0502020202020204" pitchFamily="34" charset="0"/>
              </a:rPr>
              <a:t>Clouds</a:t>
            </a:r>
            <a:r>
              <a:rPr lang="pt-BR" dirty="0" smtClean="0">
                <a:latin typeface="Century Gothic" panose="020B0502020202020204" pitchFamily="34" charset="0"/>
              </a:rPr>
              <a:t> , como AWS, </a:t>
            </a:r>
            <a:r>
              <a:rPr lang="pt-BR" dirty="0">
                <a:latin typeface="Century Gothic" panose="020B0502020202020204" pitchFamily="34" charset="0"/>
              </a:rPr>
              <a:t>incluindo </a:t>
            </a:r>
            <a:r>
              <a:rPr lang="pt-BR" dirty="0" err="1">
                <a:latin typeface="Century Gothic" panose="020B0502020202020204" pitchFamily="34" charset="0"/>
              </a:rPr>
              <a:t>Amazon</a:t>
            </a: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dirty="0" err="1" smtClean="0">
                <a:latin typeface="Century Gothic" panose="020B0502020202020204" pitchFamily="34" charset="0"/>
              </a:rPr>
              <a:t>EMR,Glue</a:t>
            </a:r>
            <a:r>
              <a:rPr lang="pt-BR" dirty="0" smtClean="0">
                <a:latin typeface="Century Gothic" panose="020B0502020202020204" pitchFamily="34" charset="0"/>
              </a:rPr>
              <a:t>, </a:t>
            </a:r>
            <a:r>
              <a:rPr lang="pt-BR" dirty="0" err="1" smtClean="0">
                <a:latin typeface="Century Gothic" panose="020B0502020202020204" pitchFamily="34" charset="0"/>
              </a:rPr>
              <a:t>Kenisis,etc</a:t>
            </a:r>
            <a:r>
              <a:rPr lang="pt-BR" dirty="0" smtClean="0">
                <a:latin typeface="Century Gothic" panose="020B0502020202020204" pitchFamily="34" charset="0"/>
              </a:rPr>
              <a:t> ... ,ajudam a </a:t>
            </a:r>
            <a:r>
              <a:rPr lang="pt-BR" dirty="0">
                <a:latin typeface="Century Gothic" panose="020B0502020202020204" pitchFamily="34" charset="0"/>
              </a:rPr>
              <a:t>economizar custos, aumentar a agilidade e melhorar o desempenho em escala</a:t>
            </a:r>
            <a:r>
              <a:rPr lang="pt-BR" dirty="0" smtClean="0">
                <a:latin typeface="Century Gothic" panose="020B0502020202020204" pitchFamily="34" charset="0"/>
              </a:rPr>
              <a:t>.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 smtClean="0">
                <a:latin typeface="Century Gothic" panose="020B0502020202020204" pitchFamily="34" charset="0"/>
              </a:rPr>
              <a:t>Devemos sempre ter algumas lições a serem </a:t>
            </a:r>
            <a:r>
              <a:rPr lang="pt-BR" dirty="0" smtClean="0">
                <a:latin typeface="Century Gothic" panose="020B0502020202020204" pitchFamily="34" charset="0"/>
              </a:rPr>
              <a:t>seguidas </a:t>
            </a:r>
            <a:r>
              <a:rPr lang="pt-BR" dirty="0" smtClean="0">
                <a:latin typeface="Century Gothic" panose="020B0502020202020204" pitchFamily="34" charset="0"/>
              </a:rPr>
              <a:t>a cada novo projeto de Big Data ou qualquer outro objetivo :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b="1" dirty="0" smtClean="0">
                <a:latin typeface="Century Gothic" panose="020B0502020202020204" pitchFamily="34" charset="0"/>
              </a:rPr>
              <a:t>Entender </a:t>
            </a:r>
            <a:r>
              <a:rPr lang="pt-BR" b="1" dirty="0">
                <a:latin typeface="Century Gothic" panose="020B0502020202020204" pitchFamily="34" charset="0"/>
              </a:rPr>
              <a:t>os </a:t>
            </a:r>
            <a:r>
              <a:rPr lang="pt-BR" b="1" dirty="0" smtClean="0">
                <a:latin typeface="Century Gothic" panose="020B0502020202020204" pitchFamily="34" charset="0"/>
              </a:rPr>
              <a:t>requisitos/necessidades da sua empresa ou da área de negócio:</a:t>
            </a:r>
          </a:p>
          <a:p>
            <a:r>
              <a:rPr lang="pt-BR" dirty="0">
                <a:latin typeface="Century Gothic" panose="020B0502020202020204" pitchFamily="34" charset="0"/>
              </a:rPr>
              <a:t>Analisar e compreender os requisitos de negócios e as metas organizacionais é a primeira e mais importante etapa que deve ser </a:t>
            </a:r>
            <a:r>
              <a:rPr lang="pt-BR" dirty="0" smtClean="0">
                <a:latin typeface="Century Gothic" panose="020B0502020202020204" pitchFamily="34" charset="0"/>
              </a:rPr>
              <a:t>realizada, </a:t>
            </a:r>
            <a:r>
              <a:rPr lang="pt-BR" dirty="0">
                <a:latin typeface="Century Gothic" panose="020B0502020202020204" pitchFamily="34" charset="0"/>
              </a:rPr>
              <a:t>antes mesmo de utilizar a análise de big data em seus </a:t>
            </a:r>
            <a:r>
              <a:rPr lang="pt-BR" dirty="0" smtClean="0">
                <a:latin typeface="Century Gothic" panose="020B0502020202020204" pitchFamily="34" charset="0"/>
              </a:rPr>
              <a:t>projetos</a:t>
            </a: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dirty="0" smtClean="0">
                <a:latin typeface="Century Gothic" panose="020B0502020202020204" pitchFamily="34" charset="0"/>
              </a:rPr>
              <a:t>em qualquer </a:t>
            </a:r>
            <a:r>
              <a:rPr lang="pt-BR" dirty="0" err="1" smtClean="0">
                <a:latin typeface="Century Gothic" panose="020B0502020202020204" pitchFamily="34" charset="0"/>
              </a:rPr>
              <a:t>cloud</a:t>
            </a:r>
            <a:r>
              <a:rPr lang="pt-BR" dirty="0" smtClean="0">
                <a:latin typeface="Century Gothic" panose="020B0502020202020204" pitchFamily="34" charset="0"/>
              </a:rPr>
              <a:t> </a:t>
            </a:r>
            <a:r>
              <a:rPr lang="pt-BR" dirty="0" smtClean="0">
                <a:latin typeface="Century Gothic" panose="020B0502020202020204" pitchFamily="34" charset="0"/>
              </a:rPr>
              <a:t>. </a:t>
            </a:r>
            <a:endParaRPr lang="pt-B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</a:t>
            </a:r>
            <a:r>
              <a:rPr lang="en-US" sz="32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omputa</a:t>
            </a:r>
            <a:r>
              <a:rPr lang="pt-BR" sz="32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ção</a:t>
            </a:r>
            <a:r>
              <a:rPr lang="pt-BR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em Nuvem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222601" y="1401089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000" dirty="0" smtClean="0"/>
          </a:p>
          <a:p>
            <a:r>
              <a:rPr lang="pt-BR" sz="2000" dirty="0" smtClean="0">
                <a:latin typeface="Century Gothic" panose="020B0502020202020204" pitchFamily="34" charset="0"/>
              </a:rPr>
              <a:t>A </a:t>
            </a:r>
            <a:r>
              <a:rPr lang="pt-BR" sz="2000" dirty="0">
                <a:latin typeface="Century Gothic" panose="020B0502020202020204" pitchFamily="34" charset="0"/>
              </a:rPr>
              <a:t>computação em nuvem é a entrega de recursos de TI sob demanda por meio da Internet com definição de preço de pagamento conforme o uso. </a:t>
            </a:r>
            <a:r>
              <a:rPr lang="pt-BR" sz="2000" dirty="0" smtClean="0">
                <a:latin typeface="Century Gothic" panose="020B0502020202020204" pitchFamily="34" charset="0"/>
              </a:rPr>
              <a:t>Em vez de comprar, ter e manter datacenters e servidores físicos, você pode acessar serviços de tecnologia, como capacidade computacional, armazenamento e bancos de dados, conforme a necessidade, usando um provedor de nuvem como </a:t>
            </a:r>
            <a:r>
              <a:rPr lang="pt-BR" sz="2000" dirty="0">
                <a:latin typeface="Century Gothic" panose="020B0502020202020204" pitchFamily="34" charset="0"/>
              </a:rPr>
              <a:t>a </a:t>
            </a:r>
            <a:r>
              <a:rPr lang="pt-BR" sz="2000" dirty="0" err="1">
                <a:latin typeface="Century Gothic" panose="020B0502020202020204" pitchFamily="34" charset="0"/>
              </a:rPr>
              <a:t>Amazon</a:t>
            </a:r>
            <a:r>
              <a:rPr lang="pt-BR" sz="2000" dirty="0">
                <a:latin typeface="Century Gothic" panose="020B0502020202020204" pitchFamily="34" charset="0"/>
              </a:rPr>
              <a:t> Web Services (AWS).</a:t>
            </a:r>
          </a:p>
        </p:txBody>
      </p:sp>
    </p:spTree>
    <p:extLst>
      <p:ext uri="{BB962C8B-B14F-4D97-AF65-F5344CB8AC3E}">
        <p14:creationId xmlns:p14="http://schemas.microsoft.com/office/powerpoint/2010/main" val="20805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Referências</a:t>
            </a:r>
            <a:r>
              <a:rPr lang="en-US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úteis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xmlns="" id="{7B1AB3D8-AFA8-4E06-B2A6-79EC3A15B277}"/>
              </a:ext>
            </a:extLst>
          </p:cNvPr>
          <p:cNvSpPr txBox="1">
            <a:spLocks/>
          </p:cNvSpPr>
          <p:nvPr/>
        </p:nvSpPr>
        <p:spPr>
          <a:xfrm>
            <a:off x="354275" y="1318694"/>
            <a:ext cx="8478025" cy="351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4965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tabLst>
                <a:tab pos="299085" algn="l"/>
                <a:tab pos="299720" algn="l"/>
              </a:tabLst>
            </a:pPr>
            <a:r>
              <a:rPr lang="pt-BR" sz="2000" spc="-5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pt-BR" sz="2000" spc="-5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aws.amazon.com/pt/ec2/pricing/on-demand</a:t>
            </a:r>
            <a:endParaRPr lang="pt-BR" sz="20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tabLst>
                <a:tab pos="299085" algn="l"/>
                <a:tab pos="299720" algn="l"/>
              </a:tabLst>
            </a:pP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pt-BR" sz="2000" spc="-5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aws.amazon.com/pt/free</a:t>
            </a:r>
            <a:endParaRPr lang="pt-BR" sz="20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tabLst>
                <a:tab pos="299085" algn="l"/>
                <a:tab pos="299720" algn="l"/>
              </a:tabLst>
            </a:pP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pt-BR" sz="2000" spc="-5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aws.amazon.com/pt/blogs/big-data</a:t>
            </a:r>
            <a:endParaRPr lang="pt-BR" sz="20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tabLst>
                <a:tab pos="299085" algn="l"/>
                <a:tab pos="299720" algn="l"/>
              </a:tabLst>
            </a:pP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pt-BR" sz="2000" spc="-5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aws.amazon.com/pt/blogs/aws-brasil</a:t>
            </a:r>
            <a:endParaRPr lang="pt-BR" sz="20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tabLst>
                <a:tab pos="299085" algn="l"/>
                <a:tab pos="299720" algn="l"/>
              </a:tabLst>
            </a:pP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https://docs.aws.amazon.com/whitepapers/latest/aws-overview/analytics.html</a:t>
            </a:r>
            <a:endParaRPr lang="pt-B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indent="0" algn="l">
              <a:spcBef>
                <a:spcPts val="1200"/>
              </a:spcBef>
              <a:spcAft>
                <a:spcPts val="1200"/>
              </a:spcAft>
              <a:tabLst>
                <a:tab pos="299085" algn="l"/>
                <a:tab pos="299720" algn="l"/>
              </a:tabLst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011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xmlns="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xmlns="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</a:t>
            </a:r>
            <a:r>
              <a:rPr lang="en-US" sz="32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omputa</a:t>
            </a:r>
            <a:r>
              <a:rPr lang="pt-BR" sz="32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ção</a:t>
            </a:r>
            <a:r>
              <a:rPr lang="pt-BR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em Nuvem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70" y="1113278"/>
            <a:ext cx="6664147" cy="37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 smtClean="0">
                <a:solidFill>
                  <a:srgbClr val="073763"/>
                </a:solidFill>
              </a:rPr>
              <a:t>     Infraestrutura </a:t>
            </a:r>
            <a:r>
              <a:rPr lang="pt-BR" dirty="0">
                <a:solidFill>
                  <a:srgbClr val="073763"/>
                </a:solidFill>
              </a:rPr>
              <a:t>como </a:t>
            </a:r>
            <a:r>
              <a:rPr lang="pt-BR" dirty="0" smtClean="0">
                <a:solidFill>
                  <a:srgbClr val="073763"/>
                </a:solidFill>
              </a:rPr>
              <a:t>serviço (</a:t>
            </a:r>
            <a:r>
              <a:rPr lang="pt-BR" dirty="0" err="1" smtClean="0">
                <a:solidFill>
                  <a:srgbClr val="073763"/>
                </a:solidFill>
              </a:rPr>
              <a:t>IaaS</a:t>
            </a:r>
            <a:r>
              <a:rPr lang="pt-BR" dirty="0" smtClean="0">
                <a:solidFill>
                  <a:srgbClr val="073763"/>
                </a:solidFill>
              </a:rPr>
              <a:t>)</a:t>
            </a:r>
            <a:endParaRPr lang="pt-BR" dirty="0">
              <a:solidFill>
                <a:srgbClr val="073763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566415" y="1401089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1800" dirty="0"/>
          </a:p>
          <a:p>
            <a:pPr algn="l"/>
            <a:r>
              <a:rPr lang="pt-BR" sz="1600" dirty="0" smtClean="0">
                <a:latin typeface="Century Gothic" panose="020B0502020202020204" pitchFamily="34" charset="0"/>
              </a:rPr>
              <a:t>      A infraestrutura </a:t>
            </a:r>
            <a:r>
              <a:rPr lang="pt-BR" sz="1600" dirty="0">
                <a:latin typeface="Century Gothic" panose="020B0502020202020204" pitchFamily="34" charset="0"/>
              </a:rPr>
              <a:t>como um serviço, às vezes abreviada como </a:t>
            </a:r>
            <a:r>
              <a:rPr lang="pt-BR" sz="1600" dirty="0" err="1">
                <a:latin typeface="Century Gothic" panose="020B0502020202020204" pitchFamily="34" charset="0"/>
              </a:rPr>
              <a:t>IaaS</a:t>
            </a:r>
            <a:r>
              <a:rPr lang="pt-BR" sz="1600" dirty="0">
                <a:latin typeface="Century Gothic" panose="020B0502020202020204" pitchFamily="34" charset="0"/>
              </a:rPr>
              <a:t>, contém os </a:t>
            </a:r>
            <a:r>
              <a:rPr lang="pt-BR" sz="1600" dirty="0" smtClean="0">
                <a:latin typeface="Century Gothic" panose="020B0502020202020204" pitchFamily="34" charset="0"/>
              </a:rPr>
              <a:t>componentes </a:t>
            </a:r>
            <a:r>
              <a:rPr lang="pt-BR" sz="1600" dirty="0">
                <a:latin typeface="Century Gothic" panose="020B0502020202020204" pitchFamily="34" charset="0"/>
              </a:rPr>
              <a:t>básicos da TI em nuvem e, geralmente, dá acesso (virtual ou </a:t>
            </a:r>
            <a:r>
              <a:rPr lang="pt-BR" sz="1600" dirty="0" smtClean="0">
                <a:latin typeface="Century Gothic" panose="020B0502020202020204" pitchFamily="34" charset="0"/>
              </a:rPr>
              <a:t>no hardware </a:t>
            </a:r>
            <a:r>
              <a:rPr lang="pt-BR" sz="1600" dirty="0">
                <a:latin typeface="Century Gothic" panose="020B0502020202020204" pitchFamily="34" charset="0"/>
              </a:rPr>
              <a:t>dedicado) a recursos de rede e computadores, como também </a:t>
            </a:r>
            <a:r>
              <a:rPr lang="pt-BR" sz="1600" dirty="0" smtClean="0">
                <a:latin typeface="Century Gothic" panose="020B0502020202020204" pitchFamily="34" charset="0"/>
              </a:rPr>
              <a:t>espaço para o armazenamento </a:t>
            </a:r>
            <a:r>
              <a:rPr lang="pt-BR" sz="1600" dirty="0">
                <a:latin typeface="Century Gothic" panose="020B0502020202020204" pitchFamily="34" charset="0"/>
              </a:rPr>
              <a:t>de dados. </a:t>
            </a:r>
          </a:p>
          <a:p>
            <a:endParaRPr lang="pt-BR" sz="1600" dirty="0" smtClean="0">
              <a:latin typeface="Century Gothic" panose="020B0502020202020204" pitchFamily="34" charset="0"/>
            </a:endParaRPr>
          </a:p>
          <a:p>
            <a:endParaRPr lang="pt-BR" sz="1600" dirty="0" smtClean="0">
              <a:latin typeface="Century Gothic" panose="020B0502020202020204" pitchFamily="34" charset="0"/>
            </a:endParaRPr>
          </a:p>
          <a:p>
            <a:endParaRPr lang="pt-BR" sz="1600" dirty="0">
              <a:latin typeface="Century Gothic" panose="020B0502020202020204" pitchFamily="34" charset="0"/>
            </a:endParaRPr>
          </a:p>
          <a:p>
            <a:endParaRPr lang="pt-BR" sz="1600" dirty="0">
              <a:latin typeface="Century Gothic" panose="020B0502020202020204" pitchFamily="34" charset="0"/>
            </a:endParaRPr>
          </a:p>
          <a:p>
            <a:pPr algn="l"/>
            <a:r>
              <a:rPr lang="pt-BR" sz="1600" dirty="0">
                <a:latin typeface="Century Gothic" panose="020B0502020202020204" pitchFamily="34" charset="0"/>
                <a:hlinkClick r:id="rId4"/>
              </a:rPr>
              <a:t>https://aws.amazon.com/pt/types-of-cloud-computing</a:t>
            </a:r>
            <a:endParaRPr lang="pt-BR" sz="1600" dirty="0">
              <a:latin typeface="Century Gothic" panose="020B0502020202020204" pitchFamily="34" charset="0"/>
            </a:endParaRP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54" y="2575420"/>
            <a:ext cx="2254704" cy="1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</a:rPr>
              <a:t>Plataforma como </a:t>
            </a:r>
            <a:r>
              <a:rPr lang="pt-BR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serviço (</a:t>
            </a:r>
            <a:r>
              <a:rPr lang="pt-BR" b="1" dirty="0" err="1" smtClean="0">
                <a:solidFill>
                  <a:srgbClr val="073763"/>
                </a:solidFill>
                <a:latin typeface="Century Gothic" panose="020B0502020202020204" pitchFamily="34" charset="0"/>
              </a:rPr>
              <a:t>PaaS</a:t>
            </a:r>
            <a:r>
              <a:rPr lang="pt-BR" sz="3200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) </a:t>
            </a:r>
            <a:endParaRPr lang="pt-BR" sz="3200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566415" y="1401089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600" dirty="0"/>
              <a:t> </a:t>
            </a:r>
            <a:r>
              <a:rPr lang="pt-BR" sz="1600" dirty="0" smtClean="0"/>
              <a:t>     </a:t>
            </a:r>
            <a:r>
              <a:rPr lang="pt-BR" sz="1800" dirty="0" smtClean="0">
                <a:latin typeface="Century Gothic" panose="020B0502020202020204" pitchFamily="34" charset="0"/>
              </a:rPr>
              <a:t>Plataformas </a:t>
            </a:r>
            <a:r>
              <a:rPr lang="pt-BR" sz="1800" dirty="0">
                <a:latin typeface="Century Gothic" panose="020B0502020202020204" pitchFamily="34" charset="0"/>
              </a:rPr>
              <a:t>como um serviço, </a:t>
            </a:r>
            <a:r>
              <a:rPr lang="pt-BR" sz="1800" dirty="0" smtClean="0">
                <a:latin typeface="Century Gothic" panose="020B0502020202020204" pitchFamily="34" charset="0"/>
              </a:rPr>
              <a:t>não há necessidade de gerenciar a infraestrutura subjacente </a:t>
            </a:r>
            <a:r>
              <a:rPr lang="pt-BR" sz="1800" dirty="0">
                <a:latin typeface="Century Gothic" panose="020B0502020202020204" pitchFamily="34" charset="0"/>
              </a:rPr>
              <a:t>(geralmente, hardware e sistemas operacionais), </a:t>
            </a:r>
            <a:r>
              <a:rPr lang="pt-BR" sz="1800" dirty="0" smtClean="0">
                <a:latin typeface="Century Gothic" panose="020B0502020202020204" pitchFamily="34" charset="0"/>
              </a:rPr>
              <a:t>permitindo que </a:t>
            </a:r>
            <a:r>
              <a:rPr lang="pt-BR" sz="1800" dirty="0">
                <a:latin typeface="Century Gothic" panose="020B0502020202020204" pitchFamily="34" charset="0"/>
              </a:rPr>
              <a:t>você se concentre na implantação e no gerenciamento das suas aplicações. Isso </a:t>
            </a:r>
            <a:r>
              <a:rPr lang="pt-BR" sz="1800" dirty="0" smtClean="0">
                <a:latin typeface="Century Gothic" panose="020B0502020202020204" pitchFamily="34" charset="0"/>
              </a:rPr>
              <a:t>o  ajuda </a:t>
            </a:r>
            <a:r>
              <a:rPr lang="pt-BR" sz="1800" dirty="0">
                <a:latin typeface="Century Gothic" panose="020B0502020202020204" pitchFamily="34" charset="0"/>
              </a:rPr>
              <a:t>a tornar-se mais eficiente, pois elimina as suas preocupações com aquisição </a:t>
            </a:r>
            <a:r>
              <a:rPr lang="pt-BR" sz="1800" dirty="0" smtClean="0">
                <a:latin typeface="Century Gothic" panose="020B0502020202020204" pitchFamily="34" charset="0"/>
              </a:rPr>
              <a:t>de recursos</a:t>
            </a:r>
            <a:r>
              <a:rPr lang="pt-BR" sz="1800" dirty="0">
                <a:latin typeface="Century Gothic" panose="020B0502020202020204" pitchFamily="34" charset="0"/>
              </a:rPr>
              <a:t>, planejamento de capacidade, manutenção de software, </a:t>
            </a:r>
            <a:r>
              <a:rPr lang="pt-BR" sz="1800" dirty="0" err="1">
                <a:latin typeface="Century Gothic" panose="020B0502020202020204" pitchFamily="34" charset="0"/>
              </a:rPr>
              <a:t>patching</a:t>
            </a:r>
            <a:r>
              <a:rPr lang="pt-BR" sz="1800" dirty="0">
                <a:latin typeface="Century Gothic" panose="020B0502020202020204" pitchFamily="34" charset="0"/>
              </a:rPr>
              <a:t> ou </a:t>
            </a:r>
            <a:r>
              <a:rPr lang="pt-BR" sz="1800" dirty="0" smtClean="0">
                <a:latin typeface="Century Gothic" panose="020B0502020202020204" pitchFamily="34" charset="0"/>
              </a:rPr>
              <a:t>qualquer outro </a:t>
            </a:r>
            <a:r>
              <a:rPr lang="pt-BR" sz="1800" dirty="0">
                <a:latin typeface="Century Gothic" panose="020B0502020202020204" pitchFamily="34" charset="0"/>
              </a:rPr>
              <a:t>tipo de trabalho pesado semelhante envolvido na execução da sua aplicação.</a:t>
            </a:r>
          </a:p>
          <a:p>
            <a:r>
              <a:rPr lang="pt-BR" sz="1800" dirty="0">
                <a:latin typeface="Century Gothic" panose="020B0502020202020204" pitchFamily="34" charset="0"/>
              </a:rPr>
              <a:t/>
            </a:r>
            <a:br>
              <a:rPr lang="pt-BR" sz="1800" dirty="0">
                <a:latin typeface="Century Gothic" panose="020B0502020202020204" pitchFamily="34" charset="0"/>
              </a:rPr>
            </a:br>
            <a:endParaRPr lang="pt-BR" sz="1600" dirty="0" smtClean="0">
              <a:latin typeface="Century Gothic" panose="020B0502020202020204" pitchFamily="34" charset="0"/>
            </a:endParaRPr>
          </a:p>
          <a:p>
            <a:endParaRPr lang="pt-BR" sz="1600" dirty="0" smtClean="0">
              <a:latin typeface="Century Gothic" panose="020B0502020202020204" pitchFamily="34" charset="0"/>
            </a:endParaRPr>
          </a:p>
          <a:p>
            <a:pPr algn="l"/>
            <a:r>
              <a:rPr lang="pt-BR" sz="1600" dirty="0" smtClean="0">
                <a:latin typeface="Century Gothic" panose="020B0502020202020204" pitchFamily="34" charset="0"/>
                <a:hlinkClick r:id="rId4"/>
              </a:rPr>
              <a:t>https</a:t>
            </a:r>
            <a:r>
              <a:rPr lang="pt-BR" sz="1600" dirty="0">
                <a:latin typeface="Century Gothic" panose="020B0502020202020204" pitchFamily="34" charset="0"/>
                <a:hlinkClick r:id="rId4"/>
              </a:rPr>
              <a:t>://aws.amazon.com/pt/types-of-cloud-computing</a:t>
            </a:r>
            <a:endParaRPr lang="pt-BR" sz="1600" dirty="0">
              <a:latin typeface="Century Gothic" panose="020B0502020202020204" pitchFamily="34" charset="0"/>
            </a:endParaRP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667" y="3411144"/>
            <a:ext cx="1819181" cy="15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 smtClean="0">
                <a:solidFill>
                  <a:srgbClr val="073763"/>
                </a:solidFill>
              </a:rPr>
              <a:t>		</a:t>
            </a:r>
            <a:r>
              <a:rPr lang="pt-BR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Software </a:t>
            </a: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</a:rPr>
              <a:t>como um serviço (</a:t>
            </a:r>
            <a:r>
              <a:rPr lang="pt-BR" b="1" dirty="0" err="1">
                <a:solidFill>
                  <a:srgbClr val="073763"/>
                </a:solidFill>
                <a:latin typeface="Century Gothic" panose="020B0502020202020204" pitchFamily="34" charset="0"/>
              </a:rPr>
              <a:t>SaaS</a:t>
            </a:r>
            <a:r>
              <a:rPr lang="pt-BR" b="1" dirty="0">
                <a:solidFill>
                  <a:srgbClr val="073763"/>
                </a:solidFill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xmlns="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1701" y="1401089"/>
            <a:ext cx="8732740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600" dirty="0" smtClean="0">
                <a:latin typeface="Century Gothic" panose="020B0502020202020204" pitchFamily="34" charset="0"/>
              </a:rPr>
              <a:t> </a:t>
            </a:r>
          </a:p>
          <a:p>
            <a:pPr algn="l"/>
            <a:r>
              <a:rPr lang="pt-BR" sz="1600" dirty="0">
                <a:latin typeface="Century Gothic" panose="020B0502020202020204" pitchFamily="34" charset="0"/>
              </a:rPr>
              <a:t> </a:t>
            </a:r>
            <a:r>
              <a:rPr lang="pt-BR" sz="1600" dirty="0" smtClean="0">
                <a:latin typeface="Century Gothic" panose="020B0502020202020204" pitchFamily="34" charset="0"/>
              </a:rPr>
              <a:t>     O </a:t>
            </a:r>
            <a:r>
              <a:rPr lang="pt-BR" sz="1600" dirty="0">
                <a:latin typeface="Century Gothic" panose="020B0502020202020204" pitchFamily="34" charset="0"/>
              </a:rPr>
              <a:t>software como um serviço oferece um produto completo, executado </a:t>
            </a:r>
            <a:r>
              <a:rPr lang="pt-BR" sz="1600" dirty="0" smtClean="0">
                <a:latin typeface="Century Gothic" panose="020B0502020202020204" pitchFamily="34" charset="0"/>
              </a:rPr>
              <a:t>e gerenciado pelo provedor </a:t>
            </a:r>
            <a:r>
              <a:rPr lang="pt-BR" sz="1600" dirty="0">
                <a:latin typeface="Century Gothic" panose="020B0502020202020204" pitchFamily="34" charset="0"/>
              </a:rPr>
              <a:t>de </a:t>
            </a:r>
            <a:r>
              <a:rPr lang="pt-BR" sz="1600" dirty="0" smtClean="0">
                <a:latin typeface="Century Gothic" panose="020B0502020202020204" pitchFamily="34" charset="0"/>
              </a:rPr>
              <a:t>serviços. Na </a:t>
            </a:r>
            <a:r>
              <a:rPr lang="pt-BR" sz="1600" dirty="0">
                <a:latin typeface="Century Gothic" panose="020B0502020202020204" pitchFamily="34" charset="0"/>
              </a:rPr>
              <a:t>maioria dos casos, as pessoas que se referem </a:t>
            </a:r>
            <a:r>
              <a:rPr lang="pt-BR" sz="1600" dirty="0" smtClean="0">
                <a:latin typeface="Century Gothic" panose="020B0502020202020204" pitchFamily="34" charset="0"/>
              </a:rPr>
              <a:t>ao software </a:t>
            </a:r>
            <a:r>
              <a:rPr lang="pt-BR" sz="1600" dirty="0">
                <a:latin typeface="Century Gothic" panose="020B0502020202020204" pitchFamily="34" charset="0"/>
              </a:rPr>
              <a:t>como um serviço estão se referindo às aplicações de usuário final</a:t>
            </a:r>
            <a:r>
              <a:rPr lang="pt-BR" sz="1600" dirty="0" smtClean="0">
                <a:latin typeface="Century Gothic" panose="020B0502020202020204" pitchFamily="34" charset="0"/>
              </a:rPr>
              <a:t>.</a:t>
            </a:r>
            <a:r>
              <a:rPr lang="pt-BR" sz="1600" dirty="0">
                <a:latin typeface="Century Gothic" panose="020B0502020202020204" pitchFamily="34" charset="0"/>
              </a:rPr>
              <a:t> </a:t>
            </a:r>
            <a:endParaRPr lang="pt-BR" sz="1600" dirty="0" smtClean="0">
              <a:latin typeface="Century Gothic" panose="020B0502020202020204" pitchFamily="34" charset="0"/>
            </a:endParaRPr>
          </a:p>
          <a:p>
            <a:pPr algn="l"/>
            <a:r>
              <a:rPr lang="pt-BR" sz="1600" dirty="0" smtClean="0">
                <a:latin typeface="Century Gothic" panose="020B0502020202020204" pitchFamily="34" charset="0"/>
              </a:rPr>
              <a:t>      </a:t>
            </a:r>
            <a:r>
              <a:rPr lang="pt-BR" sz="1600" dirty="0" smtClean="0">
                <a:latin typeface="Century Gothic" panose="020B0502020202020204" pitchFamily="34" charset="0"/>
              </a:rPr>
              <a:t>Um </a:t>
            </a:r>
            <a:r>
              <a:rPr lang="pt-BR" sz="1600" dirty="0">
                <a:latin typeface="Century Gothic" panose="020B0502020202020204" pitchFamily="34" charset="0"/>
              </a:rPr>
              <a:t>exemplo comum de aplicação do </a:t>
            </a:r>
            <a:r>
              <a:rPr lang="pt-BR" sz="1600" dirty="0" err="1">
                <a:latin typeface="Century Gothic" panose="020B0502020202020204" pitchFamily="34" charset="0"/>
              </a:rPr>
              <a:t>SaaS</a:t>
            </a:r>
            <a:r>
              <a:rPr lang="pt-BR" sz="1600" dirty="0">
                <a:latin typeface="Century Gothic" panose="020B0502020202020204" pitchFamily="34" charset="0"/>
              </a:rPr>
              <a:t> é o webmail, no qual você pode enviar </a:t>
            </a:r>
            <a:r>
              <a:rPr lang="pt-BR" sz="1600" dirty="0" smtClean="0">
                <a:latin typeface="Century Gothic" panose="020B0502020202020204" pitchFamily="34" charset="0"/>
              </a:rPr>
              <a:t>e receber </a:t>
            </a:r>
            <a:r>
              <a:rPr lang="pt-BR" sz="1600" dirty="0">
                <a:latin typeface="Century Gothic" panose="020B0502020202020204" pitchFamily="34" charset="0"/>
              </a:rPr>
              <a:t>e-mails sem precisar </a:t>
            </a:r>
            <a:r>
              <a:rPr lang="pt-BR" sz="1600" dirty="0" smtClean="0">
                <a:latin typeface="Century Gothic" panose="020B0502020202020204" pitchFamily="34" charset="0"/>
              </a:rPr>
              <a:t>gerenciar recursos </a:t>
            </a:r>
            <a:r>
              <a:rPr lang="pt-BR" sz="1600" dirty="0">
                <a:latin typeface="Century Gothic" panose="020B0502020202020204" pitchFamily="34" charset="0"/>
              </a:rPr>
              <a:t>adicionais para o produto de e-mail </a:t>
            </a:r>
            <a:r>
              <a:rPr lang="pt-BR" sz="1600" dirty="0" smtClean="0">
                <a:latin typeface="Century Gothic" panose="020B0502020202020204" pitchFamily="34" charset="0"/>
              </a:rPr>
              <a:t>ou manter </a:t>
            </a:r>
            <a:r>
              <a:rPr lang="pt-BR" sz="1600" dirty="0">
                <a:latin typeface="Century Gothic" panose="020B0502020202020204" pitchFamily="34" charset="0"/>
              </a:rPr>
              <a:t>os servidores e sistemas operacionais no qual o programa de e-mail </a:t>
            </a:r>
            <a:r>
              <a:rPr lang="pt-BR" sz="1600" dirty="0" smtClean="0">
                <a:latin typeface="Century Gothic" panose="020B0502020202020204" pitchFamily="34" charset="0"/>
              </a:rPr>
              <a:t>está sendo </a:t>
            </a:r>
            <a:r>
              <a:rPr lang="pt-BR" sz="1600" dirty="0">
                <a:latin typeface="Century Gothic" panose="020B0502020202020204" pitchFamily="34" charset="0"/>
              </a:rPr>
              <a:t>executado.</a:t>
            </a:r>
          </a:p>
          <a:p>
            <a:endParaRPr lang="pt-BR" sz="1600" dirty="0">
              <a:latin typeface="Century Gothic" panose="020B0502020202020204" pitchFamily="34" charset="0"/>
            </a:endParaRPr>
          </a:p>
          <a:p>
            <a:endParaRPr lang="pt-BR" sz="1600" dirty="0">
              <a:latin typeface="Century Gothic" panose="020B0502020202020204" pitchFamily="34" charset="0"/>
            </a:endParaRPr>
          </a:p>
          <a:p>
            <a:pPr algn="l"/>
            <a:r>
              <a:rPr lang="pt-BR" sz="1600" dirty="0">
                <a:latin typeface="Century Gothic" panose="020B0502020202020204" pitchFamily="34" charset="0"/>
                <a:hlinkClick r:id="rId4"/>
              </a:rPr>
              <a:t>https://aws.amazon.com/pt/types-of-cloud-computing</a:t>
            </a:r>
            <a:endParaRPr lang="pt-BR" sz="1600" dirty="0">
              <a:latin typeface="Century Gothic" panose="020B0502020202020204" pitchFamily="34" charset="0"/>
            </a:endParaRP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994" y="3428359"/>
            <a:ext cx="1789916" cy="15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 smtClean="0">
                <a:solidFill>
                  <a:srgbClr val="073763"/>
                </a:solidFill>
              </a:rPr>
              <a:t>		</a:t>
            </a:r>
            <a:r>
              <a:rPr lang="pt-BR" b="1" dirty="0" smtClean="0">
                <a:solidFill>
                  <a:srgbClr val="073763"/>
                </a:solidFill>
                <a:latin typeface="Century Gothic" panose="020B0502020202020204" pitchFamily="34" charset="0"/>
              </a:rPr>
              <a:t>Visão Atual do Mercado </a:t>
            </a:r>
            <a:endParaRPr lang="pt-BR" b="1" dirty="0">
              <a:solidFill>
                <a:srgbClr val="07376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34" y="1216403"/>
            <a:ext cx="5785626" cy="36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2947" y="1434518"/>
            <a:ext cx="6012957" cy="3523376"/>
          </a:xfrm>
        </p:spPr>
        <p:txBody>
          <a:bodyPr numCol="1"/>
          <a:lstStyle/>
          <a:p>
            <a:pPr fontAlgn="base"/>
            <a:r>
              <a:rPr lang="pt-BR" sz="1800" b="1" dirty="0">
                <a:latin typeface="Century Gothic" panose="020B0502020202020204" pitchFamily="34" charset="0"/>
              </a:rPr>
              <a:t>Nuvem Privada</a:t>
            </a:r>
            <a:r>
              <a:rPr lang="pt-BR" sz="2000" b="1" dirty="0">
                <a:latin typeface="Century Gothic" panose="020B0502020202020204" pitchFamily="34" charset="0"/>
              </a:rPr>
              <a:t/>
            </a:r>
            <a:br>
              <a:rPr lang="pt-BR" sz="2000" b="1" dirty="0">
                <a:latin typeface="Century Gothic" panose="020B0502020202020204" pitchFamily="34" charset="0"/>
              </a:rPr>
            </a:br>
            <a:r>
              <a:rPr lang="pt-BR" sz="1400" dirty="0">
                <a:latin typeface="Century Gothic" panose="020B0502020202020204" pitchFamily="34" charset="0"/>
              </a:rPr>
              <a:t>Uma nuvem privada é projetada e operada por uma empresa. Pode ser hospedada interna ou externamente, e gerenciada por uma equipe interna ou até mesmo terceirizada.</a:t>
            </a:r>
            <a:br>
              <a:rPr lang="pt-BR" sz="1400" dirty="0">
                <a:latin typeface="Century Gothic" panose="020B0502020202020204" pitchFamily="34" charset="0"/>
              </a:rPr>
            </a:br>
            <a:r>
              <a:rPr lang="pt-BR" sz="1400" dirty="0">
                <a:latin typeface="Century Gothic" panose="020B0502020202020204" pitchFamily="34" charset="0"/>
              </a:rPr>
              <a:t>No geral, apresenta alto nível de </a:t>
            </a:r>
            <a:r>
              <a:rPr lang="pt-BR" sz="1400" dirty="0" smtClean="0">
                <a:latin typeface="Century Gothic" panose="020B0502020202020204" pitchFamily="34" charset="0"/>
              </a:rPr>
              <a:t>segurança</a:t>
            </a:r>
            <a:r>
              <a:rPr lang="pt-BR" sz="1400" dirty="0">
                <a:latin typeface="Century Gothic" panose="020B0502020202020204" pitchFamily="34" charset="0"/>
              </a:rPr>
              <a:t>, e faz uso das infra de rede interna da empresa</a:t>
            </a:r>
            <a:r>
              <a:rPr lang="pt-BR" sz="1400" dirty="0" smtClean="0">
                <a:latin typeface="Century Gothic" panose="020B0502020202020204" pitchFamily="34" charset="0"/>
              </a:rPr>
              <a:t>.</a:t>
            </a:r>
            <a:br>
              <a:rPr lang="pt-BR" sz="1400" dirty="0" smtClean="0">
                <a:latin typeface="Century Gothic" panose="020B0502020202020204" pitchFamily="34" charset="0"/>
              </a:rPr>
            </a:br>
            <a:r>
              <a:rPr lang="pt-BR" sz="1800" b="1" dirty="0">
                <a:latin typeface="Century Gothic" panose="020B0502020202020204" pitchFamily="34" charset="0"/>
              </a:rPr>
              <a:t>Nuvem Pública</a:t>
            </a:r>
            <a:r>
              <a:rPr lang="pt-BR" sz="2000" b="1" dirty="0">
                <a:latin typeface="Century Gothic" panose="020B0502020202020204" pitchFamily="34" charset="0"/>
              </a:rPr>
              <a:t/>
            </a:r>
            <a:br>
              <a:rPr lang="pt-BR" sz="2000" b="1" dirty="0">
                <a:latin typeface="Century Gothic" panose="020B0502020202020204" pitchFamily="34" charset="0"/>
              </a:rPr>
            </a:br>
            <a:r>
              <a:rPr lang="pt-BR" sz="1400" dirty="0">
                <a:latin typeface="Century Gothic" panose="020B0502020202020204" pitchFamily="34" charset="0"/>
              </a:rPr>
              <a:t>Neste modelo, a nuvem á aberta ao público e qualquer um pode utilizá-la (pagando uma taxa, geralmente).</a:t>
            </a:r>
            <a:br>
              <a:rPr lang="pt-BR" sz="1400" dirty="0">
                <a:latin typeface="Century Gothic" panose="020B0502020202020204" pitchFamily="34" charset="0"/>
              </a:rPr>
            </a:br>
            <a:r>
              <a:rPr lang="pt-BR" sz="1400" dirty="0">
                <a:latin typeface="Century Gothic" panose="020B0502020202020204" pitchFamily="34" charset="0"/>
              </a:rPr>
              <a:t>É de propriedade de um provedor de serviços de nuvem</a:t>
            </a:r>
            <a:r>
              <a:rPr lang="pt-BR" sz="2000" dirty="0" smtClean="0">
                <a:latin typeface="Century Gothic" panose="020B0502020202020204" pitchFamily="34" charset="0"/>
              </a:rPr>
              <a:t>.</a:t>
            </a:r>
            <a:br>
              <a:rPr lang="pt-BR" sz="2000" dirty="0" smtClean="0">
                <a:latin typeface="Century Gothic" panose="020B0502020202020204" pitchFamily="34" charset="0"/>
              </a:rPr>
            </a:br>
            <a:r>
              <a:rPr lang="pt-BR" sz="1800" b="1" dirty="0" smtClean="0">
                <a:latin typeface="Century Gothic" panose="020B0502020202020204" pitchFamily="34" charset="0"/>
              </a:rPr>
              <a:t>Nuvem </a:t>
            </a:r>
            <a:r>
              <a:rPr lang="pt-BR" sz="1800" b="1" dirty="0">
                <a:latin typeface="Century Gothic" panose="020B0502020202020204" pitchFamily="34" charset="0"/>
              </a:rPr>
              <a:t>Híbrida</a:t>
            </a:r>
            <a:r>
              <a:rPr lang="pt-BR" sz="2000" b="1" dirty="0">
                <a:latin typeface="Century Gothic" panose="020B0502020202020204" pitchFamily="34" charset="0"/>
              </a:rPr>
              <a:t/>
            </a:r>
            <a:br>
              <a:rPr lang="pt-BR" sz="2000" b="1" dirty="0">
                <a:latin typeface="Century Gothic" panose="020B0502020202020204" pitchFamily="34" charset="0"/>
              </a:rPr>
            </a:br>
            <a:r>
              <a:rPr lang="pt-BR" sz="1400" dirty="0">
                <a:latin typeface="Century Gothic" panose="020B0502020202020204" pitchFamily="34" charset="0"/>
              </a:rPr>
              <a:t>Aqui, os modelos de nuvem pública e privada são combinados para oferecer um serviço diferenciado, que permite:</a:t>
            </a:r>
            <a:br>
              <a:rPr lang="pt-BR" sz="1400" dirty="0">
                <a:latin typeface="Century Gothic" panose="020B0502020202020204" pitchFamily="34" charset="0"/>
              </a:rPr>
            </a:br>
            <a:r>
              <a:rPr lang="pt-BR" sz="1400" dirty="0">
                <a:latin typeface="Century Gothic" panose="020B0502020202020204" pitchFamily="34" charset="0"/>
              </a:rPr>
              <a:t>Armazenar informações sigilosas na parte privada</a:t>
            </a:r>
            <a:br>
              <a:rPr lang="pt-BR" sz="1400" dirty="0">
                <a:latin typeface="Century Gothic" panose="020B0502020202020204" pitchFamily="34" charset="0"/>
              </a:rPr>
            </a:br>
            <a:r>
              <a:rPr lang="pt-BR" sz="1400" dirty="0">
                <a:latin typeface="Century Gothic" panose="020B0502020202020204" pitchFamily="34" charset="0"/>
              </a:rPr>
              <a:t>Usar recursos da nuvem pública não presentes na nuvem privada</a:t>
            </a:r>
            <a:br>
              <a:rPr lang="pt-BR" sz="1400" dirty="0">
                <a:latin typeface="Century Gothic" panose="020B0502020202020204" pitchFamily="34" charset="0"/>
              </a:rPr>
            </a:br>
            <a:r>
              <a:rPr lang="pt-BR" sz="1400" dirty="0">
                <a:latin typeface="Century Gothic" panose="020B0502020202020204" pitchFamily="34" charset="0"/>
              </a:rPr>
              <a:t>Combina alta eficiência com segurança aumentada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306388"/>
            <a:ext cx="8521700" cy="59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Implemantação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11" y="305587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xmlns="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04" y="1879134"/>
            <a:ext cx="2714954" cy="18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11187</TotalTime>
  <Words>1538</Words>
  <Application>Microsoft Office PowerPoint</Application>
  <PresentationFormat>On-screen Show (16:9)</PresentationFormat>
  <Paragraphs>208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Wingdings</vt:lpstr>
      <vt:lpstr>Arial</vt:lpstr>
      <vt:lpstr>Century Gothic</vt:lpstr>
      <vt:lpstr>Arial</vt:lpstr>
      <vt:lpstr>Proxima Nova</vt:lpstr>
      <vt:lpstr>AmazonEmberLight</vt:lpstr>
      <vt:lpstr>Simple Light</vt:lpstr>
      <vt:lpstr>Edmilson Carmo de Oliveira Data Engineer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Nuvem Privada Uma nuvem privada é projetada e operada por uma empresa. Pode ser hospedada interna ou externamente, e gerenciada por uma equipe interna ou até mesmo terceirizada. No geral, apresenta alto nível de segurança, e faz uso das infra de rede interna da empresa. Nuvem Pública Neste modelo, a nuvem á aberta ao público e qualquer um pode utilizá-la (pagando uma taxa, geralmente). É de propriedade de um provedor de serviços de nuvem. Nuvem Híbrida Aqui, os modelos de nuvem pública e privada são combinados para oferecer um serviço diferenciado, que permite: Armazenar informações sigilosas na parte privada Usar recursos da nuvem pública não presentes na nuvem privada Combina alta eficiência com segurança aumentada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PowerPoint Presentation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Edmilson Carmo Oliveira</cp:lastModifiedBy>
  <cp:revision>152</cp:revision>
  <cp:lastPrinted>2021-02-01T17:20:07Z</cp:lastPrinted>
  <dcterms:modified xsi:type="dcterms:W3CDTF">2021-02-01T17:21:08Z</dcterms:modified>
</cp:coreProperties>
</file>