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72" r:id="rId5"/>
    <p:sldId id="268" r:id="rId6"/>
    <p:sldId id="274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/>
    <p:restoredTop sz="96405"/>
  </p:normalViewPr>
  <p:slideViewPr>
    <p:cSldViewPr snapToGrid="0" snapToObjects="1" showGuides="1">
      <p:cViewPr varScale="1">
        <p:scale>
          <a:sx n="72" d="100"/>
          <a:sy n="72" d="100"/>
        </p:scale>
        <p:origin x="744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01E61-DFAF-C044-B761-4F974463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420BF-4A23-724B-A98D-E4A741213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F3645-56BD-CC4E-96F3-59F411B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7BE63-7C7C-7C43-9804-DF0B3F3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F3AC5-F294-DE45-BC6A-872C6D7E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F830E-E9AF-8240-AFFC-BD706DD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77AA2F-979C-9843-9DFB-B69362E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11836-E1BE-814D-9271-5895EC34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3AC1E-CC0A-C648-8E6D-AB8F717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1F1EA-E566-A444-AC15-32F14B00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40083-1782-214C-B76A-CFFF24B0F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D45E69-D282-394B-807B-2C8E08241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7DC08-1FBB-EA4D-BED5-8D308483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EC8C9-6D95-B949-93F8-52719C6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5DD0B-61C7-E24A-A41D-29326B8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C50D2-4DFC-164F-820E-1E9DBA3D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E0948-4147-A242-B6F4-2633E733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B9FB97-6B30-7549-B00B-0E25E2E5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882BF-FFBD-3F4C-9F08-99DBF6B2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B898E-9513-B04C-9A5D-0B030F9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4D5F-9FF8-5243-98D6-35F120A4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D37DB-CCF8-014C-B599-ADAADC84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29BDE-47B4-654F-A928-B07F02B6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99766-D7DE-284F-97FD-CD7C3997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1AE8C-9E07-A542-8FA2-A3B7187B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2A072-CB90-0545-9354-867CFC1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C54BE-737C-E84C-855F-0F437101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CA7238-F23B-1B4E-BC29-F58AF8183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07AE4B-327F-5745-843F-0B9A768D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D4A0C-2DEA-1045-8277-FDAAFF75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93DF8-3A63-F743-A403-E908A94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5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49D10-6137-0440-8A5F-403A200E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0A413-FCC3-A245-9ABF-57B285B7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9586A9-5B50-DE40-A24C-6630AD08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81098-4DA2-4342-B9B4-C949377F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6B30FA-E14E-7446-8E99-491B92DC9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95B0DF-DF6D-2446-AD6C-50BB0C8D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DB175-EA7E-764C-9926-88265639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3A65AA-5F4F-3946-9894-5C8781BF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61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61237-E388-534C-9DA5-A0898E8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295275-AC78-2A4C-B94E-3F693FF0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B48D38-2B2B-F944-9967-6C81810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8B510B-878B-054C-8EC9-2BAAF50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50FCC5-34A9-5B4E-A74D-054243E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0621A2-5AEA-BB40-B1E1-9950E3F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3D9E0A-C8C2-6948-88DD-42AF210B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0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D282D-06DE-D044-A6ED-FEA1A5A2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4664-A57F-4345-B203-152098F2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7D28F-2739-D84B-81DD-75C5806A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BCD30-B4D3-B24D-BB39-BDF61D77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A458F2-721B-9E43-B466-DFBEA473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D7407-FA90-364D-BA65-464FE0F9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B067-F31D-FF4C-9283-411C220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2DCF81-8CC9-B644-A3EF-8D80C45F8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904A27-720B-A84D-AA97-DE77AB13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56AF6-CC09-F543-9172-48722994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11614-264A-5F46-B019-0F5761FA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0D49E-83F4-334E-BC88-29C6A462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64AC31-4BA6-B14E-99F6-5D0AE6B7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D3DB8-90E0-F244-B480-5083E301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A4336-78C9-944E-89C3-F322844F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3CD6-FEA9-A446-87C6-18E2B91DE1F2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C5858-78B9-8F4E-946E-05BD8298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2E26B-4CE3-6646-BB68-1EF85D08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433F-ADB9-5049-ACE2-93CEE1870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2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4">
            <a:extLst>
              <a:ext uri="{FF2B5EF4-FFF2-40B4-BE49-F238E27FC236}">
                <a16:creationId xmlns:a16="http://schemas.microsoft.com/office/drawing/2014/main" id="{0063BB44-931D-5F40-96AE-7F54E8B9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025" y="2654300"/>
            <a:ext cx="2028300" cy="154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4F509F7-566A-8241-BEC2-5BF014A27953}"/>
              </a:ext>
            </a:extLst>
          </p:cNvPr>
          <p:cNvSpPr/>
          <p:nvPr/>
        </p:nvSpPr>
        <p:spPr>
          <a:xfrm>
            <a:off x="4157007" y="2006953"/>
            <a:ext cx="108000" cy="3024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DFFD1C-5036-A241-9D79-ED8099009CF9}"/>
              </a:ext>
            </a:extLst>
          </p:cNvPr>
          <p:cNvSpPr txBox="1"/>
          <p:nvPr/>
        </p:nvSpPr>
        <p:spPr>
          <a:xfrm>
            <a:off x="4627318" y="2006953"/>
            <a:ext cx="5923827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TRANSFORMAÇÃO</a:t>
            </a:r>
          </a:p>
          <a:p>
            <a:r>
              <a:rPr lang="pt-BR" sz="5400" b="1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96001C-1262-6443-9CAE-85FC15CADCD8}"/>
              </a:ext>
            </a:extLst>
          </p:cNvPr>
          <p:cNvSpPr txBox="1"/>
          <p:nvPr/>
        </p:nvSpPr>
        <p:spPr>
          <a:xfrm>
            <a:off x="4739146" y="3754006"/>
            <a:ext cx="5923827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F0"/>
                </a:solidFill>
              </a:rPr>
              <a:t>Produtividade e Processos</a:t>
            </a:r>
          </a:p>
          <a:p>
            <a:r>
              <a:rPr lang="pt-BR" sz="3600" dirty="0">
                <a:solidFill>
                  <a:srgbClr val="00B0F0"/>
                </a:solidFill>
              </a:rPr>
              <a:t>Inteligência Analítica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E53005-841D-7048-8CD0-00B84579CC9C}"/>
              </a:ext>
            </a:extLst>
          </p:cNvPr>
          <p:cNvSpPr txBox="1"/>
          <p:nvPr/>
        </p:nvSpPr>
        <p:spPr>
          <a:xfrm>
            <a:off x="10035248" y="6339420"/>
            <a:ext cx="221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Julho de 2020</a:t>
            </a:r>
          </a:p>
        </p:txBody>
      </p:sp>
    </p:spTree>
    <p:extLst>
      <p:ext uri="{BB962C8B-B14F-4D97-AF65-F5344CB8AC3E}">
        <p14:creationId xmlns:p14="http://schemas.microsoft.com/office/powerpoint/2010/main" val="265472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F2BDC7EB-6233-9A48-9915-003A77FB4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1" b="17317"/>
          <a:stretch/>
        </p:blipFill>
        <p:spPr>
          <a:xfrm>
            <a:off x="6870588" y="4097193"/>
            <a:ext cx="2406818" cy="23501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691C7D-C795-E442-A378-1BE20109F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2" t="1739" r="9468" b="6959"/>
          <a:stretch/>
        </p:blipFill>
        <p:spPr>
          <a:xfrm>
            <a:off x="9482214" y="1164206"/>
            <a:ext cx="2492923" cy="233508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096001C-1262-6443-9CAE-85FC15CADCD8}"/>
              </a:ext>
            </a:extLst>
          </p:cNvPr>
          <p:cNvSpPr txBox="1"/>
          <p:nvPr/>
        </p:nvSpPr>
        <p:spPr>
          <a:xfrm>
            <a:off x="1090613" y="1086783"/>
            <a:ext cx="5953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Tribo TRANSFORMERS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F1B898-FA41-EF4A-B14B-0BF48EF55012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95BC779-318C-494C-AEA1-AE1DA1C10DF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E284F25-25D9-9848-A613-9F359918A8A5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3AFE58-54C9-794A-9D8B-11A5F5A80179}"/>
              </a:ext>
            </a:extLst>
          </p:cNvPr>
          <p:cNvSpPr txBox="1"/>
          <p:nvPr/>
        </p:nvSpPr>
        <p:spPr>
          <a:xfrm>
            <a:off x="1090613" y="655907"/>
            <a:ext cx="50111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Superv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Transformação Digital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35D08-F11D-714D-A843-EC255A19C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63" y="2458591"/>
            <a:ext cx="3860687" cy="32708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2ABC2D-274F-A34F-A02D-7282B2409C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417" b="14973"/>
          <a:stretch/>
        </p:blipFill>
        <p:spPr>
          <a:xfrm>
            <a:off x="4361465" y="1268333"/>
            <a:ext cx="2252613" cy="22121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424F6BC-372D-534B-843B-9A343F94B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07" b="9842"/>
          <a:stretch/>
        </p:blipFill>
        <p:spPr>
          <a:xfrm>
            <a:off x="6921839" y="1232165"/>
            <a:ext cx="2252613" cy="22483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BB18F48-1962-AC4F-ACDB-6F9810DE19A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939" r="10884" b="20731"/>
          <a:stretch/>
        </p:blipFill>
        <p:spPr>
          <a:xfrm>
            <a:off x="4199020" y="4067787"/>
            <a:ext cx="2406818" cy="237956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F71BFA5-E05C-8F45-9E5C-3A6FAA5DD5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02" t="7673" b="15765"/>
          <a:stretch/>
        </p:blipFill>
        <p:spPr>
          <a:xfrm>
            <a:off x="9542157" y="4067786"/>
            <a:ext cx="2406818" cy="23795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515E6E-44EC-3640-A5F5-AA5CCA389049}"/>
              </a:ext>
            </a:extLst>
          </p:cNvPr>
          <p:cNvSpPr txBox="1"/>
          <p:nvPr/>
        </p:nvSpPr>
        <p:spPr>
          <a:xfrm>
            <a:off x="1050773" y="5771217"/>
            <a:ext cx="21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B0F0"/>
                </a:solidFill>
              </a:rPr>
              <a:t>ROBSON CARDOSO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7BD51E-01D0-BD46-BE8D-7E2AEF5C48F0}"/>
              </a:ext>
            </a:extLst>
          </p:cNvPr>
          <p:cNvSpPr txBox="1"/>
          <p:nvPr/>
        </p:nvSpPr>
        <p:spPr>
          <a:xfrm>
            <a:off x="4370302" y="3499286"/>
            <a:ext cx="219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</a:rPr>
              <a:t>PEDRO ROQUE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81B9B3-ED74-BD45-9C2E-27FB01A914AD}"/>
              </a:ext>
            </a:extLst>
          </p:cNvPr>
          <p:cNvSpPr txBox="1"/>
          <p:nvPr/>
        </p:nvSpPr>
        <p:spPr>
          <a:xfrm>
            <a:off x="6951712" y="3481051"/>
            <a:ext cx="219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</a:rPr>
              <a:t>VINICIUS LOUZADA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59EB31-424D-2743-B1C8-470A985CCA3E}"/>
              </a:ext>
            </a:extLst>
          </p:cNvPr>
          <p:cNvSpPr txBox="1"/>
          <p:nvPr/>
        </p:nvSpPr>
        <p:spPr>
          <a:xfrm>
            <a:off x="9649133" y="3499286"/>
            <a:ext cx="219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</a:rPr>
              <a:t>FELIPE SOUSA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D3EB16-A1AC-A24E-A674-E06EA9A2921F}"/>
              </a:ext>
            </a:extLst>
          </p:cNvPr>
          <p:cNvSpPr txBox="1"/>
          <p:nvPr/>
        </p:nvSpPr>
        <p:spPr>
          <a:xfrm>
            <a:off x="4370302" y="6459211"/>
            <a:ext cx="219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</a:rPr>
              <a:t>JOÃO PINTO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2CE17B-EFF9-6B4E-B0E1-67040D7F57A0}"/>
              </a:ext>
            </a:extLst>
          </p:cNvPr>
          <p:cNvSpPr txBox="1"/>
          <p:nvPr/>
        </p:nvSpPr>
        <p:spPr>
          <a:xfrm>
            <a:off x="6951712" y="6440976"/>
            <a:ext cx="219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</a:rPr>
              <a:t>RODRIGO SELLES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50CB2C2-605B-CE4E-BCE0-8C751D207E3D}"/>
              </a:ext>
            </a:extLst>
          </p:cNvPr>
          <p:cNvSpPr txBox="1"/>
          <p:nvPr/>
        </p:nvSpPr>
        <p:spPr>
          <a:xfrm>
            <a:off x="9649133" y="6459211"/>
            <a:ext cx="219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</a:rPr>
              <a:t>ARTHUR SALES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59E9CA3-CBE7-2B4B-A686-9166FB2106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956" y="798080"/>
            <a:ext cx="608657" cy="6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2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B3CDBF-C7E3-4541-8454-54B6FCE5900F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6D5657-586F-5F47-B076-1DAA32A008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DA94CCB-E322-5846-AE9D-6BC00F8F8312}"/>
              </a:ext>
            </a:extLst>
          </p:cNvPr>
          <p:cNvSpPr txBox="1"/>
          <p:nvPr/>
        </p:nvSpPr>
        <p:spPr>
          <a:xfrm>
            <a:off x="695844" y="2125676"/>
            <a:ext cx="1081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referência em Transformação Digital com um time apaixonado, 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impacta positivamente nossos clientes, entregando resultados surpreendentes.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D77A88-0B5E-044B-B718-0652C8A8F0EB}"/>
              </a:ext>
            </a:extLst>
          </p:cNvPr>
          <p:cNvSpPr txBox="1"/>
          <p:nvPr/>
        </p:nvSpPr>
        <p:spPr>
          <a:xfrm>
            <a:off x="455613" y="631432"/>
            <a:ext cx="918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Propósito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TRANSFORMERS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B09E9E-ACA6-C247-9D90-84B97E1F964D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Gráfico de decisão">
            <a:extLst>
              <a:ext uri="{FF2B5EF4-FFF2-40B4-BE49-F238E27FC236}">
                <a16:creationId xmlns:a16="http://schemas.microsoft.com/office/drawing/2014/main" id="{D3061BD3-476A-4548-88B9-F65D1B27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914650"/>
            <a:ext cx="1028700" cy="1028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E4505B-C554-C448-85A8-1B5EACC14C73}"/>
              </a:ext>
            </a:extLst>
          </p:cNvPr>
          <p:cNvSpPr txBox="1"/>
          <p:nvPr/>
        </p:nvSpPr>
        <p:spPr>
          <a:xfrm>
            <a:off x="2552700" y="2967335"/>
            <a:ext cx="801165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Produtividade e Processos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2FE27F-042E-7245-93DC-EDFB9CC2D2D1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5D4EBF5-9726-4C41-8B27-5D6DE0BD377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5C7DF78-1356-2643-8446-F54654B60A29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4FEE7BD-1DCE-5142-A7E4-9BD6450541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A3E42CE-AF65-4943-B03C-EDA960EE413F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20F92B-0C29-ED48-9F28-D2CFCD1A4F70}"/>
              </a:ext>
            </a:extLst>
          </p:cNvPr>
          <p:cNvSpPr txBox="1"/>
          <p:nvPr/>
        </p:nvSpPr>
        <p:spPr>
          <a:xfrm>
            <a:off x="455613" y="887401"/>
            <a:ext cx="50111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Produtividade e Processos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6F7BDE-EF22-654C-85EB-5744D8D01B62}"/>
              </a:ext>
            </a:extLst>
          </p:cNvPr>
          <p:cNvSpPr txBox="1"/>
          <p:nvPr/>
        </p:nvSpPr>
        <p:spPr>
          <a:xfrm>
            <a:off x="459590" y="1973923"/>
            <a:ext cx="1044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responsáveis por garantir a saúde dos processos, zelando pelo desempenho e por sua melhoria contínua. Interagindo com todas as áreas, seguindo um fluxo de trabalho claro, colaborativo e coerente com a estratégia da organização, com foco nos clientes e geração contínua de valor.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C79638-D3AA-BE45-9D84-0C6C94CCB4AE}"/>
              </a:ext>
            </a:extLst>
          </p:cNvPr>
          <p:cNvSpPr txBox="1"/>
          <p:nvPr/>
        </p:nvSpPr>
        <p:spPr>
          <a:xfrm>
            <a:off x="695845" y="3746090"/>
            <a:ext cx="10462149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EXPLORER: Mapeamento e otimização de processos;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QUE TE MOVE?: Engajamento e construção das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OKR`s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dos times;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BENCHMARKING: Comportamento de mercado e concorrentes. </a:t>
            </a:r>
          </a:p>
        </p:txBody>
      </p:sp>
    </p:spTree>
    <p:extLst>
      <p:ext uri="{BB962C8B-B14F-4D97-AF65-F5344CB8AC3E}">
        <p14:creationId xmlns:p14="http://schemas.microsoft.com/office/powerpoint/2010/main" val="271894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5C7DF78-1356-2643-8446-F54654B60A29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4FEE7BD-1DCE-5142-A7E4-9BD6450541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A3E42CE-AF65-4943-B03C-EDA960EE413F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20F92B-0C29-ED48-9F28-D2CFCD1A4F70}"/>
              </a:ext>
            </a:extLst>
          </p:cNvPr>
          <p:cNvSpPr txBox="1"/>
          <p:nvPr/>
        </p:nvSpPr>
        <p:spPr>
          <a:xfrm>
            <a:off x="455613" y="887401"/>
            <a:ext cx="50111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Produtividade e Processos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6F7BDE-EF22-654C-85EB-5744D8D01B62}"/>
              </a:ext>
            </a:extLst>
          </p:cNvPr>
          <p:cNvSpPr txBox="1"/>
          <p:nvPr/>
        </p:nvSpPr>
        <p:spPr>
          <a:xfrm>
            <a:off x="459590" y="1973923"/>
            <a:ext cx="1044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responsáveis por garantir a saúde dos processos, zelando pelo desempenho e por sua melhoria contínua. Interagindo com todas as áreas, seguindo um fluxo de trabalho claro, colaborativo e coerente com a estratégia da organização, com foco nos clientes e geração contínua de valor.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C79638-D3AA-BE45-9D84-0C6C94CCB4AE}"/>
              </a:ext>
            </a:extLst>
          </p:cNvPr>
          <p:cNvSpPr txBox="1"/>
          <p:nvPr/>
        </p:nvSpPr>
        <p:spPr>
          <a:xfrm>
            <a:off x="695845" y="3746090"/>
            <a:ext cx="10462149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EXPLORER: Mapeamento e otimização de processos;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QUE TE MOVE?: Engajamento e construção das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OKR`s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dos times;</a:t>
            </a:r>
          </a:p>
          <a:p>
            <a:pPr>
              <a:lnSpc>
                <a:spcPct val="250000"/>
              </a:lnSpc>
              <a:buClr>
                <a:srgbClr val="00B0F0"/>
              </a:buClr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BENCHMARKING: Comportamento de mercado e concorrentes.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108ED4-7EBF-4A40-AB0E-9ED0BF925FAF}"/>
              </a:ext>
            </a:extLst>
          </p:cNvPr>
          <p:cNvSpPr/>
          <p:nvPr/>
        </p:nvSpPr>
        <p:spPr>
          <a:xfrm rot="5400000">
            <a:off x="2205344" y="4460591"/>
            <a:ext cx="72000" cy="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0FD22C-F55F-DC44-8BA1-AED4C8C91F56}"/>
              </a:ext>
            </a:extLst>
          </p:cNvPr>
          <p:cNvSpPr/>
          <p:nvPr/>
        </p:nvSpPr>
        <p:spPr>
          <a:xfrm rot="5400000" flipH="1">
            <a:off x="471725" y="4167970"/>
            <a:ext cx="144332" cy="151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5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68E262E-BE94-1040-BB47-89B8ADD821A4}"/>
              </a:ext>
            </a:extLst>
          </p:cNvPr>
          <p:cNvSpPr txBox="1"/>
          <p:nvPr/>
        </p:nvSpPr>
        <p:spPr>
          <a:xfrm>
            <a:off x="455613" y="631432"/>
            <a:ext cx="918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Explorer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Produtividade e Processos</a:t>
            </a:r>
          </a:p>
        </p:txBody>
      </p:sp>
      <p:sp>
        <p:nvSpPr>
          <p:cNvPr id="88" name="Retângulo de cantos arredondados 9">
            <a:extLst>
              <a:ext uri="{FF2B5EF4-FFF2-40B4-BE49-F238E27FC236}">
                <a16:creationId xmlns:a16="http://schemas.microsoft.com/office/drawing/2014/main" id="{FB09A9B7-A841-854C-950D-C0ED823D8942}"/>
              </a:ext>
            </a:extLst>
          </p:cNvPr>
          <p:cNvSpPr/>
          <p:nvPr/>
        </p:nvSpPr>
        <p:spPr>
          <a:xfrm>
            <a:off x="9621741" y="3442859"/>
            <a:ext cx="2026816" cy="286444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b"/>
          <a:lstStyle/>
          <a:p>
            <a:pPr algn="ctr"/>
            <a:endParaRPr lang="pt-BR" sz="1000" kern="0" dirty="0">
              <a:solidFill>
                <a:srgbClr val="004B35"/>
              </a:solidFill>
            </a:endParaRP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1927690-206A-D146-9539-6C2437C2D05B}"/>
              </a:ext>
            </a:extLst>
          </p:cNvPr>
          <p:cNvSpPr/>
          <p:nvPr/>
        </p:nvSpPr>
        <p:spPr>
          <a:xfrm>
            <a:off x="9621741" y="3124094"/>
            <a:ext cx="2026815" cy="362735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endParaRPr lang="pt-BR" sz="14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20E3DBD0-30DF-A64F-A9C0-9E4F84B2DACD}"/>
              </a:ext>
            </a:extLst>
          </p:cNvPr>
          <p:cNvSpPr/>
          <p:nvPr/>
        </p:nvSpPr>
        <p:spPr>
          <a:xfrm>
            <a:off x="9621742" y="3821631"/>
            <a:ext cx="2026819" cy="19854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Apresentação do novo processo, MVP e/ou protótipo;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Encerramento.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596E3972-3606-DD44-9112-F8EB9D7E54A7}"/>
              </a:ext>
            </a:extLst>
          </p:cNvPr>
          <p:cNvSpPr/>
          <p:nvPr/>
        </p:nvSpPr>
        <p:spPr>
          <a:xfrm rot="20649670">
            <a:off x="9627137" y="3005784"/>
            <a:ext cx="564870" cy="231655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5°</a:t>
            </a:r>
            <a:r>
              <a:rPr lang="pt-BR" sz="900" b="1" kern="0" baseline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DIA</a:t>
            </a:r>
          </a:p>
        </p:txBody>
      </p:sp>
      <p:sp>
        <p:nvSpPr>
          <p:cNvPr id="92" name="Retângulo de cantos arredondados 9">
            <a:extLst>
              <a:ext uri="{FF2B5EF4-FFF2-40B4-BE49-F238E27FC236}">
                <a16:creationId xmlns:a16="http://schemas.microsoft.com/office/drawing/2014/main" id="{A7C54B65-D7A0-1749-A429-EEAC7099AFE9}"/>
              </a:ext>
            </a:extLst>
          </p:cNvPr>
          <p:cNvSpPr/>
          <p:nvPr/>
        </p:nvSpPr>
        <p:spPr>
          <a:xfrm>
            <a:off x="7360125" y="3442859"/>
            <a:ext cx="2026816" cy="286444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b"/>
          <a:lstStyle/>
          <a:p>
            <a:pPr algn="ctr"/>
            <a:endParaRPr lang="pt-BR" sz="1000" kern="0" dirty="0">
              <a:solidFill>
                <a:srgbClr val="004B35"/>
              </a:solidFill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39C4DED-3E54-BD43-8076-02C6A6B086B5}"/>
              </a:ext>
            </a:extLst>
          </p:cNvPr>
          <p:cNvSpPr/>
          <p:nvPr/>
        </p:nvSpPr>
        <p:spPr>
          <a:xfrm>
            <a:off x="7360125" y="3124094"/>
            <a:ext cx="2026815" cy="362735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endParaRPr lang="pt-BR" sz="14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E527962-B113-914B-888A-5BDE6C21A0D8}"/>
              </a:ext>
            </a:extLst>
          </p:cNvPr>
          <p:cNvSpPr/>
          <p:nvPr/>
        </p:nvSpPr>
        <p:spPr>
          <a:xfrm>
            <a:off x="7360126" y="3821631"/>
            <a:ext cx="2026819" cy="19854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>
              <a:buClr>
                <a:srgbClr val="00B0F0"/>
              </a:buClr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Construção do OKR;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Construção do plano </a:t>
            </a:r>
            <a:b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ação;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Consolidação para construção da apresentação.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CD543ED2-1DA3-2C4D-BF19-CC1BD7E33C36}"/>
              </a:ext>
            </a:extLst>
          </p:cNvPr>
          <p:cNvSpPr/>
          <p:nvPr/>
        </p:nvSpPr>
        <p:spPr>
          <a:xfrm rot="20649670">
            <a:off x="7365521" y="3005784"/>
            <a:ext cx="564870" cy="231655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4°</a:t>
            </a:r>
            <a:r>
              <a:rPr lang="pt-BR" sz="900" b="1" kern="0" baseline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DIA</a:t>
            </a:r>
          </a:p>
        </p:txBody>
      </p:sp>
      <p:sp>
        <p:nvSpPr>
          <p:cNvPr id="96" name="Retângulo de cantos arredondados 9">
            <a:extLst>
              <a:ext uri="{FF2B5EF4-FFF2-40B4-BE49-F238E27FC236}">
                <a16:creationId xmlns:a16="http://schemas.microsoft.com/office/drawing/2014/main" id="{2C85EB07-5AFB-1448-8D7E-E38CCC36B7BF}"/>
              </a:ext>
            </a:extLst>
          </p:cNvPr>
          <p:cNvSpPr/>
          <p:nvPr/>
        </p:nvSpPr>
        <p:spPr>
          <a:xfrm>
            <a:off x="5067506" y="3433062"/>
            <a:ext cx="2026816" cy="286444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b"/>
          <a:lstStyle/>
          <a:p>
            <a:pPr algn="ctr"/>
            <a:endParaRPr lang="pt-BR" sz="1000" kern="0" dirty="0">
              <a:solidFill>
                <a:srgbClr val="004B35"/>
              </a:solidFill>
            </a:endParaRP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C539142-E145-F845-A81B-AF53809AAD58}"/>
              </a:ext>
            </a:extLst>
          </p:cNvPr>
          <p:cNvSpPr/>
          <p:nvPr/>
        </p:nvSpPr>
        <p:spPr>
          <a:xfrm>
            <a:off x="5067506" y="3114297"/>
            <a:ext cx="2026815" cy="362735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endParaRPr lang="pt-BR" sz="14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5636434-96DA-A94A-9D92-878691D97196}"/>
              </a:ext>
            </a:extLst>
          </p:cNvPr>
          <p:cNvSpPr/>
          <p:nvPr/>
        </p:nvSpPr>
        <p:spPr>
          <a:xfrm>
            <a:off x="5067507" y="3811834"/>
            <a:ext cx="2026819" cy="19854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Levantamento das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Valoração e priorização das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Clr>
                <a:srgbClr val="00B0F0"/>
              </a:buClr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BFD6168-9BED-2746-A561-B0ADEFBD17F9}"/>
              </a:ext>
            </a:extLst>
          </p:cNvPr>
          <p:cNvSpPr/>
          <p:nvPr/>
        </p:nvSpPr>
        <p:spPr>
          <a:xfrm rot="20649670">
            <a:off x="5072902" y="2995987"/>
            <a:ext cx="564870" cy="231655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3°</a:t>
            </a:r>
            <a:r>
              <a:rPr lang="pt-BR" sz="900" b="1" kern="0" baseline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DIA</a:t>
            </a:r>
          </a:p>
        </p:txBody>
      </p:sp>
      <p:sp>
        <p:nvSpPr>
          <p:cNvPr id="100" name="Retângulo de cantos arredondados 9">
            <a:extLst>
              <a:ext uri="{FF2B5EF4-FFF2-40B4-BE49-F238E27FC236}">
                <a16:creationId xmlns:a16="http://schemas.microsoft.com/office/drawing/2014/main" id="{B41D6FE1-D485-1C4D-90F6-B48959FF34FD}"/>
              </a:ext>
            </a:extLst>
          </p:cNvPr>
          <p:cNvSpPr/>
          <p:nvPr/>
        </p:nvSpPr>
        <p:spPr>
          <a:xfrm>
            <a:off x="2784928" y="3433062"/>
            <a:ext cx="2026816" cy="286444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b"/>
          <a:lstStyle/>
          <a:p>
            <a:pPr algn="ctr"/>
            <a:endParaRPr lang="pt-BR" sz="1000" kern="0" dirty="0">
              <a:solidFill>
                <a:srgbClr val="004B35"/>
              </a:solidFill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9049A5-E92B-8948-A7F2-65D8C57CB5D8}"/>
              </a:ext>
            </a:extLst>
          </p:cNvPr>
          <p:cNvSpPr/>
          <p:nvPr/>
        </p:nvSpPr>
        <p:spPr>
          <a:xfrm>
            <a:off x="2784928" y="3114297"/>
            <a:ext cx="2026815" cy="362735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endParaRPr lang="pt-BR" sz="14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38E10B-9A3B-1F42-A9E8-E331FF22A229}"/>
              </a:ext>
            </a:extLst>
          </p:cNvPr>
          <p:cNvSpPr/>
          <p:nvPr/>
        </p:nvSpPr>
        <p:spPr>
          <a:xfrm>
            <a:off x="2784929" y="3811834"/>
            <a:ext cx="2026819" cy="19854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Levantamento das dores no processo atual;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Propostas de solução para as dores.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7160E284-6473-0742-9346-0E615F0F38AC}"/>
              </a:ext>
            </a:extLst>
          </p:cNvPr>
          <p:cNvSpPr/>
          <p:nvPr/>
        </p:nvSpPr>
        <p:spPr>
          <a:xfrm rot="20649670">
            <a:off x="2790324" y="2995987"/>
            <a:ext cx="564870" cy="231655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2°</a:t>
            </a:r>
            <a:r>
              <a:rPr lang="pt-BR" sz="900" b="1" kern="0" baseline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DIA</a:t>
            </a:r>
          </a:p>
        </p:txBody>
      </p:sp>
      <p:sp>
        <p:nvSpPr>
          <p:cNvPr id="104" name="Retângulo de cantos arredondados 9">
            <a:extLst>
              <a:ext uri="{FF2B5EF4-FFF2-40B4-BE49-F238E27FC236}">
                <a16:creationId xmlns:a16="http://schemas.microsoft.com/office/drawing/2014/main" id="{BC7C8FB8-153C-1944-9BD2-B568CE56AFA7}"/>
              </a:ext>
            </a:extLst>
          </p:cNvPr>
          <p:cNvSpPr/>
          <p:nvPr/>
        </p:nvSpPr>
        <p:spPr>
          <a:xfrm>
            <a:off x="517839" y="3429254"/>
            <a:ext cx="2026816" cy="286444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b"/>
          <a:lstStyle/>
          <a:p>
            <a:pPr algn="ctr"/>
            <a:endParaRPr lang="pt-BR" sz="1000" kern="0" dirty="0">
              <a:solidFill>
                <a:srgbClr val="004B35"/>
              </a:solidFill>
            </a:endParaRP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723B53F7-E985-9A45-A25A-B487A09F9DF3}"/>
              </a:ext>
            </a:extLst>
          </p:cNvPr>
          <p:cNvSpPr/>
          <p:nvPr/>
        </p:nvSpPr>
        <p:spPr>
          <a:xfrm>
            <a:off x="517839" y="3110489"/>
            <a:ext cx="2026815" cy="362735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endParaRPr lang="pt-BR" sz="14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1CBC418-0AC1-AE42-850C-EBF422F945BE}"/>
              </a:ext>
            </a:extLst>
          </p:cNvPr>
          <p:cNvSpPr/>
          <p:nvPr/>
        </p:nvSpPr>
        <p:spPr>
          <a:xfrm>
            <a:off x="517840" y="3808026"/>
            <a:ext cx="2026819" cy="19854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Construção da jornada;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Apresentação da Visão e Personas da jornada.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§"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27254CD7-E073-1449-85CD-F6F1EB71C797}"/>
              </a:ext>
            </a:extLst>
          </p:cNvPr>
          <p:cNvSpPr/>
          <p:nvPr/>
        </p:nvSpPr>
        <p:spPr>
          <a:xfrm rot="20649670">
            <a:off x="523235" y="2992179"/>
            <a:ext cx="564870" cy="231655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1°</a:t>
            </a:r>
            <a:r>
              <a:rPr lang="pt-BR" sz="900" b="1" kern="0" baseline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900" b="1" kern="0" dirty="0">
                <a:solidFill>
                  <a:srgbClr val="002060"/>
                </a:solidFill>
                <a:latin typeface="+mj-lt"/>
              </a:rPr>
              <a:t>DIA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7C854E-2BD7-4546-94C9-95ABCA2C9322}"/>
              </a:ext>
            </a:extLst>
          </p:cNvPr>
          <p:cNvSpPr txBox="1"/>
          <p:nvPr/>
        </p:nvSpPr>
        <p:spPr>
          <a:xfrm>
            <a:off x="963365" y="3192654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PESQUISA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4DFA13A-5770-7740-BAA4-A13C45224825}"/>
              </a:ext>
            </a:extLst>
          </p:cNvPr>
          <p:cNvSpPr txBox="1"/>
          <p:nvPr/>
        </p:nvSpPr>
        <p:spPr>
          <a:xfrm>
            <a:off x="3222707" y="3187462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IMERSÃO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374AB3C-8175-5844-818B-4AF4E56EE030}"/>
              </a:ext>
            </a:extLst>
          </p:cNvPr>
          <p:cNvSpPr txBox="1"/>
          <p:nvPr/>
        </p:nvSpPr>
        <p:spPr>
          <a:xfrm>
            <a:off x="5100778" y="3202047"/>
            <a:ext cx="1993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IDEAÇÃO e VALORAÇÃO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07C56DF2-976B-2F4C-A2F3-D185F15243C7}"/>
              </a:ext>
            </a:extLst>
          </p:cNvPr>
          <p:cNvSpPr txBox="1"/>
          <p:nvPr/>
        </p:nvSpPr>
        <p:spPr>
          <a:xfrm>
            <a:off x="7360120" y="3205311"/>
            <a:ext cx="2026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METAS E TAREFAS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928CED6-51E5-FA4C-B625-9C8E2B6679F6}"/>
              </a:ext>
            </a:extLst>
          </p:cNvPr>
          <p:cNvSpPr txBox="1"/>
          <p:nvPr/>
        </p:nvSpPr>
        <p:spPr>
          <a:xfrm>
            <a:off x="9599096" y="3211191"/>
            <a:ext cx="2026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ENCERRAMENTO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0D672EA-5560-3746-BF07-0CC8AC4B8B8B}"/>
              </a:ext>
            </a:extLst>
          </p:cNvPr>
          <p:cNvSpPr txBox="1"/>
          <p:nvPr/>
        </p:nvSpPr>
        <p:spPr>
          <a:xfrm>
            <a:off x="974688" y="3455908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002060"/>
                </a:solidFill>
              </a:rPr>
              <a:t>DIA/MÊS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583AE19-844C-4240-9CE2-1EA079F08550}"/>
              </a:ext>
            </a:extLst>
          </p:cNvPr>
          <p:cNvSpPr txBox="1"/>
          <p:nvPr/>
        </p:nvSpPr>
        <p:spPr>
          <a:xfrm>
            <a:off x="3228949" y="3462885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002060"/>
                </a:solidFill>
              </a:rPr>
              <a:t>DIA/MÊS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C238AC9-6013-174E-B30E-27C807ED5798}"/>
              </a:ext>
            </a:extLst>
          </p:cNvPr>
          <p:cNvSpPr txBox="1"/>
          <p:nvPr/>
        </p:nvSpPr>
        <p:spPr>
          <a:xfrm>
            <a:off x="5521563" y="3461782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002060"/>
                </a:solidFill>
              </a:rPr>
              <a:t>DIA/MÊS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1DF3CCF-031A-EB44-888B-7440E42B6FAB}"/>
              </a:ext>
            </a:extLst>
          </p:cNvPr>
          <p:cNvSpPr txBox="1"/>
          <p:nvPr/>
        </p:nvSpPr>
        <p:spPr>
          <a:xfrm>
            <a:off x="7808873" y="3488378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002060"/>
                </a:solidFill>
              </a:rPr>
              <a:t>DIA/MÊS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CA2A5C0E-479B-F14D-965D-17A8BF111083}"/>
              </a:ext>
            </a:extLst>
          </p:cNvPr>
          <p:cNvSpPr txBox="1"/>
          <p:nvPr/>
        </p:nvSpPr>
        <p:spPr>
          <a:xfrm>
            <a:off x="10057655" y="3476961"/>
            <a:ext cx="115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002060"/>
                </a:solidFill>
              </a:rPr>
              <a:t>DIA/MÊS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0CCC3EE-1A41-F147-9364-A801676C240D}"/>
              </a:ext>
            </a:extLst>
          </p:cNvPr>
          <p:cNvSpPr txBox="1"/>
          <p:nvPr/>
        </p:nvSpPr>
        <p:spPr>
          <a:xfrm>
            <a:off x="517840" y="1901952"/>
            <a:ext cx="103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Mapeamento e otimização de processos utilizando técnicas de BPM (Business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), Design Sprint, </a:t>
            </a:r>
            <a:r>
              <a:rPr lang="pt-BR" dirty="0" err="1"/>
              <a:t>Scrum</a:t>
            </a:r>
            <a:r>
              <a:rPr lang="pt-BR" dirty="0"/>
              <a:t> e </a:t>
            </a:r>
            <a:r>
              <a:rPr lang="pt-BR" dirty="0" err="1"/>
              <a:t>Lean</a:t>
            </a:r>
            <a:r>
              <a:rPr lang="pt-BR" dirty="0"/>
              <a:t> </a:t>
            </a:r>
            <a:r>
              <a:rPr lang="pt-BR" dirty="0" err="1"/>
              <a:t>Inception</a:t>
            </a:r>
            <a:r>
              <a:rPr lang="pt-BR" dirty="0"/>
              <a:t>. 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AA2AF12A-4B08-A44F-B831-DD68DFC86D22}"/>
              </a:ext>
            </a:extLst>
          </p:cNvPr>
          <p:cNvSpPr txBox="1"/>
          <p:nvPr/>
        </p:nvSpPr>
        <p:spPr>
          <a:xfrm>
            <a:off x="455613" y="47844"/>
            <a:ext cx="1691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rgbClr val="989CA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Gerência de Canais de Atendimento</a:t>
            </a:r>
          </a:p>
        </p:txBody>
      </p:sp>
      <p:pic>
        <p:nvPicPr>
          <p:cNvPr id="120" name="Gráfico 119">
            <a:extLst>
              <a:ext uri="{FF2B5EF4-FFF2-40B4-BE49-F238E27FC236}">
                <a16:creationId xmlns:a16="http://schemas.microsoft.com/office/drawing/2014/main" id="{81E755D7-97A2-B346-87C0-9B8550F190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  <p:sp>
        <p:nvSpPr>
          <p:cNvPr id="121" name="Retângulo 120">
            <a:extLst>
              <a:ext uri="{FF2B5EF4-FFF2-40B4-BE49-F238E27FC236}">
                <a16:creationId xmlns:a16="http://schemas.microsoft.com/office/drawing/2014/main" id="{568AF167-EEA4-1A4B-B08E-334CDE6768D9}"/>
              </a:ext>
            </a:extLst>
          </p:cNvPr>
          <p:cNvSpPr/>
          <p:nvPr/>
        </p:nvSpPr>
        <p:spPr>
          <a:xfrm rot="5400000">
            <a:off x="659844" y="921191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DC547AA-7988-F14A-93D3-CF35F780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3" y="738198"/>
            <a:ext cx="10665368" cy="60492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C249A8-627C-0F48-9FAD-2FA7825B4B02}"/>
              </a:ext>
            </a:extLst>
          </p:cNvPr>
          <p:cNvSpPr txBox="1"/>
          <p:nvPr/>
        </p:nvSpPr>
        <p:spPr>
          <a:xfrm>
            <a:off x="151384" y="149183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PROCESSO: Gestão de filas nos pontos de atendimento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B06392-BDFE-6545-95CB-BFFE592689A8}"/>
              </a:ext>
            </a:extLst>
          </p:cNvPr>
          <p:cNvSpPr/>
          <p:nvPr/>
        </p:nvSpPr>
        <p:spPr>
          <a:xfrm rot="5400000">
            <a:off x="659844" y="-121029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6ED56A-4401-EC42-AB90-16F514CFBF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3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F13503-E074-0443-91D9-6D957C5EA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1"/>
          <a:stretch/>
        </p:blipFill>
        <p:spPr>
          <a:xfrm>
            <a:off x="151384" y="646329"/>
            <a:ext cx="10868998" cy="61962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5BE46D-87AD-DE43-AA4F-38F5C12FF40B}"/>
              </a:ext>
            </a:extLst>
          </p:cNvPr>
          <p:cNvSpPr txBox="1"/>
          <p:nvPr/>
        </p:nvSpPr>
        <p:spPr>
          <a:xfrm>
            <a:off x="151384" y="149183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PROCESSO: Abastecimento dos terminais de autoatendimento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D13703-7619-3C4E-8E56-1573E8C69634}"/>
              </a:ext>
            </a:extLst>
          </p:cNvPr>
          <p:cNvSpPr/>
          <p:nvPr/>
        </p:nvSpPr>
        <p:spPr>
          <a:xfrm rot="5400000">
            <a:off x="659844" y="-121029"/>
            <a:ext cx="72000" cy="14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1CBC523-26CC-8140-8CB4-3702E953CE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08531" y="116946"/>
            <a:ext cx="242131" cy="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1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408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Vinicius Louzada</cp:lastModifiedBy>
  <cp:revision>53</cp:revision>
  <dcterms:created xsi:type="dcterms:W3CDTF">2020-07-09T17:21:09Z</dcterms:created>
  <dcterms:modified xsi:type="dcterms:W3CDTF">2020-07-10T21:03:07Z</dcterms:modified>
</cp:coreProperties>
</file>