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4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0" r:id="rId14"/>
    <p:sldId id="263" r:id="rId15"/>
    <p:sldId id="278" r:id="rId16"/>
    <p:sldId id="27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973583-520E-A90F-9C4D-ED5C5A5A6014}" name="Vinicius Scandelai Sanchez" initials="VSS" userId="S-1-5-21-2589401470-870649544-1615962005-12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2"/>
    <a:srgbClr val="D63AFF"/>
    <a:srgbClr val="FE2656"/>
    <a:srgbClr val="E2A56A"/>
    <a:srgbClr val="ED7D31"/>
    <a:srgbClr val="131313"/>
    <a:srgbClr val="13132A"/>
    <a:srgbClr val="7DBA4A"/>
    <a:srgbClr val="D632FF"/>
    <a:srgbClr val="00B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3002" autoAdjust="0"/>
  </p:normalViewPr>
  <p:slideViewPr>
    <p:cSldViewPr snapToGrid="0">
      <p:cViewPr varScale="1">
        <p:scale>
          <a:sx n="50" d="100"/>
          <a:sy n="50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1E7F-6AF2-40AA-9BA6-A603821510AB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469B0-D0A5-4252-8BD0-1B9FB1450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de festa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Segoe UI" panose="020B0502040204020203" pitchFamily="34" charset="0"/>
              </a:rPr>
              <a:t>- Mostrar no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Postman</a:t>
            </a:r>
            <a:endParaRPr lang="pt-BR" sz="1800" dirty="0">
              <a:effectLst/>
              <a:latin typeface="Segoe UI" panose="020B0502040204020203" pitchFamily="34" charset="0"/>
            </a:endParaRP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- Mostrar a decodificação do token base64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45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o porque é mais seguro e exemplos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no </a:t>
            </a:r>
            <a:r>
              <a:rPr lang="pt-BR" dirty="0" err="1"/>
              <a:t>Postman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6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4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4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Evitar informações sigilosas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8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bibliotecas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27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Explicar sobre o </a:t>
            </a:r>
            <a:r>
              <a:rPr lang="pt-BR" dirty="0" err="1"/>
              <a:t>refresh</a:t>
            </a:r>
            <a:r>
              <a:rPr lang="pt-BR" dirty="0"/>
              <a:t> token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69B0-D0A5-4252-8BD0-1B9FB1450B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4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8269-D796-4EAC-A495-EFEEE284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19442-EF46-4850-8480-E129ABEE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5BCC4-AB0D-40A7-A479-6A6A929D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E852F-D590-481D-B64D-5A05E10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15C17-38E6-4439-A210-DF04187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AEB8-5B23-46F3-A5B2-FF8C4BD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63447-E703-4B3B-995F-BF612C9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63BF1-16AE-401C-8503-3AE2CE22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B034F-73B8-41D4-829B-27C7CE1D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D4374-4C8D-45EA-AD0C-06F692DA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9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9A1F5-C754-418F-884B-095B5514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C9716E-7E7C-4D0C-A67C-275788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D7C1A-EAF5-4A54-A112-A6D248EE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794CA-E030-4B3E-BCD3-959EC64F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A132B-5F8C-4528-AEA3-058382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7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58DC-ABD3-448F-897E-106A476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62485-46CF-44C4-BEB2-4E5D76EB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E44FE-6E99-4D8C-B85F-77AF2F5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8E448-DC7F-4930-AE0E-54D42C7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446D7-05ED-4F59-B3D1-78B57AB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CF44D-1340-4B70-936C-02E3701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61CD3-6A25-4FB7-8EEF-07C6B3CA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B1587-22EE-433B-ACAB-4F6D97E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22678-3E6E-4490-9D90-6574A4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0DA8E-9AC6-482B-84F9-05AA0065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17DA5-6FAE-4512-A2C5-DC8C9320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F62B-F5DC-416B-A35D-1282A92E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C53BA6-8243-488C-A5F7-661C89F1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F56BD-E381-4481-9AE8-5216AD3D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F92B9-ECD2-4FCE-859F-9659C192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A1BDFD-A824-4D71-9B4D-A003CE5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9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D57C-4A97-43F2-8B1A-71B4376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19187-5E49-4D25-8C50-8263C761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15A40-3449-458F-B537-29DC9139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39AAD-51D9-4F6D-9E11-97F4C8C5B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185F23-9CD5-4190-8CD6-4D9BD3B0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3F048C-520E-482F-9D1A-CD8A824B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94CB73-5C1C-49CA-8185-E21C35E0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11FDBF-B1B8-4A8D-8A8F-695F6143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BF6D-BF1A-41A9-9744-9FB120F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748B5C-4113-4AB2-9F79-0EDA0816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C1895-79A7-490F-9E31-14D297A9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EB7968-A1B0-4AF1-942A-2470928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42BD3D-E846-4231-9FEC-38DE1BC2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6B9AC-04CD-4EC2-99FA-E1E00D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FE80B-4164-4E75-A641-56C50FF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6131-E2AE-416B-A7DE-83F8A8F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C925-D83D-437E-A822-FCDB86BF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B0FAA-A0BC-4E63-A8D8-68370169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BEBC9-2656-44EF-8B2D-285A6A3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3625C-AD72-4EE0-9585-1CD6289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90875-AD39-4E9B-9AFE-BC06435C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7D36-0B47-42E9-8F4F-0D3B747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8DA9C1-21D4-4E70-850B-66FD13A9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40FE16-DCB0-416A-B171-C13EF18E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FCE8B-A2D6-4E12-93C6-208E843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96302-5276-49D7-8805-C67ADCF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ADF45-FC12-4E28-9155-38377DCA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75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1513B7-8709-4BF2-8BAA-35C199D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FEDDC-5307-4AB8-99C2-A4A43FEF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07681-FA5E-48BF-A17E-09E86481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09B-4730-4B94-B2C1-55AEDE18C705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4B48C-1A9A-42C5-A0CB-BF804784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59DE7-4A45-474C-9027-2ABADA2E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B927A14-5070-4EEB-927E-894ACD22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" r="24215" b="9090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3CE323-DE1E-4DB0-8B51-D739602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3616004"/>
            <a:ext cx="8668512" cy="1669835"/>
          </a:xfrm>
        </p:spPr>
        <p:txBody>
          <a:bodyPr anchor="b">
            <a:noAutofit/>
          </a:bodyPr>
          <a:lstStyle/>
          <a:p>
            <a:pPr algn="l"/>
            <a:r>
              <a:rPr lang="pt-BR" sz="4800" b="1" dirty="0">
                <a:solidFill>
                  <a:schemeClr val="bg1"/>
                </a:solidFill>
              </a:rPr>
              <a:t>JWT: Autenticação e segurança na emissão da sua Nota Fiscal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C275F-DCB7-4784-B1AA-6479856B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6" y="5285839"/>
            <a:ext cx="4023359" cy="69818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E2A56A"/>
                </a:solidFill>
                <a:latin typeface="+mj-lt"/>
                <a:cs typeface="Segoe UI" panose="020B0502040204020203" pitchFamily="34" charset="0"/>
              </a:rPr>
              <a:t>Vinicius Sanchez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107;p19">
            <a:extLst>
              <a:ext uri="{FF2B5EF4-FFF2-40B4-BE49-F238E27FC236}">
                <a16:creationId xmlns:a16="http://schemas.microsoft.com/office/drawing/2014/main" id="{368D8BEA-7AC9-0260-49F1-52BD1358F0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Homem com óculos de grau em fundo branco&#10;&#10;Descrição gerada automaticamente">
            <a:extLst>
              <a:ext uri="{FF2B5EF4-FFF2-40B4-BE49-F238E27FC236}">
                <a16:creationId xmlns:a16="http://schemas.microsoft.com/office/drawing/2014/main" id="{E35EAC47-306C-62B0-C1FC-702FC6AF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" y="901940"/>
            <a:ext cx="2815010" cy="28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159"/>
            <a:ext cx="10932622" cy="4626804"/>
          </a:xfrm>
        </p:spPr>
        <p:txBody>
          <a:bodyPr>
            <a:normAutofit/>
          </a:bodyPr>
          <a:lstStyle/>
          <a:p>
            <a:r>
              <a:rPr 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objeto JSON com as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(informações) da entidade tratada, normalmente o usuário autenticado. Essas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podem ser de 3 tipos: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públicos, privados e reservados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atributos não obrigatórios (mas recomendados) que são usados na validação do token pelos protocolos de segurança das APIs.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Entidade à quem o token pertence, normalmente o ID do usuário;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Emissor do token;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quando o token irá expirar;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quando o token foi criado;</a:t>
            </a:r>
          </a:p>
          <a:p>
            <a:pPr lvl="1"/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Destinatário do token, representa a aplicação que irá usá-lo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</a:t>
            </a:r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49F0E5-12B6-47F2-94B0-B86950619E4E}"/>
              </a:ext>
            </a:extLst>
          </p:cNvPr>
          <p:cNvSpPr/>
          <p:nvPr/>
        </p:nvSpPr>
        <p:spPr>
          <a:xfrm>
            <a:off x="838199" y="4549723"/>
            <a:ext cx="3270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632FF"/>
                </a:solidFill>
              </a:rPr>
              <a:t>{</a:t>
            </a:r>
          </a:p>
          <a:p>
            <a:r>
              <a:rPr lang="pt-BR" dirty="0">
                <a:solidFill>
                  <a:srgbClr val="D632FF"/>
                </a:solidFill>
              </a:rPr>
              <a:t>      "sub": "1234567890",</a:t>
            </a:r>
          </a:p>
          <a:p>
            <a:r>
              <a:rPr lang="pt-BR" dirty="0">
                <a:solidFill>
                  <a:srgbClr val="D632FF"/>
                </a:solidFill>
              </a:rPr>
              <a:t>      "</a:t>
            </a:r>
            <a:r>
              <a:rPr lang="pt-BR" dirty="0" err="1">
                <a:solidFill>
                  <a:srgbClr val="D632FF"/>
                </a:solidFill>
              </a:rPr>
              <a:t>name</a:t>
            </a:r>
            <a:r>
              <a:rPr lang="pt-BR" dirty="0">
                <a:solidFill>
                  <a:srgbClr val="D632FF"/>
                </a:solidFill>
              </a:rPr>
              <a:t>": “Vinicius Sanchez",</a:t>
            </a:r>
          </a:p>
          <a:p>
            <a:r>
              <a:rPr lang="pt-BR" dirty="0">
                <a:solidFill>
                  <a:srgbClr val="D632FF"/>
                </a:solidFill>
              </a:rPr>
              <a:t>      "</a:t>
            </a:r>
            <a:r>
              <a:rPr lang="pt-BR" dirty="0" err="1">
                <a:solidFill>
                  <a:srgbClr val="D632FF"/>
                </a:solidFill>
              </a:rPr>
              <a:t>iat</a:t>
            </a:r>
            <a:r>
              <a:rPr lang="pt-BR" dirty="0">
                <a:solidFill>
                  <a:srgbClr val="D632FF"/>
                </a:solidFill>
              </a:rPr>
              <a:t>": 1516239022</a:t>
            </a:r>
          </a:p>
          <a:p>
            <a:r>
              <a:rPr lang="pt-BR" dirty="0">
                <a:solidFill>
                  <a:srgbClr val="D632FF"/>
                </a:solidFill>
              </a:rPr>
              <a:t>}</a:t>
            </a:r>
          </a:p>
        </p:txBody>
      </p:sp>
      <p:pic>
        <p:nvPicPr>
          <p:cNvPr id="6" name="Picture 2" descr="Encoded JWT">
            <a:extLst>
              <a:ext uri="{FF2B5EF4-FFF2-40B4-BE49-F238E27FC236}">
                <a16:creationId xmlns:a16="http://schemas.microsoft.com/office/drawing/2014/main" id="{2E87BAD3-62E0-49F2-9739-FCFACBC0F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5535717" y="4563231"/>
            <a:ext cx="5393575" cy="1463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2336E4B0-FEF7-4E70-9D86-129B7627F45D}"/>
              </a:ext>
            </a:extLst>
          </p:cNvPr>
          <p:cNvCxnSpPr>
            <a:cxnSpLocks/>
          </p:cNvCxnSpPr>
          <p:nvPr/>
        </p:nvCxnSpPr>
        <p:spPr>
          <a:xfrm>
            <a:off x="4001984" y="5307841"/>
            <a:ext cx="1725956" cy="12700"/>
          </a:xfrm>
          <a:prstGeom prst="curvedConnector3">
            <a:avLst/>
          </a:prstGeom>
          <a:ln>
            <a:solidFill>
              <a:srgbClr val="D63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Google Shape;107;p19">
            <a:extLst>
              <a:ext uri="{FF2B5EF4-FFF2-40B4-BE49-F238E27FC236}">
                <a16:creationId xmlns:a16="http://schemas.microsoft.com/office/drawing/2014/main" id="{5D612AEE-7340-75ED-E680-3052779FE8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EBF55-847B-01F3-E671-F0C3D032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411E95-80AB-24CD-28CC-CF627A5982C3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11467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a concatenação dos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gerados a partir do Header e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usando base64UrlEncode, com uma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 secreta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certificado RSA.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assinatura é utilizada para garantir a integridade do token, no caso, se ele foi modificado e se realmente foi gerado por você.</a:t>
            </a:r>
          </a:p>
          <a:p>
            <a:endParaRPr lang="pt-BR" sz="2000" dirty="0">
              <a:solidFill>
                <a:srgbClr val="FE2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FE2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BAAF62-8870-4601-9466-95B54CBA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8520"/>
              </p:ext>
            </p:extLst>
          </p:nvPr>
        </p:nvGraphicFramePr>
        <p:xfrm>
          <a:off x="939338" y="3452654"/>
          <a:ext cx="8538037" cy="1097280"/>
        </p:xfrm>
        <a:graphic>
          <a:graphicData uri="http://schemas.openxmlformats.org/drawingml/2006/table">
            <a:tbl>
              <a:tblPr/>
              <a:tblGrid>
                <a:gridCol w="8538037">
                  <a:extLst>
                    <a:ext uri="{9D8B030D-6E8A-4147-A177-3AD203B41FA5}">
                      <a16:colId xmlns:a16="http://schemas.microsoft.com/office/drawing/2014/main" val="247456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HMACSHA256(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base64UrlEncode(</a:t>
                      </a:r>
                      <a:r>
                        <a:rPr lang="pt-BR" b="0" i="0" dirty="0" err="1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cabecalho</a:t>
                      </a:r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) + "." +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base64UrlEncode(</a:t>
                      </a:r>
                      <a:r>
                        <a:rPr lang="pt-BR" b="0" i="0" dirty="0" err="1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conteudo</a:t>
                      </a:r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),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chave)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37560"/>
                  </a:ext>
                </a:extLst>
              </a:tr>
            </a:tbl>
          </a:graphicData>
        </a:graphic>
      </p:graphicFrame>
      <p:pic>
        <p:nvPicPr>
          <p:cNvPr id="6" name="Picture 2" descr="Encoded JWT">
            <a:extLst>
              <a:ext uri="{FF2B5EF4-FFF2-40B4-BE49-F238E27FC236}">
                <a16:creationId xmlns:a16="http://schemas.microsoft.com/office/drawing/2014/main" id="{602E21B6-54CA-4D4A-889C-A1808C61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4952914" y="4001294"/>
            <a:ext cx="6898178" cy="1872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BB98E13-7BC5-41BE-9703-0D4FF1F9A203}"/>
              </a:ext>
            </a:extLst>
          </p:cNvPr>
          <p:cNvCxnSpPr>
            <a:cxnSpLocks/>
          </p:cNvCxnSpPr>
          <p:nvPr/>
        </p:nvCxnSpPr>
        <p:spPr>
          <a:xfrm>
            <a:off x="1958196" y="4485736"/>
            <a:ext cx="3157268" cy="1017917"/>
          </a:xfrm>
          <a:prstGeom prst="bentConnector3">
            <a:avLst>
              <a:gd name="adj1" fmla="val 50000"/>
            </a:avLst>
          </a:prstGeom>
          <a:ln>
            <a:solidFill>
              <a:srgbClr val="00BBF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3EADDC0B-E358-E90D-9792-711F7E0FA2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69F9D-ADF5-EE54-118A-E333A5AF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36EBA3-585C-75D7-1340-8D61A7B58EDC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31379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C32DA1D0-EBB4-C7F9-4372-EDA25147D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812AD432-361D-01FD-E989-D049E82418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868232F-D815-3712-1DC6-52F271C2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74C359F-E3AD-D8EC-01A7-47FB4E4D12D4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C1F3448-6EDE-D5D4-24A4-24BFFBBE8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53"/>
            <a:ext cx="12192000" cy="68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ao código...</a:t>
            </a:r>
          </a:p>
        </p:txBody>
      </p:sp>
      <p:pic>
        <p:nvPicPr>
          <p:cNvPr id="1026" name="Picture 2" descr="WAO Let's Code | はじめてプログラミングを学ぶ方に最適な学習サイト">
            <a:extLst>
              <a:ext uri="{FF2B5EF4-FFF2-40B4-BE49-F238E27FC236}">
                <a16:creationId xmlns:a16="http://schemas.microsoft.com/office/drawing/2014/main" id="{20D9E71E-7E9F-2F3B-C3B7-69940BBD8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59" y="1942383"/>
            <a:ext cx="4690882" cy="469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4555CC66-F272-D322-185D-A767479202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34883A2-5FEF-DEA2-CD65-920BC2A2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4E549A-B678-D785-778D-46907FBD6189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28749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</a:t>
            </a: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B7FF2CF9-8DB8-6E8B-3CA0-17E902CE15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FA22A99-5F14-2C55-91C3-84AB9211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999274-2CE8-E052-BE1E-CD762326D96F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2050" name="Picture 2" descr="Duvidas Hapvida - HAPVIDA">
            <a:extLst>
              <a:ext uri="{FF2B5EF4-FFF2-40B4-BE49-F238E27FC236}">
                <a16:creationId xmlns:a16="http://schemas.microsoft.com/office/drawing/2014/main" id="{EDB81A96-801C-D2D8-39AA-35F679E9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085850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3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B927A14-5070-4EEB-927E-894ACD22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" r="24215" b="9090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3CE323-DE1E-4DB0-8B51-D739602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3038032"/>
            <a:ext cx="8668512" cy="1669835"/>
          </a:xfrm>
        </p:spPr>
        <p:txBody>
          <a:bodyPr anchor="b">
            <a:noAutofit/>
          </a:bodyPr>
          <a:lstStyle/>
          <a:p>
            <a:pPr algn="l"/>
            <a:r>
              <a:rPr lang="pt-BR" sz="4800" b="1" dirty="0">
                <a:solidFill>
                  <a:schemeClr val="bg1"/>
                </a:solidFill>
              </a:rPr>
              <a:t>Obrigado! </a:t>
            </a:r>
            <a:r>
              <a:rPr lang="pt-BR" sz="4800" b="1" dirty="0" err="1">
                <a:solidFill>
                  <a:schemeClr val="bg1"/>
                </a:solidFill>
              </a:rPr>
              <a:t>Thanks</a:t>
            </a:r>
            <a:r>
              <a:rPr lang="pt-BR" sz="4800" b="1" dirty="0">
                <a:solidFill>
                  <a:schemeClr val="bg1"/>
                </a:solidFill>
              </a:rPr>
              <a:t>! </a:t>
            </a:r>
            <a:r>
              <a:rPr lang="pt-BR" sz="4800" b="1" dirty="0" err="1">
                <a:solidFill>
                  <a:schemeClr val="bg1"/>
                </a:solidFill>
              </a:rPr>
              <a:t>Gracias</a:t>
            </a:r>
            <a:r>
              <a:rPr lang="pt-BR" sz="48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C275F-DCB7-4784-B1AA-6479856B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6" y="4707867"/>
            <a:ext cx="4023359" cy="69818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E2A56A"/>
                </a:solidFill>
                <a:latin typeface="+mj-lt"/>
                <a:cs typeface="Segoe UI" panose="020B0502040204020203" pitchFamily="34" charset="0"/>
              </a:rPr>
              <a:t>viniciuss.sanchez@gmail.com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107;p19">
            <a:extLst>
              <a:ext uri="{FF2B5EF4-FFF2-40B4-BE49-F238E27FC236}">
                <a16:creationId xmlns:a16="http://schemas.microsoft.com/office/drawing/2014/main" id="{368D8BEA-7AC9-0260-49F1-52BD1358F0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Homem com óculos de grau em fundo branco&#10;&#10;Descrição gerada automaticamente">
            <a:extLst>
              <a:ext uri="{FF2B5EF4-FFF2-40B4-BE49-F238E27FC236}">
                <a16:creationId xmlns:a16="http://schemas.microsoft.com/office/drawing/2014/main" id="{E35EAC47-306C-62B0-C1FC-702FC6AF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" y="901940"/>
            <a:ext cx="2815010" cy="281501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B1D6EFA-34A8-14C8-C785-8818F090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0" y="525922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015E82-8A2A-ABDB-7185-302CA42F0B09}"/>
              </a:ext>
            </a:extLst>
          </p:cNvPr>
          <p:cNvSpPr txBox="1"/>
          <p:nvPr/>
        </p:nvSpPr>
        <p:spPr>
          <a:xfrm>
            <a:off x="895560" y="527460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312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3DD0E12A-B5FE-436E-A68E-C5FA278E5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r="41200" b="625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B6EE147-2963-4816-9DA8-50950994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865804" cy="1124712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07EA683-C228-4ECC-9F40-CD0F5BDC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7108008" cy="3924286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 anos de desenvolvimento Delphi 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Produtor de conteúdos</a:t>
            </a:r>
          </a:p>
          <a:p>
            <a:pPr lvl="1"/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</a:t>
            </a:r>
            <a:r>
              <a:rPr lang="pt-B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Fiorilli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  <a:p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Forma, Calendário, Círculo&#10;&#10;Descrição gerada automaticamente">
            <a:extLst>
              <a:ext uri="{FF2B5EF4-FFF2-40B4-BE49-F238E27FC236}">
                <a16:creationId xmlns:a16="http://schemas.microsoft.com/office/drawing/2014/main" id="{F0E5E7FE-6B60-E321-5A42-C3CAA47A9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9578682" y="6089474"/>
            <a:ext cx="756842" cy="63687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313659-C26B-BCF2-B567-50D176B72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169" y="6136816"/>
            <a:ext cx="943638" cy="500085"/>
          </a:xfrm>
          <a:prstGeom prst="rect">
            <a:avLst/>
          </a:prstGeom>
        </p:spPr>
      </p:pic>
      <p:pic>
        <p:nvPicPr>
          <p:cNvPr id="8" name="Google Shape;107;p19">
            <a:extLst>
              <a:ext uri="{FF2B5EF4-FFF2-40B4-BE49-F238E27FC236}">
                <a16:creationId xmlns:a16="http://schemas.microsoft.com/office/drawing/2014/main" id="{122AFEAB-DA9A-6D26-72F7-EC953AA09D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2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 x Autorização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EEABDE67-AE42-D37B-FEFF-FD969C3E8B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F73BF08-D0FD-E8CD-56B1-388ADEB9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697D448-1F75-15BC-16C4-624D7A397202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  <a:endParaRPr lang="pt-BR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CD9A81-CF8B-0852-E56F-73F1B4AD1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046" y="2620946"/>
            <a:ext cx="8087908" cy="24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5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616" cy="4351338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esquema de autenticação simples especificado no protocolo HTTP;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envia uma requisição com o header 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contém a palavra Basic e o nome de usuário e senha, separados por dois pontos (:) no formato de base64.</a:t>
            </a:r>
          </a:p>
          <a:p>
            <a:pPr marL="0" indent="0">
              <a:buNone/>
            </a:pPr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pt-BR" sz="2000" b="1" dirty="0">
                <a:solidFill>
                  <a:srgbClr val="FEC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F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dGhpYWdvOnRoaWFnb0AxMjM=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métodos de autenticação</a:t>
            </a: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7D1F6849-C1A0-6CA8-9229-A508D15552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AF43D5E-D000-E8CD-FCE9-22178F9F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610E99-A050-0BA8-6452-9B58E970EE9C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22043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 realidade, é um tipo de método de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autorização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acesso, apesar de também ter um fluxo de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 cliente). Ele se assemelha ao que o JWT faz, mas com uma camada de aplicação própria, o que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o uso desse tipo de autenticação através de sites de terceiros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métodos de autenticação</a:t>
            </a:r>
          </a:p>
        </p:txBody>
      </p:sp>
      <p:pic>
        <p:nvPicPr>
          <p:cNvPr id="7170" name="Picture 2" descr="How Websites Benefit From Social Login">
            <a:extLst>
              <a:ext uri="{FF2B5EF4-FFF2-40B4-BE49-F238E27FC236}">
                <a16:creationId xmlns:a16="http://schemas.microsoft.com/office/drawing/2014/main" id="{29952B17-D94A-4AB6-BE24-DA9341ACF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22171" r="4764" b="22121"/>
          <a:stretch/>
        </p:blipFill>
        <p:spPr bwMode="auto">
          <a:xfrm>
            <a:off x="2989811" y="3303363"/>
            <a:ext cx="6212378" cy="287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F480AB88-A8F8-3799-9BE1-50677DCB9F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981BCAD-4B97-41E5-A867-995B19F2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538BF5B-520F-14C0-2AE2-8BC1164E904A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28901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 (JWT) é uma convenção aberta (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 7519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possibilita de uma maneira compacta e autocontida,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transmitir com segurança informação entre duas partes no formato de um objeto JSON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informações podem ser verificadas e confiadas porque elas são assinadas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digitalmente por criptografia utilizando uma chave secreta (HMAC) ou por chaves pública/privada utilizando RSA ou ECDSA.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envia uma requisição com o header 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contém a palavra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JWT.</a:t>
            </a:r>
          </a:p>
          <a:p>
            <a:pPr marL="0" indent="0">
              <a:buNone/>
            </a:pPr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 err="1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2000" b="1" dirty="0">
                <a:solidFill>
                  <a:srgbClr val="FEC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F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dGhpYWdvOnRofh35sDfhgs4fGsnGgdadSaWFnb0AxMjM=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o JWT?</a:t>
            </a: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1690D617-91AC-8A4A-D8BF-8D40BA859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543262-BAA6-9DFC-0E4E-FB21E2BC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96498F-7E43-E16B-8A23-90F050060423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7203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95" y="564211"/>
            <a:ext cx="6124979" cy="851839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 que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1612503"/>
            <a:ext cx="6342081" cy="421980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JWT é útil em diversos cenários, porém os dois mais comuns são: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token é utilizado para verificar a identidade de um usuário e suas permissões;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 de informação: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ser um meio seguro para duas aplicações conversarem, graças a maneira que os tokens são assinados digitalmente, eles garantem a identidade das partes envolvidas e se a informação não foi alterada no meio da caminho.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225F7E75-4F6C-CF77-754D-0E109577E5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D14D4C3-6EC2-156B-9C29-FFC69AFF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8F61D-B6BA-CA9F-9DAC-96D7EF0CCEF7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1026" name="Picture 2" descr="What the heck are JWT and OAuth 2.0? | #CrystalizeMyLearning (July 2022)">
            <a:extLst>
              <a:ext uri="{FF2B5EF4-FFF2-40B4-BE49-F238E27FC236}">
                <a16:creationId xmlns:a16="http://schemas.microsoft.com/office/drawing/2014/main" id="{38D84D51-7BAC-A833-A702-81B39E6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76" y="99013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19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92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JWT consiste em 3 partes:</a:t>
            </a:r>
          </a:p>
          <a:p>
            <a:pPr marL="0" indent="0">
              <a:buNone/>
            </a:pPr>
            <a:r>
              <a:rPr lang="pt-BR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eyJhbGciOiJIUzI1NiIsInR5cCI6IkpXVCJ9.</a:t>
            </a:r>
            <a:br>
              <a:rPr lang="pt-BR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eyJzdWIiOiIxMjM0NTY3ODkwIiwibmFtZSI6IkpvaG4gRG9lIiwiaWF0IjoxNTE2MjM5MDIyfQ.</a:t>
            </a:r>
            <a:br>
              <a:rPr lang="pt-BR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SflKxwRJSMeKKF2QT4fwpMeJf36POk6yJV_adQssw5c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do JWT</a:t>
            </a:r>
          </a:p>
        </p:txBody>
      </p: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B02E29B1-9624-49E5-F13F-42915E851D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BEF3FC7-600B-C913-EB12-4683010F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42FF09-C557-9B7D-0127-470DB16ED1E6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96656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 em duas partes, o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token, JWT na maioria das vezes, e o tipo de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assinatura utilizado (HMAC SHA256 ou RSA). Essas informações são codificadas em base64 formando a primeira parte do nosso token: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"HS256",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"JWT“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base64: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eyJhbGciOiJIUzI1NiIsInR5cCI6IkpXVCIsImV4cCI6IjE1MTYyMzkwMjIifQ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pic>
        <p:nvPicPr>
          <p:cNvPr id="8" name="Picture 2" descr="Encoded JWT">
            <a:extLst>
              <a:ext uri="{FF2B5EF4-FFF2-40B4-BE49-F238E27FC236}">
                <a16:creationId xmlns:a16="http://schemas.microsoft.com/office/drawing/2014/main" id="{80ABC963-68A0-4B08-B539-2E5704FC9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5770984" y="3429000"/>
            <a:ext cx="5393575" cy="1463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0163C25C-B28A-40FB-ABC7-6314506042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6917" y="3834444"/>
            <a:ext cx="1578636" cy="1345718"/>
          </a:xfrm>
          <a:prstGeom prst="bentConnector3">
            <a:avLst>
              <a:gd name="adj1" fmla="val 997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Google Shape;107;p19">
            <a:extLst>
              <a:ext uri="{FF2B5EF4-FFF2-40B4-BE49-F238E27FC236}">
                <a16:creationId xmlns:a16="http://schemas.microsoft.com/office/drawing/2014/main" id="{F0099D15-3FB2-F652-96E6-95D4A13CD2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59" b="169"/>
          <a:stretch/>
        </p:blipFill>
        <p:spPr>
          <a:xfrm>
            <a:off x="10515399" y="6311900"/>
            <a:ext cx="1350077" cy="3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4F35421-9AEA-ED7E-7504-A01FE414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9" y="6311900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DB0062-A01C-C375-3567-EF84254B30E0}"/>
              </a:ext>
            </a:extLst>
          </p:cNvPr>
          <p:cNvSpPr txBox="1"/>
          <p:nvPr/>
        </p:nvSpPr>
        <p:spPr>
          <a:xfrm>
            <a:off x="542739" y="632728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44EA34-E09B-17EC-FC3D-C76A650CD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6932" y="3158698"/>
            <a:ext cx="859039" cy="20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</TotalTime>
  <Words>746</Words>
  <Application>Microsoft Office PowerPoint</Application>
  <PresentationFormat>Widescreen</PresentationFormat>
  <Paragraphs>103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Monaco</vt:lpstr>
      <vt:lpstr>Segoe UI</vt:lpstr>
      <vt:lpstr>Segoe UI Semibold</vt:lpstr>
      <vt:lpstr>Tema do Office</vt:lpstr>
      <vt:lpstr>JWT: Autenticação e segurança na emissão da sua Nota Fiscal</vt:lpstr>
      <vt:lpstr>Vinicius Sanchez</vt:lpstr>
      <vt:lpstr>Autenticação x Autorização</vt:lpstr>
      <vt:lpstr>Principais métodos de autenticação</vt:lpstr>
      <vt:lpstr>Principais métodos de autenticação</vt:lpstr>
      <vt:lpstr>O que é o JWT?</vt:lpstr>
      <vt:lpstr>Pra que que serve?</vt:lpstr>
      <vt:lpstr>Composição do JWT</vt:lpstr>
      <vt:lpstr>Composição</vt:lpstr>
      <vt:lpstr>Composição  </vt:lpstr>
      <vt:lpstr>Composição</vt:lpstr>
      <vt:lpstr>Apresentação do PowerPoint</vt:lpstr>
      <vt:lpstr>Apresentação do PowerPoint</vt:lpstr>
      <vt:lpstr>Vamos ao código...</vt:lpstr>
      <vt:lpstr>Dúvidas?</vt:lpstr>
      <vt:lpstr>Obrigado! Thanks!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meu primeiro Token  JWT com Horse</dc:title>
  <dc:creator>prog_sia-2</dc:creator>
  <cp:lastModifiedBy>Vinicius Scandelai Sanchez</cp:lastModifiedBy>
  <cp:revision>35</cp:revision>
  <dcterms:created xsi:type="dcterms:W3CDTF">2020-12-08T01:02:26Z</dcterms:created>
  <dcterms:modified xsi:type="dcterms:W3CDTF">2023-11-10T02:32:30Z</dcterms:modified>
</cp:coreProperties>
</file>