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6" r:id="rId8"/>
    <p:sldId id="264" r:id="rId9"/>
    <p:sldId id="265" r:id="rId10"/>
    <p:sldId id="267" r:id="rId11"/>
    <p:sldId id="261" r:id="rId12"/>
    <p:sldId id="268" r:id="rId13"/>
    <p:sldId id="263" r:id="rId14"/>
    <p:sldId id="262" r:id="rId15"/>
    <p:sldId id="269" r:id="rId16"/>
    <p:sldId id="270" r:id="rId17"/>
    <p:sldId id="271" r:id="rId18"/>
    <p:sldId id="272" r:id="rId19"/>
    <p:sldId id="273" r:id="rId20"/>
    <p:sldId id="277" r:id="rId21"/>
    <p:sldId id="279" r:id="rId22"/>
    <p:sldId id="275" r:id="rId23"/>
    <p:sldId id="274" r:id="rId24"/>
    <p:sldId id="281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28"/>
    <a:srgbClr val="D63AFF"/>
    <a:srgbClr val="FE2656"/>
    <a:srgbClr val="00B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B628-18BE-C4A9-63DB-67C3F9F86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1B11B-CDF3-435B-0DD9-5D7E62755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35A19-4DBC-F361-1E5F-5D6C8AAE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77E0F-2A37-4F7D-4AE1-3FA9A0F5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303B2-EC0A-F746-C0D1-F37DE3A0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7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9E3DB-545F-A5CB-A540-8067E1E3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B7212C-7918-8BA0-B5A7-1D1CB499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7662EB-E47C-8A38-9EB8-70F10D5E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371E9-D4D0-29EE-4983-876ECBB3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F5F5CB-41B3-6FD9-586A-D4890FC4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9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7BB2E3-3D80-2486-04BD-C8CBB9FEF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AC3961-5F0C-F09C-52EA-032D90CC4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03964B-BF13-16DF-D910-133AC51C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B366E3-5229-D861-2FEC-59CA2ED2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458FEC-6CE5-E47E-6B9B-0C5948C0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6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5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4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2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5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B71-BB2F-67CE-FE61-3A23193C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74F3F-114C-03B6-8552-9C9AE840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087C8-4E5A-D759-85B4-0B48CB9F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0C9CF-6B54-F929-1A98-B725E359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37D93-8E59-BB2C-8B19-791E0AE9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73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4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8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7DED3-595E-4A9B-503B-D7F90ABF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15656A-898E-0A7A-842E-B97A1A1B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FF083-2C81-C539-A980-90D5298D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2A00A-8BD6-7F00-E7FB-48D5DD30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4B1B3-9C7F-572A-BD18-2DB7C335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31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334AA-B436-1F06-2F32-5359691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2CF30E-4CF7-AEF3-61B2-4284228B9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7BE408-5F97-7280-F9F6-72BFBA26D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E0859-23A8-6370-D3F6-92D931EC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BFF02-729D-E0AB-3884-67E481FB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6CCA14-F5B0-BDE5-50AF-516654CA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70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D7FA4-01F3-A758-2FA3-7FF0437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7C50D-BC6C-F7ED-FA0E-16822AF4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8B82B-4D99-4D35-78DA-0E3AF6DE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FDF870-5D71-F778-0B90-EA6DC1FB4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C0EED4-AE82-3DC8-DA81-77ACBD68E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1C338C-3C50-05C8-A6A5-BC953F36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4E8D08-3EE3-FAA1-319F-5FC2A52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2F69CC-0E51-66AC-08B1-9DCFC418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0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5BA04-D143-D3F4-CA05-94D972EE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37C54D-5204-EB43-7A95-68C2EE26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BD3831-3610-90CA-AF1F-C331D3EC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6B7DDB-ACB2-C06E-7769-33BDDD73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32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7275CA-8800-6DE3-6007-A0E0272C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95A10F-81B2-464C-753D-34FA8EAC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066C48-3D87-0079-F7D6-C278924C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40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31D3-0F5E-DE44-0C60-47931529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915F3-9D53-E059-3552-C86FF7C4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59FCA1-BBC0-F94D-CA51-19CF0099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A80DE-8B31-4374-E7B1-3FADF015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9F4A8E-7EB8-4FCC-28C6-A214D640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2B4803-1417-E393-EC95-33206B16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51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380B-57A6-CB42-57B3-10EAB926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953D24-D9DD-5C76-51C6-56169C44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5B92DB-7BD8-2149-7B11-A18E88B2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E796DD-2693-9E46-37D0-CD4192FE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5041F8-EDE2-8532-2C8F-DE9F0C48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04FA1A-AD46-D52B-4B52-65AE8C6B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1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A5F772-F37A-EB88-753E-8F8E5021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6D292-5E32-1494-6FB7-37CFB66A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00482-80C9-E0BA-784F-C56862E30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77101-295C-4EB7-8E6A-73115A7991DA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30B75-3C58-8C84-63E6-7FA7DAC04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0D414-A64B-E398-1FE1-F631B2D19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FA7A7-C8BF-4946-9475-55E852875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39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oauth2/callba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oauth2/callba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hyperlink" Target="http://localhost:8080/realms/master/protocol/openid-connect/token" TargetMode="External"/><Relationship Id="rId4" Type="http://schemas.openxmlformats.org/officeDocument/2006/relationships/hyperlink" Target="http://localhost:8080/realms/master/protocol/openid-connect/auth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ealms/master/accou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CD985762-5988-1E36-DEF0-2E8252DF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r="22175" b="38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EE378A-08C7-9A4E-A070-F60E8311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3"/>
            <a:ext cx="763170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202428"/>
                </a:solidFill>
              </a:rPr>
              <a:t>Autenticando </a:t>
            </a:r>
            <a:r>
              <a:rPr lang="pt-BR" sz="4800" dirty="0" err="1">
                <a:solidFill>
                  <a:srgbClr val="202428"/>
                </a:solidFill>
              </a:rPr>
              <a:t>microsserviços</a:t>
            </a:r>
            <a:r>
              <a:rPr lang="pt-BR" sz="4800" dirty="0">
                <a:solidFill>
                  <a:srgbClr val="202428"/>
                </a:solidFill>
              </a:rPr>
              <a:t> com </a:t>
            </a:r>
            <a:r>
              <a:rPr lang="pt-BR" sz="4800" dirty="0" err="1">
                <a:solidFill>
                  <a:srgbClr val="202428"/>
                </a:solidFill>
              </a:rPr>
              <a:t>Keycloak</a:t>
            </a:r>
            <a:endParaRPr lang="pt-BR" sz="4800" dirty="0">
              <a:solidFill>
                <a:srgbClr val="202428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5565A-2168-E8FC-3C95-0BC08EBFB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rgbClr val="202428"/>
                </a:solidFill>
              </a:rPr>
              <a:t>Vinicius Sanchez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A8530F7-9A58-CD80-6CEB-E9F394276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79" y="1824873"/>
            <a:ext cx="4348854" cy="899557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8C947093-E867-B011-C893-E940434C0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8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951BB-BDA2-654A-8460-BA59A865C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60120-4F50-A5E0-EF94-9E0AD547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OpenID</a:t>
            </a:r>
            <a:r>
              <a:rPr lang="pt-BR" b="1" dirty="0"/>
              <a:t> Connect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19147-10A7-4F87-42A9-CFAD5966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camada (protocolo) de identidade que funciona em cima do fluxo do OAuth2</a:t>
            </a:r>
          </a:p>
          <a:p>
            <a:r>
              <a:rPr lang="pt-BR" dirty="0"/>
              <a:t>Permite usar o OAuth2 para realizar o processo de autenticação e autorização</a:t>
            </a:r>
          </a:p>
          <a:p>
            <a:r>
              <a:rPr lang="pt-BR" dirty="0"/>
              <a:t>Exemplo: Todas as vezes que você realiza login usando o Facebook, provavelmente você está usando além do fluxograma do OAuth2, o </a:t>
            </a:r>
            <a:r>
              <a:rPr lang="pt-BR" dirty="0" err="1"/>
              <a:t>OpenID</a:t>
            </a:r>
            <a:r>
              <a:rPr lang="pt-BR" dirty="0"/>
              <a:t> Connect para realizar a parte de autenticação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C93C7166-BC7A-96DD-9654-C70BEA0C7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pic>
        <p:nvPicPr>
          <p:cNvPr id="9218" name="Picture 2" descr="Understanding OpenIDConnect. A Brief Introduction | by Kayathiri  Mahendrakumaran | Identity Beyond Borders | Medium">
            <a:extLst>
              <a:ext uri="{FF2B5EF4-FFF2-40B4-BE49-F238E27FC236}">
                <a16:creationId xmlns:a16="http://schemas.microsoft.com/office/drawing/2014/main" id="{D5CFACE9-1AA1-833F-9691-F27A12597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46"/>
          <a:stretch/>
        </p:blipFill>
        <p:spPr bwMode="auto">
          <a:xfrm>
            <a:off x="691079" y="4512715"/>
            <a:ext cx="3706159" cy="11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17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D103-564D-5921-50FE-85F1CBE65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53D28AA0-96D1-E621-EBD4-33051D17B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65F6EC-2BF9-595C-8971-994DB34F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88"/>
          <a:stretch/>
        </p:blipFill>
        <p:spPr>
          <a:xfrm>
            <a:off x="1260272" y="915567"/>
            <a:ext cx="9671456" cy="50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E388-5192-1912-5E4F-9CF202FE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2EE97-01D4-E989-7810-5D312A48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Id token e Access token?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1FDFE-5880-B687-719F-F7CE54C6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1061210" cy="4105639"/>
          </a:xfrm>
        </p:spPr>
        <p:txBody>
          <a:bodyPr>
            <a:normAutofit/>
          </a:bodyPr>
          <a:lstStyle/>
          <a:p>
            <a:r>
              <a:rPr lang="pt-BR" dirty="0" err="1"/>
              <a:t>Id_token</a:t>
            </a:r>
            <a:r>
              <a:rPr lang="pt-BR" dirty="0"/>
              <a:t> possui informações necessárias para garantir a autenticação do usuário, como ID, E-mail e informações adicionais passadas pelo servidor de autenticação;</a:t>
            </a:r>
          </a:p>
          <a:p>
            <a:r>
              <a:rPr lang="pt-BR" dirty="0"/>
              <a:t>O </a:t>
            </a:r>
            <a:r>
              <a:rPr lang="pt-BR" b="1" dirty="0" err="1"/>
              <a:t>id_token</a:t>
            </a:r>
            <a:r>
              <a:rPr lang="pt-BR" b="1" dirty="0"/>
              <a:t> </a:t>
            </a:r>
            <a:r>
              <a:rPr lang="pt-BR" dirty="0"/>
              <a:t>é focado no usuário (</a:t>
            </a:r>
            <a:r>
              <a:rPr lang="pt-BR" b="1" dirty="0"/>
              <a:t>autenticação</a:t>
            </a:r>
            <a:r>
              <a:rPr lang="pt-BR" dirty="0"/>
              <a:t>), o </a:t>
            </a:r>
            <a:r>
              <a:rPr lang="pt-BR" b="1" dirty="0" err="1"/>
              <a:t>access_token</a:t>
            </a:r>
            <a:r>
              <a:rPr lang="pt-BR" dirty="0"/>
              <a:t> é focado em o que aquele usuário pode fazer (</a:t>
            </a:r>
            <a:r>
              <a:rPr lang="pt-BR" b="1" dirty="0"/>
              <a:t>autorização</a:t>
            </a:r>
            <a:r>
              <a:rPr lang="pt-BR" dirty="0"/>
              <a:t>), ou seja, suas permissões;</a:t>
            </a:r>
          </a:p>
          <a:p>
            <a:r>
              <a:rPr lang="pt-BR" dirty="0"/>
              <a:t>JWT (JSON Web Token), que é um padrão aberto que representa de forma segura solicitações de informações entre duas partes;</a:t>
            </a:r>
          </a:p>
          <a:p>
            <a:r>
              <a:rPr lang="pt-BR" dirty="0"/>
              <a:t>Token é um código Base64 que armazena um JSON</a:t>
            </a:r>
          </a:p>
          <a:p>
            <a:r>
              <a:rPr lang="pt-BR" dirty="0"/>
              <a:t>Possui 3 partes: </a:t>
            </a:r>
            <a:r>
              <a:rPr lang="pt-BR" dirty="0">
                <a:solidFill>
                  <a:srgbClr val="FE2656"/>
                </a:solidFill>
              </a:rPr>
              <a:t>Header</a:t>
            </a:r>
            <a:r>
              <a:rPr lang="pt-BR" dirty="0"/>
              <a:t>, </a:t>
            </a:r>
            <a:r>
              <a:rPr lang="pt-BR" dirty="0" err="1">
                <a:solidFill>
                  <a:srgbClr val="D63AFF"/>
                </a:solidFill>
              </a:rPr>
              <a:t>Payload</a:t>
            </a:r>
            <a:r>
              <a:rPr lang="pt-BR" dirty="0"/>
              <a:t> e </a:t>
            </a:r>
            <a:r>
              <a:rPr lang="pt-BR" dirty="0" err="1">
                <a:solidFill>
                  <a:srgbClr val="00BBF2"/>
                </a:solidFill>
              </a:rPr>
              <a:t>Signature</a:t>
            </a:r>
            <a:endParaRPr lang="pt-BR" dirty="0">
              <a:solidFill>
                <a:srgbClr val="00BBF2"/>
              </a:solidFill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D24BCA8F-91B4-9D51-4D00-B0967E51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7B13A-0577-5A22-B05B-2E588B209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69D87B8-D3CB-29D1-B7D1-A263B84E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945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A6926-DCB9-C166-70B8-5209630D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00"/>
          <a:stretch/>
        </p:blipFill>
        <p:spPr>
          <a:xfrm>
            <a:off x="0" y="5328343"/>
            <a:ext cx="12192000" cy="15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76144-EC47-510D-5C19-95CD8D6DB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9425-4F9B-80A1-8AA0-21A7CE7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Instalação do </a:t>
            </a:r>
            <a:r>
              <a:rPr lang="pt-BR" b="1" dirty="0" err="1"/>
              <a:t>Keycloack</a:t>
            </a:r>
            <a:endParaRPr lang="pt-BR" b="1" dirty="0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7C65DD5A-882C-2527-8311-277B9E486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6B5C3B-E222-2E07-1C11-E6757930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453"/>
            <a:ext cx="12192000" cy="1893094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34E7C1C-5AD9-6658-094B-0BE6E6349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1061210" cy="4105639"/>
          </a:xfrm>
        </p:spPr>
        <p:txBody>
          <a:bodyPr>
            <a:normAutofit/>
          </a:bodyPr>
          <a:lstStyle/>
          <a:p>
            <a:r>
              <a:rPr lang="pt-BR" dirty="0"/>
              <a:t>Em um terminal, digite o seguinte comando para iniciar o </a:t>
            </a:r>
            <a:r>
              <a:rPr lang="pt-BR" dirty="0" err="1"/>
              <a:t>Keycloak</a:t>
            </a:r>
            <a:r>
              <a:rPr lang="pt-BR" dirty="0"/>
              <a:t>:</a:t>
            </a:r>
          </a:p>
          <a:p>
            <a:endParaRPr lang="pt-BR" dirty="0">
              <a:solidFill>
                <a:srgbClr val="00BBF2"/>
              </a:solidFill>
            </a:endParaRPr>
          </a:p>
          <a:p>
            <a:endParaRPr lang="pt-BR" dirty="0">
              <a:solidFill>
                <a:srgbClr val="00BBF2"/>
              </a:solidFill>
            </a:endParaRPr>
          </a:p>
          <a:p>
            <a:endParaRPr lang="pt-BR" dirty="0">
              <a:solidFill>
                <a:srgbClr val="00BBF2"/>
              </a:solidFill>
            </a:endParaRPr>
          </a:p>
          <a:p>
            <a:r>
              <a:rPr lang="pt-BR" dirty="0">
                <a:solidFill>
                  <a:srgbClr val="202428"/>
                </a:solidFill>
              </a:rPr>
              <a:t>Este comando inicia o </a:t>
            </a:r>
            <a:r>
              <a:rPr lang="pt-BR" dirty="0" err="1">
                <a:solidFill>
                  <a:srgbClr val="202428"/>
                </a:solidFill>
              </a:rPr>
              <a:t>Keycloak</a:t>
            </a:r>
            <a:r>
              <a:rPr lang="pt-BR" dirty="0">
                <a:solidFill>
                  <a:srgbClr val="202428"/>
                </a:solidFill>
              </a:rPr>
              <a:t> exposto na porta local </a:t>
            </a:r>
            <a:r>
              <a:rPr lang="pt-BR" dirty="0">
                <a:solidFill>
                  <a:srgbClr val="FE2656"/>
                </a:solidFill>
              </a:rPr>
              <a:t>8080</a:t>
            </a:r>
            <a:r>
              <a:rPr lang="pt-BR" dirty="0">
                <a:solidFill>
                  <a:srgbClr val="202428"/>
                </a:solidFill>
              </a:rPr>
              <a:t> e cria um usuário administrador inicialmente com o nome de </a:t>
            </a:r>
            <a:r>
              <a:rPr lang="pt-BR" dirty="0">
                <a:solidFill>
                  <a:srgbClr val="FE2656"/>
                </a:solidFill>
              </a:rPr>
              <a:t>admin</a:t>
            </a:r>
            <a:r>
              <a:rPr lang="pt-BR" dirty="0">
                <a:solidFill>
                  <a:srgbClr val="202428"/>
                </a:solidFill>
              </a:rPr>
              <a:t> e a senha </a:t>
            </a:r>
            <a:r>
              <a:rPr lang="pt-BR" dirty="0">
                <a:solidFill>
                  <a:srgbClr val="FE2656"/>
                </a:solidFill>
              </a:rPr>
              <a:t>admin</a:t>
            </a:r>
            <a:r>
              <a:rPr lang="pt-BR" dirty="0">
                <a:solidFill>
                  <a:srgbClr val="202428"/>
                </a:solidFill>
              </a:rPr>
              <a:t>.</a:t>
            </a:r>
          </a:p>
        </p:txBody>
      </p:sp>
      <p:pic>
        <p:nvPicPr>
          <p:cNvPr id="10244" name="Picture 4" descr="Docker Vector Logo - Download Free SVG Icon | Worldvectorlogo">
            <a:extLst>
              <a:ext uri="{FF2B5EF4-FFF2-40B4-BE49-F238E27FC236}">
                <a16:creationId xmlns:a16="http://schemas.microsoft.com/office/drawing/2014/main" id="{81D06811-A531-313E-20C6-DC3524E5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1" y="5156198"/>
            <a:ext cx="1982107" cy="5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9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66A94-6237-392B-8D6C-261965FC2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A639E3-FE11-4107-AFD1-7480A451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97B88D5-EADF-4A02-BCE2-3A7933930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DC15A3-BC76-48C7-B6E7-6BDE98D8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A863FF4-5278-40A2-91AE-0C1C9D417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974866-0370-46DE-A0CC-B76787F8F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84EFBB-5F44-416B-8304-14894D4E6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2A7721-82F5-4049-A36D-7F15895D7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5A5C9E-7BB1-4BE0-AF65-0B0C0F57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171544-D633-4084-9514-8AB2CA31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33A3733-9841-46F0-9A8D-A8E4E7AC6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8D50D6-CE3F-435D-BCA4-EAFC38237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B5C569-068B-4D34-BD81-0166CFCA7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91E9C2-6816-467A-A887-51823DCEB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F75BDF8-0757-4DE7-8914-A6211FC3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48F044E-19A2-494D-91A4-E60CCDE7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6CA88C-F0B3-4F0B-8B07-49054EE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CBD9FE-33C5-4C8E-AE6A-39CFA34E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8A9DF-73A2-4FEF-8610-9CD069CB2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AFAB70-5071-4F05-A1EC-91796E24E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62774D-3A7B-46F6-8BB9-2739EC34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7D0A398-66BB-4B9B-8C1D-DEEAAA8D4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D8869C1-C468-4613-B783-58B076296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B5E2255-F98C-4D08-8E76-41779939A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FE11281-EE77-43E2-863A-26430334E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3884E6-6AB1-4B3F-B45D-86FB488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A0F8A82-A670-4466-BA70-1CA5C15B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1C327D7-6ECC-42F0-BE55-3F7F5EBF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EEC5AF0-3ECA-4B7C-B9D8-CA5844CE8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9A9F21D-FFEE-4515-8250-B556D76A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3398592-6EBE-4B94-879F-1A0DD0FB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F14A29-2CEC-4B0C-83DF-2667CD72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B93FF1A-3F38-4BE6-9A40-41766195D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2DB42C95-5DEE-EDD8-FA11-58FA692D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16" r="10521" b="1"/>
          <a:stretch/>
        </p:blipFill>
        <p:spPr>
          <a:xfrm>
            <a:off x="-6332" y="-6350"/>
            <a:ext cx="12198331" cy="6424896"/>
          </a:xfrm>
          <a:custGeom>
            <a:avLst/>
            <a:gdLst/>
            <a:ahLst/>
            <a:cxnLst/>
            <a:rect l="l" t="t" r="r" b="b"/>
            <a:pathLst>
              <a:path w="12205236" h="6424896">
                <a:moveTo>
                  <a:pt x="0" y="0"/>
                </a:moveTo>
                <a:lnTo>
                  <a:pt x="12205236" y="0"/>
                </a:lnTo>
                <a:lnTo>
                  <a:pt x="12205236" y="5218929"/>
                </a:lnTo>
                <a:cubicBezTo>
                  <a:pt x="6290213" y="5218929"/>
                  <a:pt x="6105369" y="7085096"/>
                  <a:pt x="548482" y="6174545"/>
                </a:cubicBezTo>
                <a:lnTo>
                  <a:pt x="0" y="6078725"/>
                </a:lnTo>
                <a:close/>
              </a:path>
            </a:pathLst>
          </a:custGeom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54852D0F-C906-C582-E5B0-9B3AB8321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4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0916-20B2-9D5E-2894-D083E08A3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A660E-B588-DB46-AB77-7DC122E1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 novo </a:t>
            </a:r>
            <a:r>
              <a:rPr lang="pt-BR" b="1" dirty="0" err="1"/>
              <a:t>client</a:t>
            </a:r>
            <a:endParaRPr lang="pt-BR" b="1" dirty="0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FADE656F-6FA6-2B05-CA39-36E698EB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7D43879-41C2-6E45-943D-2F7D6CB4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1061210" cy="410563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12529"/>
                </a:solidFill>
                <a:latin typeface="Lato" panose="020F0502020204030203" pitchFamily="34" charset="0"/>
              </a:rPr>
              <a:t>A</a:t>
            </a:r>
            <a:r>
              <a:rPr lang="pt-BR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plicações que queremos proteger com o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Keycloak</a:t>
            </a:r>
            <a:r>
              <a:rPr lang="pt-BR" dirty="0">
                <a:solidFill>
                  <a:srgbClr val="212529"/>
                </a:solidFill>
                <a:latin typeface="Lato" panose="020F0502020204030203" pitchFamily="34" charset="0"/>
              </a:rPr>
              <a:t>;</a:t>
            </a:r>
          </a:p>
          <a:p>
            <a:r>
              <a:rPr lang="pt-BR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Lembre-se de não remover as aplicações que já estão cadastradas por padrão;</a:t>
            </a:r>
          </a:p>
          <a:p>
            <a:r>
              <a:rPr lang="pt-BR" dirty="0">
                <a:solidFill>
                  <a:srgbClr val="212529"/>
                </a:solidFill>
                <a:latin typeface="Lato" panose="020F0502020204030203" pitchFamily="34" charset="0"/>
              </a:rPr>
              <a:t>O que precisamos definir:</a:t>
            </a:r>
          </a:p>
          <a:p>
            <a:pPr lvl="1"/>
            <a:r>
              <a:rPr lang="pt-BR" b="1" dirty="0" err="1">
                <a:solidFill>
                  <a:srgbClr val="212529"/>
                </a:solidFill>
                <a:latin typeface="Lato" panose="020F0502020204030203" pitchFamily="34" charset="0"/>
              </a:rPr>
              <a:t>Client</a:t>
            </a:r>
            <a:r>
              <a:rPr lang="pt-BR" b="1" dirty="0">
                <a:solidFill>
                  <a:srgbClr val="212529"/>
                </a:solidFill>
                <a:latin typeface="Lato" panose="020F0502020204030203" pitchFamily="34" charset="0"/>
              </a:rPr>
              <a:t> ID</a:t>
            </a:r>
            <a:r>
              <a:rPr lang="pt-BR" dirty="0">
                <a:solidFill>
                  <a:srgbClr val="212529"/>
                </a:solidFill>
                <a:latin typeface="Lato" panose="020F0502020204030203" pitchFamily="34" charset="0"/>
              </a:rPr>
              <a:t>: nome da aplicação que vamos proteger</a:t>
            </a:r>
          </a:p>
          <a:p>
            <a:pPr lvl="1"/>
            <a:r>
              <a:rPr lang="pt-BR" b="1" dirty="0" err="1">
                <a:solidFill>
                  <a:srgbClr val="202428"/>
                </a:solidFill>
              </a:rPr>
              <a:t>Valid</a:t>
            </a:r>
            <a:r>
              <a:rPr lang="pt-BR" b="1" dirty="0">
                <a:solidFill>
                  <a:srgbClr val="202428"/>
                </a:solidFill>
              </a:rPr>
              <a:t> </a:t>
            </a:r>
            <a:r>
              <a:rPr lang="pt-BR" b="1" dirty="0" err="1">
                <a:solidFill>
                  <a:srgbClr val="202428"/>
                </a:solidFill>
              </a:rPr>
              <a:t>Redirect</a:t>
            </a:r>
            <a:r>
              <a:rPr lang="pt-BR" b="1" dirty="0">
                <a:solidFill>
                  <a:srgbClr val="202428"/>
                </a:solidFill>
              </a:rPr>
              <a:t> URI</a:t>
            </a:r>
            <a:r>
              <a:rPr lang="pt-BR" dirty="0">
                <a:solidFill>
                  <a:srgbClr val="202428"/>
                </a:solidFill>
              </a:rPr>
              <a:t>: </a:t>
            </a:r>
            <a:r>
              <a:rPr lang="pt-BR" b="0" i="0" u="sng" dirty="0">
                <a:solidFill>
                  <a:srgbClr val="F26B3A"/>
                </a:solidFill>
                <a:effectLst/>
                <a:latin typeface="Open Sans" panose="020B0606030504020204" pitchFamily="34" charset="0"/>
                <a:hlinkClick r:id="rId3"/>
              </a:rPr>
              <a:t>https://www.getpostman.com/oauth2/callback</a:t>
            </a:r>
            <a:endParaRPr lang="pt-BR" dirty="0">
              <a:solidFill>
                <a:srgbClr val="202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CE93F-21F3-81DF-E15A-A996E27A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9741B-E359-DCEB-8F9E-A78289FF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Obtendo um novo </a:t>
            </a:r>
            <a:r>
              <a:rPr lang="pt-BR" b="1" dirty="0" err="1"/>
              <a:t>access</a:t>
            </a:r>
            <a:r>
              <a:rPr lang="pt-BR" b="1" dirty="0"/>
              <a:t> token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D63EDA0E-0376-C21F-92DA-1EE662B6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2A710BE-3BBA-5529-F626-3B979D2B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1061210" cy="4316404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rgbClr val="202428"/>
                </a:solidFill>
              </a:rPr>
              <a:t>Auth</a:t>
            </a:r>
            <a:r>
              <a:rPr lang="pt-BR" b="1" dirty="0">
                <a:solidFill>
                  <a:srgbClr val="202428"/>
                </a:solidFill>
              </a:rPr>
              <a:t> </a:t>
            </a:r>
            <a:r>
              <a:rPr lang="pt-BR" b="1" dirty="0" err="1">
                <a:solidFill>
                  <a:srgbClr val="202428"/>
                </a:solidFill>
              </a:rPr>
              <a:t>Type</a:t>
            </a:r>
            <a:r>
              <a:rPr lang="pt-BR" dirty="0">
                <a:solidFill>
                  <a:srgbClr val="202428"/>
                </a:solidFill>
              </a:rPr>
              <a:t>: </a:t>
            </a:r>
            <a:r>
              <a:rPr lang="pt-BR" dirty="0" err="1">
                <a:solidFill>
                  <a:srgbClr val="202428"/>
                </a:solidFill>
              </a:rPr>
              <a:t>OAuth</a:t>
            </a:r>
            <a:r>
              <a:rPr lang="pt-BR" dirty="0">
                <a:solidFill>
                  <a:srgbClr val="202428"/>
                </a:solidFill>
              </a:rPr>
              <a:t> 2.0</a:t>
            </a:r>
          </a:p>
          <a:p>
            <a:r>
              <a:rPr lang="pt-BR" b="1" dirty="0">
                <a:solidFill>
                  <a:srgbClr val="202428"/>
                </a:solidFill>
              </a:rPr>
              <a:t>Grant </a:t>
            </a:r>
            <a:r>
              <a:rPr lang="pt-BR" b="1" dirty="0" err="1">
                <a:solidFill>
                  <a:srgbClr val="202428"/>
                </a:solidFill>
              </a:rPr>
              <a:t>Type</a:t>
            </a:r>
            <a:r>
              <a:rPr lang="pt-BR" dirty="0">
                <a:solidFill>
                  <a:srgbClr val="202428"/>
                </a:solidFill>
              </a:rPr>
              <a:t>: </a:t>
            </a:r>
            <a:r>
              <a:rPr lang="pt-BR" dirty="0" err="1">
                <a:solidFill>
                  <a:srgbClr val="202428"/>
                </a:solidFill>
              </a:rPr>
              <a:t>Authorization</a:t>
            </a:r>
            <a:r>
              <a:rPr lang="pt-BR" dirty="0">
                <a:solidFill>
                  <a:srgbClr val="202428"/>
                </a:solidFill>
              </a:rPr>
              <a:t> </a:t>
            </a:r>
            <a:r>
              <a:rPr lang="pt-BR" dirty="0" err="1">
                <a:solidFill>
                  <a:srgbClr val="202428"/>
                </a:solidFill>
              </a:rPr>
              <a:t>Code</a:t>
            </a:r>
            <a:endParaRPr lang="pt-BR" dirty="0">
              <a:solidFill>
                <a:srgbClr val="202428"/>
              </a:solidFill>
            </a:endParaRPr>
          </a:p>
          <a:p>
            <a:r>
              <a:rPr lang="pt-BR" b="1" dirty="0" err="1">
                <a:solidFill>
                  <a:srgbClr val="202428"/>
                </a:solidFill>
              </a:rPr>
              <a:t>Callback</a:t>
            </a:r>
            <a:r>
              <a:rPr lang="pt-BR" b="1" dirty="0">
                <a:solidFill>
                  <a:srgbClr val="202428"/>
                </a:solidFill>
              </a:rPr>
              <a:t> URL</a:t>
            </a:r>
            <a:r>
              <a:rPr lang="pt-BR" dirty="0">
                <a:solidFill>
                  <a:srgbClr val="202428"/>
                </a:solidFill>
              </a:rPr>
              <a:t>: </a:t>
            </a:r>
            <a:r>
              <a:rPr lang="pt-BR" dirty="0">
                <a:solidFill>
                  <a:srgbClr val="D63AFF"/>
                </a:solidFill>
                <a:hlinkClick r:id="rId3"/>
              </a:rPr>
              <a:t>https://www.getpostman.com/oauth2/callback</a:t>
            </a:r>
            <a:br>
              <a:rPr lang="pt-BR" dirty="0">
                <a:solidFill>
                  <a:srgbClr val="D63AFF"/>
                </a:solidFill>
              </a:rPr>
            </a:br>
            <a:r>
              <a:rPr lang="pt-BR" sz="1600" dirty="0">
                <a:solidFill>
                  <a:srgbClr val="202428"/>
                </a:solidFill>
              </a:rPr>
              <a:t>(URL que será redirecionado após a aplicação ser autorizada)</a:t>
            </a:r>
            <a:endParaRPr lang="pt-BR" b="0" i="0" u="sng" dirty="0">
              <a:solidFill>
                <a:srgbClr val="202428"/>
              </a:solidFill>
              <a:effectLst/>
              <a:latin typeface="Open Sans" panose="020B0606030504020204" pitchFamily="34" charset="0"/>
            </a:endParaRPr>
          </a:p>
          <a:p>
            <a:r>
              <a:rPr lang="pt-BR" b="1" dirty="0" err="1">
                <a:solidFill>
                  <a:srgbClr val="202428"/>
                </a:solidFill>
              </a:rPr>
              <a:t>Auth</a:t>
            </a:r>
            <a:r>
              <a:rPr lang="pt-BR" b="1" dirty="0">
                <a:solidFill>
                  <a:srgbClr val="202428"/>
                </a:solidFill>
              </a:rPr>
              <a:t> URL: </a:t>
            </a:r>
            <a:r>
              <a:rPr lang="pt-BR" dirty="0">
                <a:solidFill>
                  <a:srgbClr val="D63AFF"/>
                </a:solidFill>
                <a:hlinkClick r:id="rId4"/>
              </a:rPr>
              <a:t>http://localhost:8080/realms/master/protocol/openid-connect/auth</a:t>
            </a:r>
            <a:br>
              <a:rPr lang="pt-BR" dirty="0">
                <a:solidFill>
                  <a:srgbClr val="D63AFF"/>
                </a:solidFill>
              </a:rPr>
            </a:br>
            <a:r>
              <a:rPr lang="pt-BR" sz="1600" dirty="0">
                <a:solidFill>
                  <a:srgbClr val="202428"/>
                </a:solidFill>
              </a:rPr>
              <a:t>(Utilizado para obter o </a:t>
            </a:r>
            <a:r>
              <a:rPr lang="pt-BR" sz="1600" dirty="0" err="1">
                <a:solidFill>
                  <a:srgbClr val="202428"/>
                </a:solidFill>
              </a:rPr>
              <a:t>authorization</a:t>
            </a:r>
            <a:r>
              <a:rPr lang="pt-BR" sz="1600" dirty="0">
                <a:solidFill>
                  <a:srgbClr val="202428"/>
                </a:solidFill>
              </a:rPr>
              <a:t> </a:t>
            </a:r>
            <a:r>
              <a:rPr lang="pt-BR" sz="1600" dirty="0" err="1">
                <a:solidFill>
                  <a:srgbClr val="202428"/>
                </a:solidFill>
              </a:rPr>
              <a:t>code</a:t>
            </a:r>
            <a:r>
              <a:rPr lang="pt-BR" sz="1600" dirty="0">
                <a:solidFill>
                  <a:srgbClr val="202428"/>
                </a:solidFill>
              </a:rPr>
              <a:t>)</a:t>
            </a:r>
            <a:endParaRPr lang="pt-BR" dirty="0">
              <a:solidFill>
                <a:srgbClr val="202428"/>
              </a:solidFill>
            </a:endParaRPr>
          </a:p>
          <a:p>
            <a:r>
              <a:rPr lang="pt-BR" b="1" dirty="0">
                <a:solidFill>
                  <a:srgbClr val="202428"/>
                </a:solidFill>
              </a:rPr>
              <a:t>Access Token URL: </a:t>
            </a:r>
            <a:r>
              <a:rPr lang="pt-BR" dirty="0">
                <a:solidFill>
                  <a:srgbClr val="D63AFF"/>
                </a:solidFill>
                <a:hlinkClick r:id="rId5"/>
              </a:rPr>
              <a:t>http://localhost:8080/realms/master/protocol/openid-connect/token</a:t>
            </a:r>
            <a:br>
              <a:rPr lang="pt-BR" dirty="0">
                <a:solidFill>
                  <a:srgbClr val="D63AFF"/>
                </a:solidFill>
              </a:rPr>
            </a:br>
            <a:r>
              <a:rPr lang="pt-BR" sz="1600" dirty="0">
                <a:solidFill>
                  <a:srgbClr val="202428"/>
                </a:solidFill>
              </a:rPr>
              <a:t>(Utilizado para obter o </a:t>
            </a:r>
            <a:r>
              <a:rPr lang="pt-BR" sz="1600" dirty="0" err="1">
                <a:solidFill>
                  <a:srgbClr val="202428"/>
                </a:solidFill>
              </a:rPr>
              <a:t>access</a:t>
            </a:r>
            <a:r>
              <a:rPr lang="pt-BR" sz="1600" dirty="0">
                <a:solidFill>
                  <a:srgbClr val="202428"/>
                </a:solidFill>
              </a:rPr>
              <a:t> token com base em um </a:t>
            </a:r>
            <a:r>
              <a:rPr lang="pt-BR" sz="1600" dirty="0" err="1">
                <a:solidFill>
                  <a:srgbClr val="202428"/>
                </a:solidFill>
              </a:rPr>
              <a:t>authorization</a:t>
            </a:r>
            <a:r>
              <a:rPr lang="pt-BR" sz="1600" dirty="0">
                <a:solidFill>
                  <a:srgbClr val="202428"/>
                </a:solidFill>
              </a:rPr>
              <a:t> </a:t>
            </a:r>
            <a:r>
              <a:rPr lang="pt-BR" sz="1600" dirty="0" err="1">
                <a:solidFill>
                  <a:srgbClr val="202428"/>
                </a:solidFill>
              </a:rPr>
              <a:t>code</a:t>
            </a:r>
            <a:r>
              <a:rPr lang="pt-BR" sz="1600" dirty="0">
                <a:solidFill>
                  <a:srgbClr val="202428"/>
                </a:solidFill>
              </a:rPr>
              <a:t>)</a:t>
            </a:r>
          </a:p>
          <a:p>
            <a:r>
              <a:rPr lang="pt-BR" b="1" dirty="0" err="1">
                <a:solidFill>
                  <a:srgbClr val="202428"/>
                </a:solidFill>
              </a:rPr>
              <a:t>Client</a:t>
            </a:r>
            <a:r>
              <a:rPr lang="pt-BR" b="1" dirty="0">
                <a:solidFill>
                  <a:srgbClr val="202428"/>
                </a:solidFill>
              </a:rPr>
              <a:t> ID: </a:t>
            </a:r>
            <a:r>
              <a:rPr lang="pt-BR" dirty="0" err="1">
                <a:solidFill>
                  <a:srgbClr val="202428"/>
                </a:solidFill>
              </a:rPr>
              <a:t>acbr</a:t>
            </a:r>
            <a:r>
              <a:rPr lang="pt-BR" dirty="0">
                <a:solidFill>
                  <a:srgbClr val="202428"/>
                </a:solidFill>
              </a:rPr>
              <a:t>-app</a:t>
            </a:r>
          </a:p>
          <a:p>
            <a:r>
              <a:rPr lang="pt-BR" b="1" dirty="0" err="1">
                <a:solidFill>
                  <a:srgbClr val="202428"/>
                </a:solidFill>
              </a:rPr>
              <a:t>Scope</a:t>
            </a:r>
            <a:r>
              <a:rPr lang="pt-BR" b="1" dirty="0">
                <a:solidFill>
                  <a:srgbClr val="202428"/>
                </a:solidFill>
              </a:rPr>
              <a:t>: </a:t>
            </a:r>
            <a:r>
              <a:rPr lang="pt-BR" dirty="0" err="1">
                <a:solidFill>
                  <a:srgbClr val="202428"/>
                </a:solidFill>
              </a:rPr>
              <a:t>email</a:t>
            </a:r>
            <a:r>
              <a:rPr lang="pt-BR" dirty="0">
                <a:solidFill>
                  <a:srgbClr val="202428"/>
                </a:solidFill>
              </a:rPr>
              <a:t> </a:t>
            </a:r>
            <a:r>
              <a:rPr lang="pt-BR" dirty="0" err="1">
                <a:solidFill>
                  <a:srgbClr val="202428"/>
                </a:solidFill>
              </a:rPr>
              <a:t>openid</a:t>
            </a:r>
            <a:r>
              <a:rPr lang="pt-BR" dirty="0">
                <a:solidFill>
                  <a:srgbClr val="202428"/>
                </a:solidFill>
              </a:rPr>
              <a:t> profile</a:t>
            </a:r>
            <a:br>
              <a:rPr lang="pt-BR" dirty="0">
                <a:solidFill>
                  <a:srgbClr val="202428"/>
                </a:solidFill>
              </a:rPr>
            </a:br>
            <a:r>
              <a:rPr lang="pt-BR" sz="1600" dirty="0">
                <a:solidFill>
                  <a:srgbClr val="202428"/>
                </a:solidFill>
              </a:rPr>
              <a:t>(Escopos são recursos, papéis e até mesmo ações que a aplicação cliente solicita ao servidor)</a:t>
            </a:r>
            <a:endParaRPr lang="pt-BR" b="1" dirty="0">
              <a:solidFill>
                <a:srgbClr val="202428"/>
              </a:solidFill>
            </a:endParaRP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B8688968-D800-44AB-E9C1-57A9CE1B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407" y="212717"/>
            <a:ext cx="2250603" cy="68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04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98F974-3FA3-2555-8200-5342D4118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639E3-FE11-4107-AFD1-7480A451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97B88D5-EADF-4A02-BCE2-3A7933930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DC15A3-BC76-48C7-B6E7-6BDE98D8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A863FF4-5278-40A2-91AE-0C1C9D417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974866-0370-46DE-A0CC-B76787F8F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84EFBB-5F44-416B-8304-14894D4E6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C2A7721-82F5-4049-A36D-7F15895D7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5A5C9E-7BB1-4BE0-AF65-0B0C0F57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171544-D633-4084-9514-8AB2CA31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33A3733-9841-46F0-9A8D-A8E4E7AC6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8D50D6-CE3F-435D-BCA4-EAFC38237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5B5C569-068B-4D34-BD81-0166CFCA7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D91E9C2-6816-467A-A887-51823DCEB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75BDF8-0757-4DE7-8914-A6211FC3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48F044E-19A2-494D-91A4-E60CCDE7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16CA88C-F0B3-4F0B-8B07-49054EE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CBD9FE-33C5-4C8E-AE6A-39CFA34E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8A9DF-73A2-4FEF-8610-9CD069CB2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AFAB70-5071-4F05-A1EC-91796E24E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62774D-3A7B-46F6-8BB9-2739EC34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7D0A398-66BB-4B9B-8C1D-DEEAAA8D4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8869C1-C468-4613-B783-58B076296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5E2255-F98C-4D08-8E76-41779939A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FE11281-EE77-43E2-863A-26430334E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E3884E6-6AB1-4B3F-B45D-86FB488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A0F8A82-A670-4466-BA70-1CA5C15B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1C327D7-6ECC-42F0-BE55-3F7F5EBF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EEC5AF0-3ECA-4B7C-B9D8-CA5844CE8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A9F21D-FFEE-4515-8250-B556D76A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398592-6EBE-4B94-879F-1A0DD0FB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DF14A29-2CEC-4B0C-83DF-2667CD72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B93FF1A-3F38-4BE6-9A40-41766195D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m 8" descr="Interface gráfica do usuário, Texto, chat ou mensagem de texto, Site&#10;&#10;Descrição gerada automaticamente">
            <a:extLst>
              <a:ext uri="{FF2B5EF4-FFF2-40B4-BE49-F238E27FC236}">
                <a16:creationId xmlns:a16="http://schemas.microsoft.com/office/drawing/2014/main" id="{8C904881-7A65-3DF9-697C-1B77C42A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231" b="-1"/>
          <a:stretch/>
        </p:blipFill>
        <p:spPr>
          <a:xfrm>
            <a:off x="538693" y="538692"/>
            <a:ext cx="11154735" cy="5623890"/>
          </a:xfrm>
          <a:custGeom>
            <a:avLst/>
            <a:gdLst/>
            <a:ahLst/>
            <a:cxnLst/>
            <a:rect l="l" t="t" r="r" b="b"/>
            <a:pathLst>
              <a:path w="11154735" h="5623890">
                <a:moveTo>
                  <a:pt x="0" y="0"/>
                </a:moveTo>
                <a:lnTo>
                  <a:pt x="11154735" y="0"/>
                </a:lnTo>
                <a:lnTo>
                  <a:pt x="11154735" y="4474953"/>
                </a:lnTo>
                <a:lnTo>
                  <a:pt x="11115527" y="4475516"/>
                </a:lnTo>
                <a:cubicBezTo>
                  <a:pt x="5724842" y="4579386"/>
                  <a:pt x="5383337" y="6228134"/>
                  <a:pt x="3148" y="5384438"/>
                </a:cubicBezTo>
                <a:lnTo>
                  <a:pt x="0" y="5383912"/>
                </a:lnTo>
                <a:close/>
              </a:path>
            </a:pathLst>
          </a:custGeom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89F8D361-DF20-C884-8A01-15FDD671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2E0AF-11D2-25D2-AB7A-4EF058259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CCA6DB0-5670-BC56-BA5F-499EEBBE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6" r="14238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BD991D-CEB1-8896-BEC3-3522D49E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131" y="746841"/>
            <a:ext cx="4783048" cy="2682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/>
              <a:t>Criando um novo usuário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6591BBB-6318-79C8-70C2-5162D727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813" y="3674327"/>
            <a:ext cx="4251366" cy="20613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i="1"/>
              <a:t>Users &gt; Add user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702B677C-6D4C-42E3-1FDB-FE4E08E2A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789EB-FD12-0E88-942A-430CEF1F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9A2A2-2D67-44A4-9866-36D9F3E7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Principais conceitos sobre Autenticação e Autorização</a:t>
            </a:r>
          </a:p>
          <a:p>
            <a:r>
              <a:rPr lang="pt-BR" dirty="0"/>
              <a:t>OAuth2</a:t>
            </a:r>
          </a:p>
          <a:p>
            <a:r>
              <a:rPr lang="pt-BR" dirty="0" err="1"/>
              <a:t>OpenID</a:t>
            </a:r>
            <a:r>
              <a:rPr lang="pt-BR" dirty="0"/>
              <a:t> Connect</a:t>
            </a:r>
          </a:p>
          <a:p>
            <a:r>
              <a:rPr lang="pt-BR" dirty="0" err="1"/>
              <a:t>Keycloack</a:t>
            </a:r>
            <a:endParaRPr lang="pt-BR" dirty="0"/>
          </a:p>
          <a:p>
            <a:r>
              <a:rPr lang="pt-BR" dirty="0"/>
              <a:t>Dúvidas</a:t>
            </a:r>
          </a:p>
        </p:txBody>
      </p:sp>
      <p:pic>
        <p:nvPicPr>
          <p:cNvPr id="1026" name="Picture 2" descr="Bem-vindo(a) ao Projeto ACBr | Automação Comercial Brasil">
            <a:extLst>
              <a:ext uri="{FF2B5EF4-FFF2-40B4-BE49-F238E27FC236}">
                <a16:creationId xmlns:a16="http://schemas.microsoft.com/office/drawing/2014/main" id="{5880AC25-8F41-CD8D-0D12-782438DD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33" y="1617518"/>
            <a:ext cx="3622964" cy="362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B43F1D66-F9CD-10A3-1F12-8613ADEC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967A0-491B-A6C6-52A0-C1B90105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Password</a:t>
            </a:r>
            <a:r>
              <a:rPr lang="pt-BR" dirty="0"/>
              <a:t> </a:t>
            </a:r>
            <a:r>
              <a:rPr lang="pt-BR" dirty="0" err="1"/>
              <a:t>policy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776B80-2C4E-55AB-2FFC-AF2BF1F5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22" y="427692"/>
            <a:ext cx="2981325" cy="5476875"/>
          </a:xfrm>
          <a:prstGeom prst="rect">
            <a:avLst/>
          </a:prstGeom>
        </p:spPr>
      </p:pic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DDCF2489-05FE-1C66-2263-937C30E15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4DB1602-851B-28E0-C3BA-B85D87E4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7823334" cy="431640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02428"/>
                </a:solidFill>
              </a:rPr>
              <a:t>Gerenciamento de senha de usuários, para a aplicação de uma política mais forte, como quantidade mínima de caracteres por exemplo...</a:t>
            </a:r>
            <a:endParaRPr lang="pt-BR" sz="2800" b="1" dirty="0">
              <a:solidFill>
                <a:srgbClr val="202428"/>
              </a:solidFill>
            </a:endParaRPr>
          </a:p>
          <a:p>
            <a:r>
              <a:rPr lang="pt-BR" i="1" dirty="0" err="1">
                <a:solidFill>
                  <a:srgbClr val="202428"/>
                </a:solidFill>
              </a:rPr>
              <a:t>Authentication</a:t>
            </a:r>
            <a:r>
              <a:rPr lang="pt-BR" i="1" dirty="0">
                <a:solidFill>
                  <a:srgbClr val="202428"/>
                </a:solidFill>
              </a:rPr>
              <a:t> &gt; </a:t>
            </a:r>
            <a:r>
              <a:rPr lang="pt-BR" i="1" dirty="0" err="1">
                <a:solidFill>
                  <a:srgbClr val="202428"/>
                </a:solidFill>
              </a:rPr>
              <a:t>Polices</a:t>
            </a:r>
            <a:r>
              <a:rPr lang="pt-BR" i="1" dirty="0">
                <a:solidFill>
                  <a:srgbClr val="202428"/>
                </a:solidFill>
              </a:rPr>
              <a:t> &gt; </a:t>
            </a:r>
            <a:r>
              <a:rPr lang="pt-BR" i="1" dirty="0" err="1">
                <a:solidFill>
                  <a:srgbClr val="202428"/>
                </a:solidFill>
              </a:rPr>
              <a:t>Password</a:t>
            </a:r>
            <a:r>
              <a:rPr lang="pt-BR" i="1" dirty="0">
                <a:solidFill>
                  <a:srgbClr val="202428"/>
                </a:solidFill>
              </a:rPr>
              <a:t> </a:t>
            </a:r>
            <a:r>
              <a:rPr lang="pt-BR" i="1" dirty="0" err="1">
                <a:solidFill>
                  <a:srgbClr val="202428"/>
                </a:solidFill>
              </a:rPr>
              <a:t>policy</a:t>
            </a:r>
            <a:endParaRPr lang="pt-BR" i="1" dirty="0">
              <a:solidFill>
                <a:srgbClr val="202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2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E59D7-7A74-758B-ADD7-945C4B83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172D7-172B-1B52-993C-50EB7C5E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Identity providers</a:t>
            </a:r>
            <a:endParaRPr lang="pt-BR" b="1" dirty="0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9B6619B4-3221-62D4-81F2-CE197391C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pic>
        <p:nvPicPr>
          <p:cNvPr id="12294" name="Picture 6" descr="Social Media Icons Icon PNG vector in SVG, PDF, AI, CDR format">
            <a:extLst>
              <a:ext uri="{FF2B5EF4-FFF2-40B4-BE49-F238E27FC236}">
                <a16:creationId xmlns:a16="http://schemas.microsoft.com/office/drawing/2014/main" id="{CF5BB877-63DF-24F2-1B10-AFC99ECD2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" t="36744" r="8590" b="36865"/>
          <a:stretch/>
        </p:blipFill>
        <p:spPr bwMode="auto">
          <a:xfrm>
            <a:off x="563583" y="2359544"/>
            <a:ext cx="5289996" cy="12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348EEF05-F552-ACE4-205B-420E6D92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44" y="546069"/>
            <a:ext cx="4200525" cy="4829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085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12B9-3DA8-45C8-93D1-8F2C8BAC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1E68B-727B-6926-B8C9-75891CBB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Customizando a tela de login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4BD5555F-EC82-1690-7802-2B9FEDB93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5E1F8F-9A96-6FDB-5248-5A29E71C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2510745"/>
            <a:ext cx="7553325" cy="2686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8313F7-B7C8-B3F2-6E20-5D5C01AFB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420" y="2499502"/>
            <a:ext cx="5908590" cy="4157032"/>
          </a:xfrm>
          <a:prstGeom prst="rect">
            <a:avLst/>
          </a:prstGeom>
        </p:spPr>
      </p:pic>
      <p:pic>
        <p:nvPicPr>
          <p:cNvPr id="19" name="Imagem 18" descr="Logotipo, Ícone&#10;&#10;Descrição gerada automaticamente">
            <a:extLst>
              <a:ext uri="{FF2B5EF4-FFF2-40B4-BE49-F238E27FC236}">
                <a16:creationId xmlns:a16="http://schemas.microsoft.com/office/drawing/2014/main" id="{60F6C7C4-772F-59C5-8959-C785ED302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69" y="251857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3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09FEC-11B2-0E95-DF88-84A881358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09BAC7F-AFA4-107F-A1AE-759E1C65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5402454" cy="25104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 err="1"/>
              <a:t>Customizando</a:t>
            </a:r>
            <a:r>
              <a:rPr lang="en-US" sz="5400" b="1" dirty="0"/>
              <a:t> a </a:t>
            </a:r>
            <a:r>
              <a:rPr lang="en-US" sz="5400" b="1" dirty="0" err="1"/>
              <a:t>tela</a:t>
            </a:r>
            <a:r>
              <a:rPr lang="en-US" sz="5400" b="1" dirty="0"/>
              <a:t> de login</a:t>
            </a: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5EEDBD-AD89-0FCE-B958-46ABD1A4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26" r="49037" b="-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F54DE4B7-5876-6B90-896F-272F2483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1" y="6172196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49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B47E7-A5DD-5145-36C4-2DF9F6F9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CFC14-4499-8133-9078-154B7BD1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Two-factor</a:t>
            </a:r>
            <a:r>
              <a:rPr lang="pt-BR" dirty="0"/>
              <a:t> </a:t>
            </a:r>
            <a:r>
              <a:rPr lang="pt-BR" dirty="0" err="1"/>
              <a:t>authentication</a:t>
            </a:r>
            <a:endParaRPr lang="pt-BR" dirty="0"/>
          </a:p>
        </p:txBody>
      </p:sp>
      <p:pic>
        <p:nvPicPr>
          <p:cNvPr id="6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3BE0EAF4-976E-899E-55F9-EF91074F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AE8525E-ECE6-1397-1822-9E97F0C1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0"/>
            <a:ext cx="10836357" cy="431640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02428"/>
                </a:solidFill>
              </a:rPr>
              <a:t>Para utilizar o segundo fator de autenticação, é necessário acessar </a:t>
            </a:r>
            <a:r>
              <a:rPr lang="pt-BR" dirty="0" err="1">
                <a:solidFill>
                  <a:srgbClr val="202428"/>
                </a:solidFill>
              </a:rPr>
              <a:t>Authentication</a:t>
            </a:r>
            <a:r>
              <a:rPr lang="pt-BR" dirty="0">
                <a:solidFill>
                  <a:srgbClr val="202428"/>
                </a:solidFill>
              </a:rPr>
              <a:t> &gt; </a:t>
            </a:r>
            <a:r>
              <a:rPr lang="pt-BR" dirty="0" err="1">
                <a:solidFill>
                  <a:srgbClr val="202428"/>
                </a:solidFill>
              </a:rPr>
              <a:t>Polices</a:t>
            </a:r>
            <a:r>
              <a:rPr lang="pt-BR" dirty="0">
                <a:solidFill>
                  <a:srgbClr val="202428"/>
                </a:solidFill>
              </a:rPr>
              <a:t> &gt; OTP </a:t>
            </a:r>
            <a:r>
              <a:rPr lang="pt-BR" dirty="0" err="1">
                <a:solidFill>
                  <a:srgbClr val="202428"/>
                </a:solidFill>
              </a:rPr>
              <a:t>Policy</a:t>
            </a:r>
            <a:r>
              <a:rPr lang="pt-BR" dirty="0">
                <a:solidFill>
                  <a:srgbClr val="202428"/>
                </a:solidFill>
              </a:rPr>
              <a:t> e ativar o recurso;</a:t>
            </a:r>
          </a:p>
          <a:p>
            <a:r>
              <a:rPr lang="pt-BR" dirty="0">
                <a:solidFill>
                  <a:srgbClr val="202428"/>
                </a:solidFill>
              </a:rPr>
              <a:t>Em seguida, precisamos acessar as preferências do usuário no link abaixo, e configurar o segundo fator de autenticação</a:t>
            </a:r>
          </a:p>
          <a:p>
            <a:r>
              <a:rPr lang="pt-BR" sz="1800" dirty="0">
                <a:solidFill>
                  <a:srgbClr val="202428"/>
                </a:solidFill>
                <a:hlinkClick r:id="rId3"/>
              </a:rPr>
              <a:t>http://localhost:8080/realms/master/account</a:t>
            </a:r>
            <a:endParaRPr lang="pt-BR" sz="1800" dirty="0">
              <a:solidFill>
                <a:srgbClr val="202428"/>
              </a:solidFill>
            </a:endParaRPr>
          </a:p>
          <a:p>
            <a:endParaRPr lang="pt-BR" sz="2800" b="1" dirty="0">
              <a:solidFill>
                <a:srgbClr val="202428"/>
              </a:solidFill>
            </a:endParaRPr>
          </a:p>
        </p:txBody>
      </p:sp>
      <p:pic>
        <p:nvPicPr>
          <p:cNvPr id="13314" name="Picture 2" descr="Como ativar o múltiplo fator de autenticação (MFA) na sua loja? - facilita  uappi">
            <a:extLst>
              <a:ext uri="{FF2B5EF4-FFF2-40B4-BE49-F238E27FC236}">
                <a16:creationId xmlns:a16="http://schemas.microsoft.com/office/drawing/2014/main" id="{475B5407-0EC6-34F4-272A-BC5E8C631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76"/>
          <a:stretch/>
        </p:blipFill>
        <p:spPr bwMode="auto">
          <a:xfrm>
            <a:off x="691078" y="4498332"/>
            <a:ext cx="3966014" cy="232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11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3" name="Group 6302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304" name="Straight Connector 6303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Straight Connector 6304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6" name="Straight Connector 6305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7" name="Straight Connector 6306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8" name="Straight Connector 6307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9" name="Straight Connector 6308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0" name="Straight Connector 6309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1" name="Straight Connector 6310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2" name="Straight Connector 6311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3" name="Straight Connector 6312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4" name="Straight Connector 6313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5" name="Straight Connector 6314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6" name="Straight Connector 6315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7" name="Straight Connector 6316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8" name="Straight Connector 6317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9" name="Straight Connector 6318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0" name="Straight Connector 6319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1" name="Straight Connector 6320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2" name="Straight Connector 6321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Straight Connector 6322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4" name="Straight Connector 6323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5" name="Straight Connector 6324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6" name="Straight Connector 6325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7" name="Straight Connector 6326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8" name="Straight Connector 6327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9" name="Straight Connector 6328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Straight Connector 6329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1" name="Straight Connector 6330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2" name="Straight Connector 6331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3" name="Straight Connector 6332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4" name="Straight Connector 6333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24" name="Rectangle 102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337" name="Group 6336">
            <a:extLst>
              <a:ext uri="{FF2B5EF4-FFF2-40B4-BE49-F238E27FC236}">
                <a16:creationId xmlns:a16="http://schemas.microsoft.com/office/drawing/2014/main" id="{71A639E3-FE11-4107-AFD1-7480A451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338" name="Straight Connector 6337">
              <a:extLst>
                <a:ext uri="{FF2B5EF4-FFF2-40B4-BE49-F238E27FC236}">
                  <a16:creationId xmlns:a16="http://schemas.microsoft.com/office/drawing/2014/main" id="{297B88D5-EADF-4A02-BCE2-3A7933930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9" name="Straight Connector 6338">
              <a:extLst>
                <a:ext uri="{FF2B5EF4-FFF2-40B4-BE49-F238E27FC236}">
                  <a16:creationId xmlns:a16="http://schemas.microsoft.com/office/drawing/2014/main" id="{31DC15A3-BC76-48C7-B6E7-6BDE98D8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0" name="Straight Connector 6339">
              <a:extLst>
                <a:ext uri="{FF2B5EF4-FFF2-40B4-BE49-F238E27FC236}">
                  <a16:creationId xmlns:a16="http://schemas.microsoft.com/office/drawing/2014/main" id="{0A863FF4-5278-40A2-91AE-0C1C9D417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1" name="Straight Connector 6340">
              <a:extLst>
                <a:ext uri="{FF2B5EF4-FFF2-40B4-BE49-F238E27FC236}">
                  <a16:creationId xmlns:a16="http://schemas.microsoft.com/office/drawing/2014/main" id="{76974866-0370-46DE-A0CC-B76787F8F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2" name="Straight Connector 6341">
              <a:extLst>
                <a:ext uri="{FF2B5EF4-FFF2-40B4-BE49-F238E27FC236}">
                  <a16:creationId xmlns:a16="http://schemas.microsoft.com/office/drawing/2014/main" id="{2384EFBB-5F44-416B-8304-14894D4E6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3" name="Straight Connector 6342">
              <a:extLst>
                <a:ext uri="{FF2B5EF4-FFF2-40B4-BE49-F238E27FC236}">
                  <a16:creationId xmlns:a16="http://schemas.microsoft.com/office/drawing/2014/main" id="{5C2A7721-82F5-4049-A36D-7F15895D7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4" name="Straight Connector 6343">
              <a:extLst>
                <a:ext uri="{FF2B5EF4-FFF2-40B4-BE49-F238E27FC236}">
                  <a16:creationId xmlns:a16="http://schemas.microsoft.com/office/drawing/2014/main" id="{455A5C9E-7BB1-4BE0-AF65-0B0C0F57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5" name="Straight Connector 6344">
              <a:extLst>
                <a:ext uri="{FF2B5EF4-FFF2-40B4-BE49-F238E27FC236}">
                  <a16:creationId xmlns:a16="http://schemas.microsoft.com/office/drawing/2014/main" id="{60171544-D633-4084-9514-8AB2CA31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6" name="Straight Connector 6345">
              <a:extLst>
                <a:ext uri="{FF2B5EF4-FFF2-40B4-BE49-F238E27FC236}">
                  <a16:creationId xmlns:a16="http://schemas.microsoft.com/office/drawing/2014/main" id="{A33A3733-9841-46F0-9A8D-A8E4E7AC6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7" name="Straight Connector 6346">
              <a:extLst>
                <a:ext uri="{FF2B5EF4-FFF2-40B4-BE49-F238E27FC236}">
                  <a16:creationId xmlns:a16="http://schemas.microsoft.com/office/drawing/2014/main" id="{3E8D50D6-CE3F-435D-BCA4-EAFC38237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Connector 6347">
              <a:extLst>
                <a:ext uri="{FF2B5EF4-FFF2-40B4-BE49-F238E27FC236}">
                  <a16:creationId xmlns:a16="http://schemas.microsoft.com/office/drawing/2014/main" id="{E5B5C569-068B-4D34-BD81-0166CFCA7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9" name="Straight Connector 6348">
              <a:extLst>
                <a:ext uri="{FF2B5EF4-FFF2-40B4-BE49-F238E27FC236}">
                  <a16:creationId xmlns:a16="http://schemas.microsoft.com/office/drawing/2014/main" id="{2D91E9C2-6816-467A-A887-51823DCEB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0" name="Straight Connector 6349">
              <a:extLst>
                <a:ext uri="{FF2B5EF4-FFF2-40B4-BE49-F238E27FC236}">
                  <a16:creationId xmlns:a16="http://schemas.microsoft.com/office/drawing/2014/main" id="{5F75BDF8-0757-4DE7-8914-A6211FC3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1" name="Straight Connector 6350">
              <a:extLst>
                <a:ext uri="{FF2B5EF4-FFF2-40B4-BE49-F238E27FC236}">
                  <a16:creationId xmlns:a16="http://schemas.microsoft.com/office/drawing/2014/main" id="{648F044E-19A2-494D-91A4-E60CCDE7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2" name="Straight Connector 6351">
              <a:extLst>
                <a:ext uri="{FF2B5EF4-FFF2-40B4-BE49-F238E27FC236}">
                  <a16:creationId xmlns:a16="http://schemas.microsoft.com/office/drawing/2014/main" id="{C16CA88C-F0B3-4F0B-8B07-49054EE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3" name="Straight Connector 6352">
              <a:extLst>
                <a:ext uri="{FF2B5EF4-FFF2-40B4-BE49-F238E27FC236}">
                  <a16:creationId xmlns:a16="http://schemas.microsoft.com/office/drawing/2014/main" id="{A8CBD9FE-33C5-4C8E-AE6A-39CFA34E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4" name="Straight Connector 6353">
              <a:extLst>
                <a:ext uri="{FF2B5EF4-FFF2-40B4-BE49-F238E27FC236}">
                  <a16:creationId xmlns:a16="http://schemas.microsoft.com/office/drawing/2014/main" id="{6748A9DF-73A2-4FEF-8610-9CD069CB2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5" name="Straight Connector 6354">
              <a:extLst>
                <a:ext uri="{FF2B5EF4-FFF2-40B4-BE49-F238E27FC236}">
                  <a16:creationId xmlns:a16="http://schemas.microsoft.com/office/drawing/2014/main" id="{3FAFAB70-5071-4F05-A1EC-91796E24E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6" name="Straight Connector 6355">
              <a:extLst>
                <a:ext uri="{FF2B5EF4-FFF2-40B4-BE49-F238E27FC236}">
                  <a16:creationId xmlns:a16="http://schemas.microsoft.com/office/drawing/2014/main" id="{5462774D-3A7B-46F6-8BB9-2739EC34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7" name="Straight Connector 6356">
              <a:extLst>
                <a:ext uri="{FF2B5EF4-FFF2-40B4-BE49-F238E27FC236}">
                  <a16:creationId xmlns:a16="http://schemas.microsoft.com/office/drawing/2014/main" id="{A7D0A398-66BB-4B9B-8C1D-DEEAAA8D4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8" name="Straight Connector 6357">
              <a:extLst>
                <a:ext uri="{FF2B5EF4-FFF2-40B4-BE49-F238E27FC236}">
                  <a16:creationId xmlns:a16="http://schemas.microsoft.com/office/drawing/2014/main" id="{6D8869C1-C468-4613-B783-58B076296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9" name="Straight Connector 6358">
              <a:extLst>
                <a:ext uri="{FF2B5EF4-FFF2-40B4-BE49-F238E27FC236}">
                  <a16:creationId xmlns:a16="http://schemas.microsoft.com/office/drawing/2014/main" id="{0B5E2255-F98C-4D08-8E76-41779939A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0" name="Straight Connector 6359">
              <a:extLst>
                <a:ext uri="{FF2B5EF4-FFF2-40B4-BE49-F238E27FC236}">
                  <a16:creationId xmlns:a16="http://schemas.microsoft.com/office/drawing/2014/main" id="{0FE11281-EE77-43E2-863A-26430334E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1" name="Straight Connector 6360">
              <a:extLst>
                <a:ext uri="{FF2B5EF4-FFF2-40B4-BE49-F238E27FC236}">
                  <a16:creationId xmlns:a16="http://schemas.microsoft.com/office/drawing/2014/main" id="{CE3884E6-6AB1-4B3F-B45D-86FB488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2" name="Straight Connector 6361">
              <a:extLst>
                <a:ext uri="{FF2B5EF4-FFF2-40B4-BE49-F238E27FC236}">
                  <a16:creationId xmlns:a16="http://schemas.microsoft.com/office/drawing/2014/main" id="{AA0F8A82-A670-4466-BA70-1CA5C15B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3" name="Straight Connector 6362">
              <a:extLst>
                <a:ext uri="{FF2B5EF4-FFF2-40B4-BE49-F238E27FC236}">
                  <a16:creationId xmlns:a16="http://schemas.microsoft.com/office/drawing/2014/main" id="{D1C327D7-6ECC-42F0-BE55-3F7F5EBF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4" name="Straight Connector 6363">
              <a:extLst>
                <a:ext uri="{FF2B5EF4-FFF2-40B4-BE49-F238E27FC236}">
                  <a16:creationId xmlns:a16="http://schemas.microsoft.com/office/drawing/2014/main" id="{BEEC5AF0-3ECA-4B7C-B9D8-CA5844CE8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5" name="Straight Connector 6364">
              <a:extLst>
                <a:ext uri="{FF2B5EF4-FFF2-40B4-BE49-F238E27FC236}">
                  <a16:creationId xmlns:a16="http://schemas.microsoft.com/office/drawing/2014/main" id="{B9A9F21D-FFEE-4515-8250-B556D76A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6" name="Straight Connector 6365">
              <a:extLst>
                <a:ext uri="{FF2B5EF4-FFF2-40B4-BE49-F238E27FC236}">
                  <a16:creationId xmlns:a16="http://schemas.microsoft.com/office/drawing/2014/main" id="{23398592-6EBE-4B94-879F-1A0DD0FB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7" name="Straight Connector 6366">
              <a:extLst>
                <a:ext uri="{FF2B5EF4-FFF2-40B4-BE49-F238E27FC236}">
                  <a16:creationId xmlns:a16="http://schemas.microsoft.com/office/drawing/2014/main" id="{CDF14A29-2CEC-4B0C-83DF-2667CD72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8" name="Straight Connector 6367">
              <a:extLst>
                <a:ext uri="{FF2B5EF4-FFF2-40B4-BE49-F238E27FC236}">
                  <a16:creationId xmlns:a16="http://schemas.microsoft.com/office/drawing/2014/main" id="{AB93FF1A-3F38-4BE6-9A40-41766195D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A invenção da roda">
            <a:extLst>
              <a:ext uri="{FF2B5EF4-FFF2-40B4-BE49-F238E27FC236}">
                <a16:creationId xmlns:a16="http://schemas.microsoft.com/office/drawing/2014/main" id="{A0B77FD7-4B99-553E-7885-CA9100D3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r="1" b="773"/>
          <a:stretch/>
        </p:blipFill>
        <p:spPr bwMode="auto">
          <a:xfrm>
            <a:off x="-6332" y="-6350"/>
            <a:ext cx="12198331" cy="6424896"/>
          </a:xfrm>
          <a:custGeom>
            <a:avLst/>
            <a:gdLst/>
            <a:ahLst/>
            <a:cxnLst/>
            <a:rect l="l" t="t" r="r" b="b"/>
            <a:pathLst>
              <a:path w="12205236" h="6424896">
                <a:moveTo>
                  <a:pt x="0" y="0"/>
                </a:moveTo>
                <a:lnTo>
                  <a:pt x="12205236" y="0"/>
                </a:lnTo>
                <a:lnTo>
                  <a:pt x="12205236" y="5218929"/>
                </a:lnTo>
                <a:cubicBezTo>
                  <a:pt x="6290213" y="5218929"/>
                  <a:pt x="6105369" y="7085096"/>
                  <a:pt x="548482" y="6174545"/>
                </a:cubicBezTo>
                <a:lnTo>
                  <a:pt x="0" y="60787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69F7D3D5-EF86-D82F-4D18-E155AF78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32FA5C-E5FF-D06E-4621-04EC1800E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3" name="Group 6150">
            <a:extLst>
              <a:ext uri="{FF2B5EF4-FFF2-40B4-BE49-F238E27FC236}">
                <a16:creationId xmlns:a16="http://schemas.microsoft.com/office/drawing/2014/main" id="{9D2D5495-57FF-8F43-9CFC-881998057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52" name="Straight Connector 6151">
              <a:extLst>
                <a:ext uri="{FF2B5EF4-FFF2-40B4-BE49-F238E27FC236}">
                  <a16:creationId xmlns:a16="http://schemas.microsoft.com/office/drawing/2014/main" id="{5EF2ABD1-CA6B-5C22-5D58-9C3B3D12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3" name="Straight Connector 6152">
              <a:extLst>
                <a:ext uri="{FF2B5EF4-FFF2-40B4-BE49-F238E27FC236}">
                  <a16:creationId xmlns:a16="http://schemas.microsoft.com/office/drawing/2014/main" id="{197E6777-6BC3-0412-F39D-2E5C100B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4" name="Straight Connector 6153">
              <a:extLst>
                <a:ext uri="{FF2B5EF4-FFF2-40B4-BE49-F238E27FC236}">
                  <a16:creationId xmlns:a16="http://schemas.microsoft.com/office/drawing/2014/main" id="{133ABE3A-6107-2FDE-120C-B3C7D50DD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5" name="Straight Connector 6154">
              <a:extLst>
                <a:ext uri="{FF2B5EF4-FFF2-40B4-BE49-F238E27FC236}">
                  <a16:creationId xmlns:a16="http://schemas.microsoft.com/office/drawing/2014/main" id="{EA12EC3F-C383-5CFC-7515-190BB201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6" name="Straight Connector 6155">
              <a:extLst>
                <a:ext uri="{FF2B5EF4-FFF2-40B4-BE49-F238E27FC236}">
                  <a16:creationId xmlns:a16="http://schemas.microsoft.com/office/drawing/2014/main" id="{FC7BCCB3-1A90-D837-24E1-5C7739A4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7" name="Straight Connector 6156">
              <a:extLst>
                <a:ext uri="{FF2B5EF4-FFF2-40B4-BE49-F238E27FC236}">
                  <a16:creationId xmlns:a16="http://schemas.microsoft.com/office/drawing/2014/main" id="{93C26860-B367-61F2-5055-AB8B431D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8" name="Straight Connector 6157">
              <a:extLst>
                <a:ext uri="{FF2B5EF4-FFF2-40B4-BE49-F238E27FC236}">
                  <a16:creationId xmlns:a16="http://schemas.microsoft.com/office/drawing/2014/main" id="{44F888B3-0ACE-A3DF-AD8B-5BC09E487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9" name="Straight Connector 6158">
              <a:extLst>
                <a:ext uri="{FF2B5EF4-FFF2-40B4-BE49-F238E27FC236}">
                  <a16:creationId xmlns:a16="http://schemas.microsoft.com/office/drawing/2014/main" id="{B295F098-AE5E-5B63-249D-71A748225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0" name="Straight Connector 6159">
              <a:extLst>
                <a:ext uri="{FF2B5EF4-FFF2-40B4-BE49-F238E27FC236}">
                  <a16:creationId xmlns:a16="http://schemas.microsoft.com/office/drawing/2014/main" id="{A5F7F002-72DC-DFE1-6D16-C09DE198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1" name="Straight Connector 6160">
              <a:extLst>
                <a:ext uri="{FF2B5EF4-FFF2-40B4-BE49-F238E27FC236}">
                  <a16:creationId xmlns:a16="http://schemas.microsoft.com/office/drawing/2014/main" id="{77CC9BB3-5DB2-D8D8-8358-709847DE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2" name="Straight Connector 6161">
              <a:extLst>
                <a:ext uri="{FF2B5EF4-FFF2-40B4-BE49-F238E27FC236}">
                  <a16:creationId xmlns:a16="http://schemas.microsoft.com/office/drawing/2014/main" id="{2F6FCD0F-A3E3-BB32-A740-7B21171DB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3" name="Straight Connector 6162">
              <a:extLst>
                <a:ext uri="{FF2B5EF4-FFF2-40B4-BE49-F238E27FC236}">
                  <a16:creationId xmlns:a16="http://schemas.microsoft.com/office/drawing/2014/main" id="{9225F95D-A5D7-5FB8-3925-3D46372FC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4" name="Straight Connector 6163">
              <a:extLst>
                <a:ext uri="{FF2B5EF4-FFF2-40B4-BE49-F238E27FC236}">
                  <a16:creationId xmlns:a16="http://schemas.microsoft.com/office/drawing/2014/main" id="{E5F38713-631E-F133-D26C-05F687B04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5" name="Straight Connector 6164">
              <a:extLst>
                <a:ext uri="{FF2B5EF4-FFF2-40B4-BE49-F238E27FC236}">
                  <a16:creationId xmlns:a16="http://schemas.microsoft.com/office/drawing/2014/main" id="{16A54350-4486-C5FE-F7B9-50395E1A6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6" name="Straight Connector 6165">
              <a:extLst>
                <a:ext uri="{FF2B5EF4-FFF2-40B4-BE49-F238E27FC236}">
                  <a16:creationId xmlns:a16="http://schemas.microsoft.com/office/drawing/2014/main" id="{0881B488-CEBA-31C9-6FB2-C9104F3FE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7" name="Straight Connector 6166">
              <a:extLst>
                <a:ext uri="{FF2B5EF4-FFF2-40B4-BE49-F238E27FC236}">
                  <a16:creationId xmlns:a16="http://schemas.microsoft.com/office/drawing/2014/main" id="{3D4F7241-DFB1-2DD8-1783-AC8E93D38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8" name="Straight Connector 6167">
              <a:extLst>
                <a:ext uri="{FF2B5EF4-FFF2-40B4-BE49-F238E27FC236}">
                  <a16:creationId xmlns:a16="http://schemas.microsoft.com/office/drawing/2014/main" id="{50282882-04CA-A2B2-ACA5-8DE0EA4CA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9" name="Straight Connector 6168">
              <a:extLst>
                <a:ext uri="{FF2B5EF4-FFF2-40B4-BE49-F238E27FC236}">
                  <a16:creationId xmlns:a16="http://schemas.microsoft.com/office/drawing/2014/main" id="{E6FA20AF-8387-BEAB-BDD3-3AE5835B8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0" name="Straight Connector 6169">
              <a:extLst>
                <a:ext uri="{FF2B5EF4-FFF2-40B4-BE49-F238E27FC236}">
                  <a16:creationId xmlns:a16="http://schemas.microsoft.com/office/drawing/2014/main" id="{0BF618E2-3466-137C-ADC1-5F10B4905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1" name="Straight Connector 6170">
              <a:extLst>
                <a:ext uri="{FF2B5EF4-FFF2-40B4-BE49-F238E27FC236}">
                  <a16:creationId xmlns:a16="http://schemas.microsoft.com/office/drawing/2014/main" id="{D6706A71-AC4E-ADA9-7297-3318B828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2" name="Straight Connector 6171">
              <a:extLst>
                <a:ext uri="{FF2B5EF4-FFF2-40B4-BE49-F238E27FC236}">
                  <a16:creationId xmlns:a16="http://schemas.microsoft.com/office/drawing/2014/main" id="{665C5578-1BEE-E863-37D9-EDCE2C0A1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3" name="Straight Connector 6172">
              <a:extLst>
                <a:ext uri="{FF2B5EF4-FFF2-40B4-BE49-F238E27FC236}">
                  <a16:creationId xmlns:a16="http://schemas.microsoft.com/office/drawing/2014/main" id="{865F9A55-10C7-9B3C-6FB3-8CE102C2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4" name="Straight Connector 6173">
              <a:extLst>
                <a:ext uri="{FF2B5EF4-FFF2-40B4-BE49-F238E27FC236}">
                  <a16:creationId xmlns:a16="http://schemas.microsoft.com/office/drawing/2014/main" id="{1661FC50-DE2F-6E43-2988-FE4E76A3F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5" name="Straight Connector 6174">
              <a:extLst>
                <a:ext uri="{FF2B5EF4-FFF2-40B4-BE49-F238E27FC236}">
                  <a16:creationId xmlns:a16="http://schemas.microsoft.com/office/drawing/2014/main" id="{00F7FE8D-D508-4CE0-0B99-80405E899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6" name="Straight Connector 6175">
              <a:extLst>
                <a:ext uri="{FF2B5EF4-FFF2-40B4-BE49-F238E27FC236}">
                  <a16:creationId xmlns:a16="http://schemas.microsoft.com/office/drawing/2014/main" id="{56CD40BD-C4DC-CAC4-98B8-1A7B3ACAB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7" name="Straight Connector 6176">
              <a:extLst>
                <a:ext uri="{FF2B5EF4-FFF2-40B4-BE49-F238E27FC236}">
                  <a16:creationId xmlns:a16="http://schemas.microsoft.com/office/drawing/2014/main" id="{EECDC713-F223-543C-708D-A524ECF12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8" name="Straight Connector 6177">
              <a:extLst>
                <a:ext uri="{FF2B5EF4-FFF2-40B4-BE49-F238E27FC236}">
                  <a16:creationId xmlns:a16="http://schemas.microsoft.com/office/drawing/2014/main" id="{7406AEB7-6F46-4EDB-E6C4-4483BF5F1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9" name="Straight Connector 6178">
              <a:extLst>
                <a:ext uri="{FF2B5EF4-FFF2-40B4-BE49-F238E27FC236}">
                  <a16:creationId xmlns:a16="http://schemas.microsoft.com/office/drawing/2014/main" id="{856F0311-5451-58A6-FB6B-368DD747F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0" name="Straight Connector 6179">
              <a:extLst>
                <a:ext uri="{FF2B5EF4-FFF2-40B4-BE49-F238E27FC236}">
                  <a16:creationId xmlns:a16="http://schemas.microsoft.com/office/drawing/2014/main" id="{EB8689B6-8CD8-F58E-E336-C0D90284F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1" name="Straight Connector 6180">
              <a:extLst>
                <a:ext uri="{FF2B5EF4-FFF2-40B4-BE49-F238E27FC236}">
                  <a16:creationId xmlns:a16="http://schemas.microsoft.com/office/drawing/2014/main" id="{A267D052-1B6F-F980-A244-9BA0CB48C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2" name="Straight Connector 6181">
              <a:extLst>
                <a:ext uri="{FF2B5EF4-FFF2-40B4-BE49-F238E27FC236}">
                  <a16:creationId xmlns:a16="http://schemas.microsoft.com/office/drawing/2014/main" id="{F85F6DF8-CE7C-725F-29C1-944A0BD63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24" name="Right Triangle 6183">
            <a:extLst>
              <a:ext uri="{FF2B5EF4-FFF2-40B4-BE49-F238E27FC236}">
                <a16:creationId xmlns:a16="http://schemas.microsoft.com/office/drawing/2014/main" id="{B3CBF002-C121-4544-C614-A485CAFDF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 useBgFill="1">
        <p:nvSpPr>
          <p:cNvPr id="6225" name="Rectangle 6185">
            <a:extLst>
              <a:ext uri="{FF2B5EF4-FFF2-40B4-BE49-F238E27FC236}">
                <a16:creationId xmlns:a16="http://schemas.microsoft.com/office/drawing/2014/main" id="{854207B1-B06F-1F7F-D437-7920AEF8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6226" name="Group 6187">
            <a:extLst>
              <a:ext uri="{FF2B5EF4-FFF2-40B4-BE49-F238E27FC236}">
                <a16:creationId xmlns:a16="http://schemas.microsoft.com/office/drawing/2014/main" id="{10ADAB87-8637-C756-1C46-A6535DC2B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89" name="Straight Connector 6188">
              <a:extLst>
                <a:ext uri="{FF2B5EF4-FFF2-40B4-BE49-F238E27FC236}">
                  <a16:creationId xmlns:a16="http://schemas.microsoft.com/office/drawing/2014/main" id="{1210BC4B-65E5-3292-FE2B-A028729C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0" name="Straight Connector 6189">
              <a:extLst>
                <a:ext uri="{FF2B5EF4-FFF2-40B4-BE49-F238E27FC236}">
                  <a16:creationId xmlns:a16="http://schemas.microsoft.com/office/drawing/2014/main" id="{9E81FCF8-73AD-9038-5A2D-9CADECD04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1" name="Straight Connector 6190">
              <a:extLst>
                <a:ext uri="{FF2B5EF4-FFF2-40B4-BE49-F238E27FC236}">
                  <a16:creationId xmlns:a16="http://schemas.microsoft.com/office/drawing/2014/main" id="{A30BFE07-2B00-A5A2-4F1F-D84B3970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2" name="Straight Connector 6191">
              <a:extLst>
                <a:ext uri="{FF2B5EF4-FFF2-40B4-BE49-F238E27FC236}">
                  <a16:creationId xmlns:a16="http://schemas.microsoft.com/office/drawing/2014/main" id="{0A58C02E-0A9C-505D-BD19-C854BF23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3" name="Straight Connector 6192">
              <a:extLst>
                <a:ext uri="{FF2B5EF4-FFF2-40B4-BE49-F238E27FC236}">
                  <a16:creationId xmlns:a16="http://schemas.microsoft.com/office/drawing/2014/main" id="{2F70876F-C06A-97F4-7D22-659234362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4" name="Straight Connector 6193">
              <a:extLst>
                <a:ext uri="{FF2B5EF4-FFF2-40B4-BE49-F238E27FC236}">
                  <a16:creationId xmlns:a16="http://schemas.microsoft.com/office/drawing/2014/main" id="{B1A4A8FF-86D7-85B3-3353-328673BEE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5" name="Straight Connector 6194">
              <a:extLst>
                <a:ext uri="{FF2B5EF4-FFF2-40B4-BE49-F238E27FC236}">
                  <a16:creationId xmlns:a16="http://schemas.microsoft.com/office/drawing/2014/main" id="{6622EBE2-46FB-2B36-E7D5-C8A94938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6" name="Straight Connector 6195">
              <a:extLst>
                <a:ext uri="{FF2B5EF4-FFF2-40B4-BE49-F238E27FC236}">
                  <a16:creationId xmlns:a16="http://schemas.microsoft.com/office/drawing/2014/main" id="{A08A55AB-B7ED-C0B8-1903-ABB72FBC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7" name="Straight Connector 6196">
              <a:extLst>
                <a:ext uri="{FF2B5EF4-FFF2-40B4-BE49-F238E27FC236}">
                  <a16:creationId xmlns:a16="http://schemas.microsoft.com/office/drawing/2014/main" id="{753C9A29-FFBF-256E-8012-919641A3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8" name="Straight Connector 6197">
              <a:extLst>
                <a:ext uri="{FF2B5EF4-FFF2-40B4-BE49-F238E27FC236}">
                  <a16:creationId xmlns:a16="http://schemas.microsoft.com/office/drawing/2014/main" id="{62317AF4-D73E-B0AC-D31A-4032CB67A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9" name="Straight Connector 6198">
              <a:extLst>
                <a:ext uri="{FF2B5EF4-FFF2-40B4-BE49-F238E27FC236}">
                  <a16:creationId xmlns:a16="http://schemas.microsoft.com/office/drawing/2014/main" id="{76DDA44A-6A7D-2751-69C6-CC1BFD97E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0" name="Straight Connector 6199">
              <a:extLst>
                <a:ext uri="{FF2B5EF4-FFF2-40B4-BE49-F238E27FC236}">
                  <a16:creationId xmlns:a16="http://schemas.microsoft.com/office/drawing/2014/main" id="{7132676D-6F6C-F022-DF1A-7EB2D0818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1" name="Straight Connector 6200">
              <a:extLst>
                <a:ext uri="{FF2B5EF4-FFF2-40B4-BE49-F238E27FC236}">
                  <a16:creationId xmlns:a16="http://schemas.microsoft.com/office/drawing/2014/main" id="{74151074-EAE7-FED7-6F03-58CB99B2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2" name="Straight Connector 6201">
              <a:extLst>
                <a:ext uri="{FF2B5EF4-FFF2-40B4-BE49-F238E27FC236}">
                  <a16:creationId xmlns:a16="http://schemas.microsoft.com/office/drawing/2014/main" id="{D6C5AA9F-0B2A-D2E8-5E26-2FE3C7FEB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3" name="Straight Connector 6202">
              <a:extLst>
                <a:ext uri="{FF2B5EF4-FFF2-40B4-BE49-F238E27FC236}">
                  <a16:creationId xmlns:a16="http://schemas.microsoft.com/office/drawing/2014/main" id="{71A0FD69-151C-192D-0B6E-55475E66E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4" name="Straight Connector 6203">
              <a:extLst>
                <a:ext uri="{FF2B5EF4-FFF2-40B4-BE49-F238E27FC236}">
                  <a16:creationId xmlns:a16="http://schemas.microsoft.com/office/drawing/2014/main" id="{999502E4-D1F7-E20C-AB93-15D4D7D84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5" name="Straight Connector 6204">
              <a:extLst>
                <a:ext uri="{FF2B5EF4-FFF2-40B4-BE49-F238E27FC236}">
                  <a16:creationId xmlns:a16="http://schemas.microsoft.com/office/drawing/2014/main" id="{85ADED1B-01EB-27BB-B706-11E0E2E35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6" name="Straight Connector 6205">
              <a:extLst>
                <a:ext uri="{FF2B5EF4-FFF2-40B4-BE49-F238E27FC236}">
                  <a16:creationId xmlns:a16="http://schemas.microsoft.com/office/drawing/2014/main" id="{CB78F162-5F1C-A337-9656-65E5EC6A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7" name="Straight Connector 6206">
              <a:extLst>
                <a:ext uri="{FF2B5EF4-FFF2-40B4-BE49-F238E27FC236}">
                  <a16:creationId xmlns:a16="http://schemas.microsoft.com/office/drawing/2014/main" id="{2ADFB87C-84E2-9D64-E3FF-D5965B62C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8" name="Straight Connector 6207">
              <a:extLst>
                <a:ext uri="{FF2B5EF4-FFF2-40B4-BE49-F238E27FC236}">
                  <a16:creationId xmlns:a16="http://schemas.microsoft.com/office/drawing/2014/main" id="{002606C4-208C-0512-58D8-59384F549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9" name="Straight Connector 6208">
              <a:extLst>
                <a:ext uri="{FF2B5EF4-FFF2-40B4-BE49-F238E27FC236}">
                  <a16:creationId xmlns:a16="http://schemas.microsoft.com/office/drawing/2014/main" id="{3C6A19FA-5EC4-2F0E-BA4D-EC5F08FD5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0" name="Straight Connector 6209">
              <a:extLst>
                <a:ext uri="{FF2B5EF4-FFF2-40B4-BE49-F238E27FC236}">
                  <a16:creationId xmlns:a16="http://schemas.microsoft.com/office/drawing/2014/main" id="{07BCCE02-2D5B-8944-20F6-111A4612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1" name="Straight Connector 6210">
              <a:extLst>
                <a:ext uri="{FF2B5EF4-FFF2-40B4-BE49-F238E27FC236}">
                  <a16:creationId xmlns:a16="http://schemas.microsoft.com/office/drawing/2014/main" id="{7D088388-978A-DF17-5B05-BF2AA159B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2" name="Straight Connector 6211">
              <a:extLst>
                <a:ext uri="{FF2B5EF4-FFF2-40B4-BE49-F238E27FC236}">
                  <a16:creationId xmlns:a16="http://schemas.microsoft.com/office/drawing/2014/main" id="{0D9BE0C9-1595-390F-DD73-4D679B184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Straight Connector 6212">
              <a:extLst>
                <a:ext uri="{FF2B5EF4-FFF2-40B4-BE49-F238E27FC236}">
                  <a16:creationId xmlns:a16="http://schemas.microsoft.com/office/drawing/2014/main" id="{BF878FD2-CFF6-14CC-439C-73CDDD2E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Straight Connector 6213">
              <a:extLst>
                <a:ext uri="{FF2B5EF4-FFF2-40B4-BE49-F238E27FC236}">
                  <a16:creationId xmlns:a16="http://schemas.microsoft.com/office/drawing/2014/main" id="{C255D40E-6AD1-6B71-2391-51ECA2512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Straight Connector 6214">
              <a:extLst>
                <a:ext uri="{FF2B5EF4-FFF2-40B4-BE49-F238E27FC236}">
                  <a16:creationId xmlns:a16="http://schemas.microsoft.com/office/drawing/2014/main" id="{B7CA0B90-8B1E-E776-DC37-868FE7E90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6" name="Straight Connector 6215">
              <a:extLst>
                <a:ext uri="{FF2B5EF4-FFF2-40B4-BE49-F238E27FC236}">
                  <a16:creationId xmlns:a16="http://schemas.microsoft.com/office/drawing/2014/main" id="{C79706BA-2637-2D74-EC7D-472A483D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7" name="Straight Connector 6216">
              <a:extLst>
                <a:ext uri="{FF2B5EF4-FFF2-40B4-BE49-F238E27FC236}">
                  <a16:creationId xmlns:a16="http://schemas.microsoft.com/office/drawing/2014/main" id="{C56D0545-D5B0-9DB9-7A7D-E3568778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8" name="Straight Connector 6217">
              <a:extLst>
                <a:ext uri="{FF2B5EF4-FFF2-40B4-BE49-F238E27FC236}">
                  <a16:creationId xmlns:a16="http://schemas.microsoft.com/office/drawing/2014/main" id="{A51977F4-FD3C-14B2-74CE-FCD994677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9" name="Straight Connector 6218">
              <a:extLst>
                <a:ext uri="{FF2B5EF4-FFF2-40B4-BE49-F238E27FC236}">
                  <a16:creationId xmlns:a16="http://schemas.microsoft.com/office/drawing/2014/main" id="{E69A5A4C-4A83-EFC3-66A9-3FEB6342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27" name="Right Triangle 6220">
            <a:extLst>
              <a:ext uri="{FF2B5EF4-FFF2-40B4-BE49-F238E27FC236}">
                <a16:creationId xmlns:a16="http://schemas.microsoft.com/office/drawing/2014/main" id="{465B3C10-3BCA-4AEA-7CC3-1203E465D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AD90A-A311-26AC-241E-10B7E3F0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637" y="731340"/>
            <a:ext cx="5415521" cy="2706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 err="1"/>
              <a:t>Dúvidas</a:t>
            </a:r>
            <a:r>
              <a:rPr lang="en-US" sz="5400" b="1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8DE32-1620-6DF8-700C-F1333C84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637" y="3445743"/>
            <a:ext cx="5415521" cy="26977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viniciuss.sanchez@gmail.com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979D25A-3570-3B2B-9855-A32C327CFA0F}"/>
              </a:ext>
            </a:extLst>
          </p:cNvPr>
          <p:cNvGrpSpPr/>
          <p:nvPr/>
        </p:nvGrpSpPr>
        <p:grpSpPr>
          <a:xfrm>
            <a:off x="5565022" y="4098788"/>
            <a:ext cx="1942825" cy="338555"/>
            <a:chOff x="6177309" y="4146222"/>
            <a:chExt cx="1942825" cy="33855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9F5D0C31-04AE-5518-6B68-595B996B1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309" y="4146222"/>
              <a:ext cx="338555" cy="338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92DFE64-FF20-0CD2-3C30-28EC71DE5CE4}"/>
                </a:ext>
              </a:extLst>
            </p:cNvPr>
            <p:cNvSpPr txBox="1"/>
            <p:nvPr/>
          </p:nvSpPr>
          <p:spPr>
            <a:xfrm>
              <a:off x="6473529" y="4161610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202428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@viiniciussanchez</a:t>
              </a:r>
            </a:p>
          </p:txBody>
        </p:sp>
      </p:grpSp>
      <p:pic>
        <p:nvPicPr>
          <p:cNvPr id="7" name="Imagem 6" descr="Homem com óculos de grau em fundo branco&#10;&#10;Descrição gerada automaticamente">
            <a:extLst>
              <a:ext uri="{FF2B5EF4-FFF2-40B4-BE49-F238E27FC236}">
                <a16:creationId xmlns:a16="http://schemas.microsoft.com/office/drawing/2014/main" id="{26D4DEB1-9402-8A15-990E-7F3B067B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00" y="2035920"/>
            <a:ext cx="2815010" cy="2815010"/>
          </a:xfrm>
          <a:prstGeom prst="rect">
            <a:avLst/>
          </a:prstGeom>
        </p:spPr>
      </p:pic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98BBF431-D397-98C6-02B3-257B6EE68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C444E-F327-8351-18ED-BA545B63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355" y="1365983"/>
            <a:ext cx="5904605" cy="1063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solidFill>
                  <a:srgbClr val="202428"/>
                </a:solidFill>
              </a:rPr>
              <a:t>Apresentação</a:t>
            </a:r>
            <a:r>
              <a:rPr lang="en-US" b="1" dirty="0">
                <a:solidFill>
                  <a:srgbClr val="202428"/>
                </a:solidFill>
              </a:rPr>
              <a:t> </a:t>
            </a:r>
            <a:r>
              <a:rPr lang="en-US" b="1" dirty="0" err="1">
                <a:solidFill>
                  <a:srgbClr val="202428"/>
                </a:solidFill>
              </a:rPr>
              <a:t>pessoal</a:t>
            </a:r>
            <a:endParaRPr lang="en-US" b="1" dirty="0">
              <a:solidFill>
                <a:srgbClr val="202428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7AA3715-F94B-302C-74FC-FCC038C7A395}"/>
              </a:ext>
            </a:extLst>
          </p:cNvPr>
          <p:cNvSpPr txBox="1">
            <a:spLocks/>
          </p:cNvSpPr>
          <p:nvPr/>
        </p:nvSpPr>
        <p:spPr>
          <a:xfrm>
            <a:off x="5633355" y="2600747"/>
            <a:ext cx="4927425" cy="4171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Graduado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Sistemas de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Informação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02428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Embarcadero MVP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Certificação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Delphi Developer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Desenvolvedor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de software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na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Fiorilli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Membro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da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Hashload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02428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Criador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de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conteúdos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02428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9043C569-ADF5-8AB2-4545-16D55B5C2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pic>
        <p:nvPicPr>
          <p:cNvPr id="9" name="Imagem 8" descr="Homem com óculos de grau em fundo branco&#10;&#10;Descrição gerada automaticamente">
            <a:extLst>
              <a:ext uri="{FF2B5EF4-FFF2-40B4-BE49-F238E27FC236}">
                <a16:creationId xmlns:a16="http://schemas.microsoft.com/office/drawing/2014/main" id="{445DF330-49B7-135B-FD1A-A5C636DD5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77" y="1450026"/>
            <a:ext cx="4171333" cy="4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58510-02D1-3F57-CEA5-5BAD9343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F0DC7-5DFC-83EF-AB01-A5EB9E76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Principais conceitos sobre Autenticação e Autorização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AEE28C85-4E1C-29D0-324B-D85CB6340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9A221F-C900-4CFF-99A6-32026C8F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46" y="2917492"/>
            <a:ext cx="8087908" cy="2485893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06B71E9-5601-0058-4548-D04D197B17C2}"/>
              </a:ext>
            </a:extLst>
          </p:cNvPr>
          <p:cNvSpPr txBox="1">
            <a:spLocks/>
          </p:cNvSpPr>
          <p:nvPr/>
        </p:nvSpPr>
        <p:spPr>
          <a:xfrm>
            <a:off x="7468275" y="5161067"/>
            <a:ext cx="1870597" cy="4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Quem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é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você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4E4F87-C554-188B-2755-C3068653B4C3}"/>
              </a:ext>
            </a:extLst>
          </p:cNvPr>
          <p:cNvSpPr txBox="1">
            <a:spLocks/>
          </p:cNvSpPr>
          <p:nvPr/>
        </p:nvSpPr>
        <p:spPr>
          <a:xfrm>
            <a:off x="2282462" y="5161067"/>
            <a:ext cx="3039046" cy="47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O que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você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pode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fazer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806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B297-9BA7-D03D-BF73-1F3E9140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5CC9-E033-820E-766E-A4103C93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OAuth2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4C7C9-DE13-9F5C-9A61-D7955FAF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framework (especificações) de autorização que permite que terceiros possam obter acesso </a:t>
            </a:r>
            <a:r>
              <a:rPr lang="pt-BR" b="1" dirty="0"/>
              <a:t>limitado</a:t>
            </a:r>
            <a:r>
              <a:rPr lang="pt-BR" dirty="0"/>
              <a:t> a um serviço HTTP.</a:t>
            </a:r>
          </a:p>
          <a:p>
            <a:r>
              <a:rPr lang="pt-BR" dirty="0"/>
              <a:t>Framework de autorização, </a:t>
            </a:r>
            <a:r>
              <a:rPr lang="pt-BR" b="1" dirty="0"/>
              <a:t>não é um framework de autenticação</a:t>
            </a:r>
          </a:p>
          <a:p>
            <a:r>
              <a:rPr lang="pt-BR" dirty="0"/>
              <a:t>Ninguém se autentica usando apenas o OAuth2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BF87585-2A31-1D1C-59BB-AE93AC62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AF139-724F-6830-D3F3-58EC71AD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23F7-44BF-F048-C989-F0B12D2C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OAuth2 “Flow”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B0BF60AD-ED07-2838-72D6-736841CA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pic>
        <p:nvPicPr>
          <p:cNvPr id="5128" name="Picture 8" descr="Fluxo geral para o framework de segurança do OAuth 2.0.">
            <a:extLst>
              <a:ext uri="{FF2B5EF4-FFF2-40B4-BE49-F238E27FC236}">
                <a16:creationId xmlns:a16="http://schemas.microsoft.com/office/drawing/2014/main" id="{A9A334F8-C50E-3D2C-4F21-5F359800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182"/>
            <a:ext cx="5544509" cy="41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151E954-6BB4-E0A5-00FC-EE58A864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020173" cy="3564436"/>
          </a:xfrm>
        </p:spPr>
        <p:txBody>
          <a:bodyPr/>
          <a:lstStyle/>
          <a:p>
            <a:pPr lvl="1"/>
            <a:r>
              <a:rPr lang="pt-BR" sz="2000" dirty="0"/>
              <a:t>Abrimos um aplicativo, e ele solicita que você dê permissão para ele acessar dados como fotos, contatos, entre outros recursos do aparelho...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37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4EB7B-853D-0A00-B3B6-30940231F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378B7-A0FE-96B2-997A-82CFF67F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Exemplificando...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B12CC46F-623D-9D64-2B8A-05D257E34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pic>
        <p:nvPicPr>
          <p:cNvPr id="2054" name="Picture 6" descr="Mulher sacando dinheiro no caixa do banco serviço bancário gerenciamento de  contas e assuntos financeiros ilustração vetorial temático | Vetor Premium">
            <a:extLst>
              <a:ext uri="{FF2B5EF4-FFF2-40B4-BE49-F238E27FC236}">
                <a16:creationId xmlns:a16="http://schemas.microsoft.com/office/drawing/2014/main" id="{15ECC4EB-1B40-E306-3B49-C1901F2D5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6" r="1396" b="14660"/>
          <a:stretch/>
        </p:blipFill>
        <p:spPr bwMode="auto">
          <a:xfrm>
            <a:off x="216577" y="2460953"/>
            <a:ext cx="5879423" cy="41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8D1BB-46CA-8249-89C2-E576E6D566B2}"/>
              </a:ext>
            </a:extLst>
          </p:cNvPr>
          <p:cNvSpPr txBox="1">
            <a:spLocks/>
          </p:cNvSpPr>
          <p:nvPr/>
        </p:nvSpPr>
        <p:spPr>
          <a:xfrm>
            <a:off x="5633355" y="2600747"/>
            <a:ext cx="6319655" cy="4171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Joãozinho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tem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uma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conta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bancária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02428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err="1">
                <a:solidFill>
                  <a:srgbClr val="202428"/>
                </a:solidFill>
                <a:latin typeface="Grandview"/>
              </a:rPr>
              <a:t>Mariazinha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quer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transferir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dinheiro</a:t>
            </a:r>
            <a:endParaRPr lang="en-US" dirty="0">
              <a:solidFill>
                <a:srgbClr val="202428"/>
              </a:solidFill>
              <a:latin typeface="Grandview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err="1">
                <a:solidFill>
                  <a:srgbClr val="202428"/>
                </a:solidFill>
                <a:latin typeface="Grandview"/>
              </a:rPr>
              <a:t>Gerente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nega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,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porque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não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tem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permissão</a:t>
            </a:r>
            <a:endParaRPr lang="en-US" dirty="0">
              <a:solidFill>
                <a:srgbClr val="202428"/>
              </a:solidFill>
              <a:latin typeface="Grandview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err="1">
                <a:solidFill>
                  <a:srgbClr val="202428"/>
                </a:solidFill>
                <a:latin typeface="Grandview"/>
              </a:rPr>
              <a:t>Joãozinho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faz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uma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procuração</a:t>
            </a:r>
            <a:endParaRPr lang="en-US" dirty="0">
              <a:solidFill>
                <a:srgbClr val="202428"/>
              </a:solidFill>
              <a:latin typeface="Grandview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Mariazinha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tenta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transferir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novamente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02428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err="1">
                <a:solidFill>
                  <a:srgbClr val="202428"/>
                </a:solidFill>
                <a:latin typeface="Grandview"/>
              </a:rPr>
              <a:t>Gerente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valida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a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procuração</a:t>
            </a:r>
            <a:endParaRPr lang="en-US" dirty="0">
              <a:solidFill>
                <a:srgbClr val="202428"/>
              </a:solidFill>
              <a:latin typeface="Grandview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Libera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transferência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02428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54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448C-EBD1-B644-2C73-E5740EC48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B2E7B-92C0-CE62-519B-15FF871E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Personagens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50841E23-6A86-6DD1-D8DB-222BD6CDC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5BB4B-D024-08E5-C7B2-3DFD6A773946}"/>
              </a:ext>
            </a:extLst>
          </p:cNvPr>
          <p:cNvSpPr txBox="1">
            <a:spLocks/>
          </p:cNvSpPr>
          <p:nvPr/>
        </p:nvSpPr>
        <p:spPr>
          <a:xfrm>
            <a:off x="1020860" y="3297833"/>
            <a:ext cx="10325000" cy="335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Resource Owner                             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Dono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do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recurso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(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J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oãozinho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rgbClr val="202428"/>
                </a:solidFill>
                <a:latin typeface="Grandview"/>
              </a:rPr>
              <a:t>Client                                                                   Pessoa que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quer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acessar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(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Mariazinha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Resource Server                            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Onde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está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nosso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recurso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(Banco)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rgbClr val="202428"/>
                </a:solidFill>
                <a:latin typeface="Grandview"/>
              </a:rPr>
              <a:t>Authorization Server                                        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Valida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autorização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(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Cartório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02428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                                      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02428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Fluxo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(OAuth2)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02428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F907DAC-BCFE-8707-F01E-1E0AB1DDC8B7}"/>
              </a:ext>
            </a:extLst>
          </p:cNvPr>
          <p:cNvCxnSpPr/>
          <p:nvPr/>
        </p:nvCxnSpPr>
        <p:spPr>
          <a:xfrm>
            <a:off x="3387773" y="3612625"/>
            <a:ext cx="3038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BAD161C-668E-6B8F-E278-4BC442BDDE87}"/>
              </a:ext>
            </a:extLst>
          </p:cNvPr>
          <p:cNvCxnSpPr>
            <a:cxnSpLocks/>
          </p:cNvCxnSpPr>
          <p:nvPr/>
        </p:nvCxnSpPr>
        <p:spPr>
          <a:xfrm>
            <a:off x="2086127" y="4091061"/>
            <a:ext cx="433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2E72E9A-C298-590A-23AF-A85D2BB4C4BA}"/>
              </a:ext>
            </a:extLst>
          </p:cNvPr>
          <p:cNvCxnSpPr/>
          <p:nvPr/>
        </p:nvCxnSpPr>
        <p:spPr>
          <a:xfrm>
            <a:off x="3387773" y="4559504"/>
            <a:ext cx="3038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92540CA-5675-44C9-663C-2530A8779D68}"/>
              </a:ext>
            </a:extLst>
          </p:cNvPr>
          <p:cNvCxnSpPr>
            <a:cxnSpLocks/>
          </p:cNvCxnSpPr>
          <p:nvPr/>
        </p:nvCxnSpPr>
        <p:spPr>
          <a:xfrm>
            <a:off x="3795006" y="5024199"/>
            <a:ext cx="263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37AF3680-D5F0-4034-CAC4-A16F6E94ECB5}"/>
              </a:ext>
            </a:extLst>
          </p:cNvPr>
          <p:cNvSpPr/>
          <p:nvPr/>
        </p:nvSpPr>
        <p:spPr>
          <a:xfrm>
            <a:off x="809465" y="3057990"/>
            <a:ext cx="10325000" cy="2366112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6D52AD0-D2F8-5822-5E11-9C81F519E3C3}"/>
              </a:ext>
            </a:extLst>
          </p:cNvPr>
          <p:cNvCxnSpPr>
            <a:cxnSpLocks/>
          </p:cNvCxnSpPr>
          <p:nvPr/>
        </p:nvCxnSpPr>
        <p:spPr>
          <a:xfrm>
            <a:off x="5966085" y="5439096"/>
            <a:ext cx="0" cy="19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ACADDE3F-A0C7-D171-F428-5D407B451204}"/>
              </a:ext>
            </a:extLst>
          </p:cNvPr>
          <p:cNvSpPr txBox="1">
            <a:spLocks/>
          </p:cNvSpPr>
          <p:nvPr/>
        </p:nvSpPr>
        <p:spPr>
          <a:xfrm>
            <a:off x="691079" y="2427557"/>
            <a:ext cx="10325000" cy="81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A2735">
                  <a:lumMod val="50000"/>
                  <a:lumOff val="50000"/>
                </a:srgbClr>
              </a:buClr>
              <a:buSzPct val="75000"/>
              <a:buNone/>
              <a:tabLst/>
              <a:defRPr/>
            </a:pPr>
            <a:r>
              <a:rPr lang="en-US" dirty="0" err="1">
                <a:solidFill>
                  <a:srgbClr val="202428"/>
                </a:solidFill>
                <a:latin typeface="Grandview"/>
              </a:rPr>
              <a:t>Joãozinho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deu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uma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permissão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</a:t>
            </a:r>
            <a:r>
              <a:rPr lang="en-US" b="1" dirty="0" err="1">
                <a:solidFill>
                  <a:srgbClr val="202428"/>
                </a:solidFill>
                <a:latin typeface="Grandview"/>
              </a:rPr>
              <a:t>temporária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e </a:t>
            </a:r>
            <a:r>
              <a:rPr lang="en-US" b="1" dirty="0" err="1">
                <a:solidFill>
                  <a:srgbClr val="202428"/>
                </a:solidFill>
                <a:latin typeface="Grandview"/>
              </a:rPr>
              <a:t>limitada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 para </a:t>
            </a:r>
            <a:r>
              <a:rPr lang="en-US" dirty="0" err="1">
                <a:solidFill>
                  <a:srgbClr val="202428"/>
                </a:solidFill>
                <a:latin typeface="Grandview"/>
              </a:rPr>
              <a:t>Mariazinha</a:t>
            </a:r>
            <a:r>
              <a:rPr lang="en-US" dirty="0">
                <a:solidFill>
                  <a:srgbClr val="202428"/>
                </a:solidFill>
                <a:latin typeface="Grandview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202428"/>
              </a:solidFill>
              <a:effectLst/>
              <a:uLnTx/>
              <a:uFillTx/>
              <a:latin typeface="Grandvie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46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71C1A-E220-DC99-FFDB-2D02B597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8A87C-26EA-EC71-9A37-B5EA62C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aproveitar o fluxo do OAuth2 e trabalhar com Autenticação (Login)?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7F981F44-A330-A7BA-AF06-DA2B5577D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91" y="6182440"/>
            <a:ext cx="1957419" cy="47409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70EC49E-4100-33D7-60CA-4AA0819F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701446" cy="3564436"/>
          </a:xfrm>
        </p:spPr>
        <p:txBody>
          <a:bodyPr/>
          <a:lstStyle/>
          <a:p>
            <a:pPr lvl="1"/>
            <a:r>
              <a:rPr lang="pt-BR" sz="2000" dirty="0"/>
              <a:t>Durante muito tempo se perguntava em como aproveitar todo o fluxograma do OAuth2 que serve para autorização, para atender também a demanda de autenticação;</a:t>
            </a:r>
            <a:endParaRPr lang="pt-BR" dirty="0"/>
          </a:p>
        </p:txBody>
      </p:sp>
      <p:pic>
        <p:nvPicPr>
          <p:cNvPr id="8194" name="Picture 2" descr="conjunto de ícones de login 1270963 Vetor no Vecteezy">
            <a:extLst>
              <a:ext uri="{FF2B5EF4-FFF2-40B4-BE49-F238E27FC236}">
                <a16:creationId xmlns:a16="http://schemas.microsoft.com/office/drawing/2014/main" id="{D5F5E346-1293-8DB2-6595-CB0EE0C6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79" y="322753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747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756</Words>
  <Application>Microsoft Office PowerPoint</Application>
  <PresentationFormat>Widescreen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Grandview</vt:lpstr>
      <vt:lpstr>Lato</vt:lpstr>
      <vt:lpstr>Open Sans</vt:lpstr>
      <vt:lpstr>Segoe UI Semibold</vt:lpstr>
      <vt:lpstr>Wingdings</vt:lpstr>
      <vt:lpstr>Tema do Office</vt:lpstr>
      <vt:lpstr>CosineVTI</vt:lpstr>
      <vt:lpstr>Autenticando microsserviços com Keycloak</vt:lpstr>
      <vt:lpstr>Agenda</vt:lpstr>
      <vt:lpstr>Apresentação pessoal</vt:lpstr>
      <vt:lpstr>Principais conceitos sobre Autenticação e Autorização</vt:lpstr>
      <vt:lpstr>OAuth2</vt:lpstr>
      <vt:lpstr>OAuth2 “Flow”</vt:lpstr>
      <vt:lpstr>Exemplificando...</vt:lpstr>
      <vt:lpstr>Personagens</vt:lpstr>
      <vt:lpstr>Como aproveitar o fluxo do OAuth2 e trabalhar com Autenticação (Login)?</vt:lpstr>
      <vt:lpstr>OpenID Connect</vt:lpstr>
      <vt:lpstr>Apresentação do PowerPoint</vt:lpstr>
      <vt:lpstr>Id token e Access token?</vt:lpstr>
      <vt:lpstr>Apresentação do PowerPoint</vt:lpstr>
      <vt:lpstr>Instalação do Keycloack</vt:lpstr>
      <vt:lpstr>Apresentação do PowerPoint</vt:lpstr>
      <vt:lpstr>Criando um novo client</vt:lpstr>
      <vt:lpstr>Obtendo um novo access token</vt:lpstr>
      <vt:lpstr>Apresentação do PowerPoint</vt:lpstr>
      <vt:lpstr>Criando um novo usuário</vt:lpstr>
      <vt:lpstr>Password policy</vt:lpstr>
      <vt:lpstr>Identity providers</vt:lpstr>
      <vt:lpstr>Customizando a tela de login</vt:lpstr>
      <vt:lpstr>Customizando a tela de login</vt:lpstr>
      <vt:lpstr>Two-factor authentication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Scandelai Sanchez</dc:creator>
  <cp:lastModifiedBy>Vinicius Scandelai Sanchez</cp:lastModifiedBy>
  <cp:revision>50</cp:revision>
  <dcterms:created xsi:type="dcterms:W3CDTF">2024-11-02T21:06:17Z</dcterms:created>
  <dcterms:modified xsi:type="dcterms:W3CDTF">2024-11-08T03:08:36Z</dcterms:modified>
</cp:coreProperties>
</file>