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5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A1B"/>
    <a:srgbClr val="C5BA5E"/>
    <a:srgbClr val="C01154"/>
    <a:srgbClr val="FEC157"/>
    <a:srgbClr val="D82F82"/>
    <a:srgbClr val="2A2B62"/>
    <a:srgbClr val="F0F0F0"/>
    <a:srgbClr val="4C3451"/>
    <a:srgbClr val="3E364E"/>
    <a:srgbClr val="263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47943-56D2-8060-51C6-A35EC9CD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77811-05E3-6D99-52CF-245148068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2BF31-6369-D269-AED8-31F4A25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383C1-BF76-5A65-A54B-88C972C3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E17EF-7DCB-A6B8-CD74-90BBF806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1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EABB-754D-6FA9-D96B-30B50538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9F8F3-0255-5B55-93BB-E3C95DD5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47466-4406-B65A-AD5C-7EE288A8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BF332-5C2E-9514-7063-69F40DE2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9D602-5DD0-8BF7-D8D0-0338645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3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03C6A-4C29-AFE0-DFD6-ECD5FBE4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6F8FC-81FE-B18A-804C-9CF5C4D3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B37AE-1C39-D855-1DBE-C42F3A28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A6BAD-EEC6-3182-033B-0DAEE544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F8CC6-B5C6-F710-87EF-FCF6736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3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8269-D796-4EAC-A495-EFEEE284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19442-EF46-4850-8480-E129ABEE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5BCC4-AB0D-40A7-A479-6A6A929D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E852F-D590-481D-B64D-5A05E10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15C17-38E6-4439-A210-DF04187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4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58DC-ABD3-448F-897E-106A476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62485-46CF-44C4-BEB2-4E5D76EB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E44FE-6E99-4D8C-B85F-77AF2F5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8E448-DC7F-4930-AE0E-54D42C7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446D7-05ED-4F59-B3D1-78B57AB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6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CF44D-1340-4B70-936C-02E3701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61CD3-6A25-4FB7-8EEF-07C6B3CA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B1587-22EE-433B-ACAB-4F6D97E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22678-3E6E-4490-9D90-6574A4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0DA8E-9AC6-482B-84F9-05AA006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8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17DA5-6FAE-4512-A2C5-DC8C932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F62B-F5DC-416B-A35D-1282A92E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C53BA6-8243-488C-A5F7-661C89F1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F56BD-E381-4481-9AE8-5216AD3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F92B9-ECD2-4FCE-859F-9659C192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1BDFD-A824-4D71-9B4D-A003CE5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6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D57C-4A97-43F2-8B1A-71B4376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19187-5E49-4D25-8C50-8263C76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15A40-3449-458F-B537-29DC9139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39AAD-51D9-4F6D-9E11-97F4C8C5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185F23-9CD5-4190-8CD6-4D9BD3B0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3F048C-520E-482F-9D1A-CD8A824B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94CB73-5C1C-49CA-8185-E21C35E0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11FDBF-B1B8-4A8D-8A8F-695F6143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17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BF6D-BF1A-41A9-9744-9FB120F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748B5C-4113-4AB2-9F79-0EDA0816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C1895-79A7-490F-9E31-14D297A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EB7968-A1B0-4AF1-942A-2470928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244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42BD3D-E846-4231-9FEC-38DE1BC2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6B9AC-04CD-4EC2-99FA-E1E00D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FE80B-4164-4E75-A641-56C50FF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6131-E2AE-416B-A7DE-83F8A8F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C925-D83D-437E-A822-FCDB86BF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B0FAA-A0BC-4E63-A8D8-68370169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BEBC9-2656-44EF-8B2D-285A6A3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3625C-AD72-4EE0-9585-1CD6289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90875-AD39-4E9B-9AFE-BC06435C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7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55EF4-507C-ACF8-1001-54D0AFED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EC3A9-890D-CF8F-FC0E-65159368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41819-CA51-69F4-D7B9-84A91761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A3D97-DDDA-E86F-4411-3FF86017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4DD9F-3C7F-A6A3-EB3A-9EA16339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4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7D36-0B47-42E9-8F4F-0D3B747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8DA9C1-21D4-4E70-850B-66FD13A9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40FE16-DCB0-416A-B171-C13EF18E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FCE8B-A2D6-4E12-93C6-208E843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96302-5276-49D7-8805-C67ADCF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ADF45-FC12-4E28-9155-38377DCA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44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AEB8-5B23-46F3-A5B2-FF8C4BD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63447-E703-4B3B-995F-BF612C9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63BF1-16AE-401C-8503-3AE2CE22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B034F-73B8-41D4-829B-27C7CE1D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D4374-4C8D-45EA-AD0C-06F692DA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20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9A1F5-C754-418F-884B-095B5514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9716E-7E7C-4D0C-A67C-275788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D7C1A-EAF5-4A54-A112-A6D248E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794CA-E030-4B3E-BCD3-959EC64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A132B-5F8C-4528-AEA3-058382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3E84-675F-DC28-BB3D-8218C8B9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3B7A3-3F22-6D3F-692B-97C13F68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E57EC-6E26-EC72-3992-5538460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00F05-2544-2B81-09C3-23CD83CD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CDB7F-30D8-D615-B515-38954D6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AA74-7E8D-F57B-8F47-72635FF6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7E0368-2F67-3E1F-2B7B-5946CBCF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997F6-21CD-E728-3017-D051D4ECE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048FFF-78D0-3E3F-F413-D94B65D2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48340-1870-CFB5-81E3-77081DE2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31FA2-873B-31F8-6164-8CE61A9E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630C-6BA0-25D6-CA4E-ECAA1F71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93E49E-BC2C-C86E-BBFF-92411DD8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2840A-4212-8E86-8A02-3D385DAD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EFADAD-FF48-8EB2-DA03-6FE2BFA62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275E37-BF2B-2798-1135-F8B400595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101338-5805-F965-E8D8-8BA2A90E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1AB40C-D231-3FB7-7507-50F9A825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C010DE-2C08-38C9-1DD9-ECDDE72E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A4B95-1BE9-DF2E-3769-B4984B4C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79D79B-188A-E2DF-C9F8-2C5766D9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F2EC4D-0636-66FF-609C-FAF587BB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25190-0223-A431-6240-58E946A7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7C8A82-C6E6-9A66-67A4-6BF7E180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150E02-31DA-3851-8982-2001100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597CF4-2BBC-D85B-112C-FBC1AECB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51519-C7DE-6CAF-CD62-C5BBDF6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65E2F-4D30-050B-7070-F8A77386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5CC70E-E68B-4EFE-8624-69AD7342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4DAD7F-319F-5AC7-86A7-5464A1BE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30B0F3-F0CE-366D-2C42-6BABDE25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97BDE-DF4F-BE79-CC35-86E65E0E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B486-9DAB-1041-8C2E-A22CBC0B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FE1678-DB93-5BD0-BF4E-D835BDFB8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ACEF2-2C5B-553E-74C3-455EB3BE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562FC-15F1-B46B-E751-77D397BD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48AD3D-A3C4-EE4A-D869-C040F12B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92520-6601-F7E5-BC0D-C70A5798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1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C3451"/>
            </a:gs>
            <a:gs pos="100000">
              <a:srgbClr val="2A2B6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DF4DC3-E0B0-7BA1-7FB6-7B0B220F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0B91E-34E2-6A3F-A26C-3F90485A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DBEBE-5303-5173-2817-147F1AB5E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1769-013E-4E06-8A69-F9CEA4E650AC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A0FB4-3C8B-FE06-9075-3B4C878A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F3225-366E-69C3-6BD4-780AA61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A6AB-E51B-441C-BFD3-8BCE256C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1513B7-8709-4BF2-8BAA-35C199D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FEDDC-5307-4AB8-99C2-A4A43FEF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07681-FA5E-48BF-A17E-09E86481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09B-4730-4B94-B2C1-55AEDE18C705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4B48C-1A9A-42C5-A0CB-BF804784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59DE7-4A45-474C-9027-2ABADA2E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82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4307-7014-AC9B-59AA-18F48AFE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128" y="960968"/>
            <a:ext cx="5798539" cy="4512733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que o uso de </a:t>
            </a:r>
            <a:r>
              <a:rPr lang="pt-BR" sz="5400" dirty="0">
                <a:solidFill>
                  <a:srgbClr val="D82F8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interfaces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pode </a:t>
            </a:r>
            <a:r>
              <a:rPr lang="pt-BR" sz="5400" dirty="0">
                <a:solidFill>
                  <a:srgbClr val="FEC15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preparar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sua aplicação para o </a:t>
            </a:r>
            <a:r>
              <a:rPr lang="pt-BR" sz="5400" dirty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futuro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DDD593-5B4A-D759-0718-5ABEC292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3" y="214745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8AA362-9D74-77D7-FBEE-B8F1544883FA}"/>
              </a:ext>
            </a:extLst>
          </p:cNvPr>
          <p:cNvSpPr txBox="1"/>
          <p:nvPr/>
        </p:nvSpPr>
        <p:spPr>
          <a:xfrm>
            <a:off x="518663" y="23013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036" name="Picture 12" descr="Premium Vector | User login smartphone for site . application page user  interface. phone, mobile, smartphone,. device screen. business icon.">
            <a:extLst>
              <a:ext uri="{FF2B5EF4-FFF2-40B4-BE49-F238E27FC236}">
                <a16:creationId xmlns:a16="http://schemas.microsoft.com/office/drawing/2014/main" id="{880B9511-C487-2809-F7F0-39DDE9F0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42" y="697234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6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18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FDD78D-EB7D-3264-C10B-33CBBB8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685800"/>
            <a:ext cx="5266266" cy="1474666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 componentes de acesso a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AF20-DEF9-5D2D-850B-1B03BCE2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447337"/>
            <a:ext cx="5266266" cy="3770434"/>
          </a:xfrm>
        </p:spPr>
        <p:txBody>
          <a:bodyPr anchor="t">
            <a:normAutofit/>
          </a:bodyPr>
          <a:lstStyle/>
          <a:p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UniDAC</a:t>
            </a:r>
            <a:endParaRPr lang="pt-BR" sz="20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conjunto de componentes de acesso a dados da </a:t>
            </a:r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Devart</a:t>
            </a:r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oferece suporte a uma ampla variedade de bancos de dados, incluindo Oracle, SQL Server, MySQL, PostgreSQL, </a:t>
            </a:r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entre outros</a:t>
            </a:r>
          </a:p>
        </p:txBody>
      </p:sp>
      <p:pic>
        <p:nvPicPr>
          <p:cNvPr id="4098" name="Picture 2" descr="Sobre o Universal Data Access Components (UniDAC)">
            <a:extLst>
              <a:ext uri="{FF2B5EF4-FFF2-40B4-BE49-F238E27FC236}">
                <a16:creationId xmlns:a16="http://schemas.microsoft.com/office/drawing/2014/main" id="{CDF3AE60-4924-76F2-934A-D28C0F32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686912"/>
            <a:ext cx="4797056" cy="55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0E17F7-E074-DCCE-DFB4-79C52A3F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554F2C-92AF-0892-7332-E76ABFE61DE6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5214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6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18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FDD78D-EB7D-3264-C10B-33CBBB8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685800"/>
            <a:ext cx="5266266" cy="1474666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 componentes de acesso a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AF20-DEF9-5D2D-850B-1B03BCE2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447337"/>
            <a:ext cx="5418666" cy="3770434"/>
          </a:xfrm>
        </p:spPr>
        <p:txBody>
          <a:bodyPr anchor="t">
            <a:normAutofit/>
          </a:bodyPr>
          <a:lstStyle/>
          <a:p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ZeosLib</a:t>
            </a:r>
            <a:endParaRPr lang="pt-BR" sz="20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biblioteca de acesso a dados open-</a:t>
            </a:r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oferece suporte a uma ampla variedade de bancos de dados, incluindo Oracle, MySQL, PostgreSQL, </a:t>
            </a:r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r>
              <a:rPr lang="pt-BR" sz="20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entre outros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20E17F7-E074-DCCE-DFB4-79C52A3F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554F2C-92AF-0892-7332-E76ABFE61DE6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96E11C-EA71-7EED-6AA3-0FAEAB8F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08" y="2590800"/>
            <a:ext cx="4057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4307-7014-AC9B-59AA-18F48AFE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65" y="960969"/>
            <a:ext cx="5688472" cy="4897965"/>
          </a:xfrm>
        </p:spPr>
        <p:txBody>
          <a:bodyPr anchor="ctr">
            <a:normAutofit/>
          </a:bodyPr>
          <a:lstStyle/>
          <a:p>
            <a:pPr algn="r"/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Porque estamos falando de componentes de acesso a dados?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DDD593-5B4A-D759-0718-5ABEC292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3" y="214745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8AA362-9D74-77D7-FBEE-B8F1544883FA}"/>
              </a:ext>
            </a:extLst>
          </p:cNvPr>
          <p:cNvSpPr txBox="1"/>
          <p:nvPr/>
        </p:nvSpPr>
        <p:spPr>
          <a:xfrm>
            <a:off x="518663" y="23013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6148" name="Picture 4" descr="Database - free icon">
            <a:extLst>
              <a:ext uri="{FF2B5EF4-FFF2-40B4-BE49-F238E27FC236}">
                <a16:creationId xmlns:a16="http://schemas.microsoft.com/office/drawing/2014/main" id="{8C4F51C2-2770-DC51-2582-FA2A037A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02" y="1871134"/>
            <a:ext cx="3315832" cy="33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3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DDDD593-5B4A-D759-0718-5ABEC292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3" y="214745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8AA362-9D74-77D7-FBEE-B8F1544883FA}"/>
              </a:ext>
            </a:extLst>
          </p:cNvPr>
          <p:cNvSpPr txBox="1"/>
          <p:nvPr/>
        </p:nvSpPr>
        <p:spPr>
          <a:xfrm>
            <a:off x="518663" y="23013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6148" name="Picture 4" descr="Database - free icon">
            <a:extLst>
              <a:ext uri="{FF2B5EF4-FFF2-40B4-BE49-F238E27FC236}">
                <a16:creationId xmlns:a16="http://schemas.microsoft.com/office/drawing/2014/main" id="{8C4F51C2-2770-DC51-2582-FA2A037A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1" y="1339450"/>
            <a:ext cx="6604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4C21FB-46B2-EB17-BB53-29301278F00F}"/>
              </a:ext>
            </a:extLst>
          </p:cNvPr>
          <p:cNvSpPr txBox="1"/>
          <p:nvPr/>
        </p:nvSpPr>
        <p:spPr>
          <a:xfrm>
            <a:off x="1600200" y="1377262"/>
            <a:ext cx="5827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Quantos aqui ainda usam BDE?</a:t>
            </a:r>
          </a:p>
        </p:txBody>
      </p:sp>
      <p:pic>
        <p:nvPicPr>
          <p:cNvPr id="7" name="Picture 4" descr="Database - free icon">
            <a:extLst>
              <a:ext uri="{FF2B5EF4-FFF2-40B4-BE49-F238E27FC236}">
                <a16:creationId xmlns:a16="http://schemas.microsoft.com/office/drawing/2014/main" id="{595C2516-AFCD-DF5C-011D-6E494324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1" y="2313970"/>
            <a:ext cx="6604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290E94-0A6C-043C-4379-DE992B5AEEEE}"/>
              </a:ext>
            </a:extLst>
          </p:cNvPr>
          <p:cNvSpPr txBox="1"/>
          <p:nvPr/>
        </p:nvSpPr>
        <p:spPr>
          <a:xfrm>
            <a:off x="1600200" y="2351782"/>
            <a:ext cx="10100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Quantos aqui deixou de usar um componente mais novo, porque teria que </a:t>
            </a:r>
            <a:r>
              <a:rPr lang="pt-BR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refatorar</a:t>
            </a:r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todo o seu código?</a:t>
            </a:r>
          </a:p>
        </p:txBody>
      </p:sp>
      <p:pic>
        <p:nvPicPr>
          <p:cNvPr id="9" name="Picture 4" descr="Database - free icon">
            <a:extLst>
              <a:ext uri="{FF2B5EF4-FFF2-40B4-BE49-F238E27FC236}">
                <a16:creationId xmlns:a16="http://schemas.microsoft.com/office/drawing/2014/main" id="{1E080706-8D60-C840-B7CE-DFA884A3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1" y="3732401"/>
            <a:ext cx="6604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0DEFEE-8CC5-D09F-CCEF-DB79A8C3C7EA}"/>
              </a:ext>
            </a:extLst>
          </p:cNvPr>
          <p:cNvSpPr txBox="1"/>
          <p:nvPr/>
        </p:nvSpPr>
        <p:spPr>
          <a:xfrm>
            <a:off x="1600200" y="3770213"/>
            <a:ext cx="10100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Quanto tempo você levaria para </a:t>
            </a:r>
            <a:r>
              <a:rPr lang="pt-BR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refatorar</a:t>
            </a:r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seu projeto? Trocando componente por componente?</a:t>
            </a:r>
          </a:p>
        </p:txBody>
      </p:sp>
      <p:pic>
        <p:nvPicPr>
          <p:cNvPr id="11" name="Picture 4" descr="Database - free icon">
            <a:extLst>
              <a:ext uri="{FF2B5EF4-FFF2-40B4-BE49-F238E27FC236}">
                <a16:creationId xmlns:a16="http://schemas.microsoft.com/office/drawing/2014/main" id="{45294098-608E-317C-CC74-DAA842FF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1" y="5074936"/>
            <a:ext cx="660401" cy="6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9855A2-289D-9FAD-7D42-FA4C8B7C5953}"/>
              </a:ext>
            </a:extLst>
          </p:cNvPr>
          <p:cNvSpPr txBox="1"/>
          <p:nvPr/>
        </p:nvSpPr>
        <p:spPr>
          <a:xfrm>
            <a:off x="1600200" y="5112748"/>
            <a:ext cx="346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é dinheiro!</a:t>
            </a:r>
          </a:p>
        </p:txBody>
      </p:sp>
    </p:spTree>
    <p:extLst>
      <p:ext uri="{BB962C8B-B14F-4D97-AF65-F5344CB8AC3E}">
        <p14:creationId xmlns:p14="http://schemas.microsoft.com/office/powerpoint/2010/main" val="34796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990253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Mão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massa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ozinheiro chefe dos desenhos animados segurando um pedaço de pão | Vetor  Premium | Desenhos de profissões, Desenhos animados, Desenhos">
            <a:extLst>
              <a:ext uri="{FF2B5EF4-FFF2-40B4-BE49-F238E27FC236}">
                <a16:creationId xmlns:a16="http://schemas.microsoft.com/office/drawing/2014/main" id="{9D98992D-0656-4A6F-262F-935669B5A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8" b="1330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6B5AF-4493-8F85-B05F-8BB49DB02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9FB4EF-819E-6DDB-943D-46F5D6501A02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28749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rse">
            <a:extLst>
              <a:ext uri="{FF2B5EF4-FFF2-40B4-BE49-F238E27FC236}">
                <a16:creationId xmlns:a16="http://schemas.microsoft.com/office/drawing/2014/main" id="{569A3D65-73AA-05D7-7E02-F7F6D3C3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90" y="1724856"/>
            <a:ext cx="9283171" cy="34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1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9DABD-2A9F-74D8-A68E-3E068327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uvidas Hapvida - HAPVIDA">
            <a:extLst>
              <a:ext uri="{FF2B5EF4-FFF2-40B4-BE49-F238E27FC236}">
                <a16:creationId xmlns:a16="http://schemas.microsoft.com/office/drawing/2014/main" id="{D43A15EC-C918-8839-D136-B9B52DF3A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r="1365" b="-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05AA7CC-A42D-5C36-2E6D-F15F9D0C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81387E-5BE3-88AE-0917-82D94C79590E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352252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9DABD-2A9F-74D8-A68E-3E068327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888132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Obrigado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 Gracias! Thanks!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5E9405D-261C-D816-A12F-C399556A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5667"/>
            <a:ext cx="10888131" cy="44412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viniciuss.sanchez@gmail.com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E2A880-F66C-2951-BB26-7BBF3E5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5" y="6328306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413262-FECF-EB3C-7372-0085BBD82B74}"/>
              </a:ext>
            </a:extLst>
          </p:cNvPr>
          <p:cNvSpPr txBox="1"/>
          <p:nvPr/>
        </p:nvSpPr>
        <p:spPr>
          <a:xfrm>
            <a:off x="2578265" y="634369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028" name="Picture 4" descr="Embarcadero MVP Program - Community Blogs - Embarcadero Community">
            <a:extLst>
              <a:ext uri="{FF2B5EF4-FFF2-40B4-BE49-F238E27FC236}">
                <a16:creationId xmlns:a16="http://schemas.microsoft.com/office/drawing/2014/main" id="{9BD8071C-0A0E-A561-5651-110FB825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0" y="6150505"/>
            <a:ext cx="1009224" cy="6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a de Certificações Delphi. Em dias de quarentena, grandes… | by  Vinicius Sanchez | Medium">
            <a:extLst>
              <a:ext uri="{FF2B5EF4-FFF2-40B4-BE49-F238E27FC236}">
                <a16:creationId xmlns:a16="http://schemas.microsoft.com/office/drawing/2014/main" id="{3EBE5034-63B3-3F4B-4C0B-FABD06D4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65" y="6176963"/>
            <a:ext cx="650273" cy="6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7D1831C8-3071-0206-8991-350BD2FAB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1" y="3122613"/>
            <a:ext cx="3369732" cy="3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4307-7014-AC9B-59AA-18F48AFE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128" y="960968"/>
            <a:ext cx="5798539" cy="4512733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que o uso de </a:t>
            </a:r>
            <a:r>
              <a:rPr lang="pt-BR" sz="5400" dirty="0">
                <a:solidFill>
                  <a:srgbClr val="D82F8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interfaces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pode </a:t>
            </a:r>
            <a:r>
              <a:rPr lang="pt-BR" sz="5400" dirty="0">
                <a:solidFill>
                  <a:srgbClr val="FEC15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preparar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sua aplicação para o </a:t>
            </a:r>
            <a:r>
              <a:rPr lang="pt-BR" sz="5400" dirty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futuro</a:t>
            </a:r>
            <a:r>
              <a:rPr lang="pt-B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DDD593-5B4A-D759-0718-5ABEC292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3" y="214745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8AA362-9D74-77D7-FBEE-B8F1544883FA}"/>
              </a:ext>
            </a:extLst>
          </p:cNvPr>
          <p:cNvSpPr txBox="1"/>
          <p:nvPr/>
        </p:nvSpPr>
        <p:spPr>
          <a:xfrm>
            <a:off x="518663" y="23013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3074" name="Picture 2" descr="28,300+ Simple Code Stock Photos, Pictures &amp; Royalty-Free Images - iStock |  Complex code">
            <a:extLst>
              <a:ext uri="{FF2B5EF4-FFF2-40B4-BE49-F238E27FC236}">
                <a16:creationId xmlns:a16="http://schemas.microsoft.com/office/drawing/2014/main" id="{1FE761AD-222F-5E91-3EFC-B5DD219F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17" y="1549400"/>
            <a:ext cx="5829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2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9DABD-2A9F-74D8-A68E-3E068327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Vinicius Sanchez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5E9405D-261C-D816-A12F-C399556A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124586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Etec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Fernandópolis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Fundação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Educacional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Fernandópolis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Delphi Developer</a:t>
            </a: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comunidade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Hashload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10 Anos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desenvolvedor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 descr="Homem de óculos e camisa cinza&#10;&#10;Descrição gerada automaticamente">
            <a:extLst>
              <a:ext uri="{FF2B5EF4-FFF2-40B4-BE49-F238E27FC236}">
                <a16:creationId xmlns:a16="http://schemas.microsoft.com/office/drawing/2014/main" id="{A90C86A5-7D1D-7413-CA09-DCFFB696C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2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3E2A880-F66C-2951-BB26-7BBF3E5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45" y="6328306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413262-FECF-EB3C-7372-0085BBD82B74}"/>
              </a:ext>
            </a:extLst>
          </p:cNvPr>
          <p:cNvSpPr txBox="1"/>
          <p:nvPr/>
        </p:nvSpPr>
        <p:spPr>
          <a:xfrm>
            <a:off x="2578265" y="634369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pic>
        <p:nvPicPr>
          <p:cNvPr id="1028" name="Picture 4" descr="Embarcadero MVP Program - Community Blogs - Embarcadero Community">
            <a:extLst>
              <a:ext uri="{FF2B5EF4-FFF2-40B4-BE49-F238E27FC236}">
                <a16:creationId xmlns:a16="http://schemas.microsoft.com/office/drawing/2014/main" id="{9BD8071C-0A0E-A561-5651-110FB825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0" y="6150505"/>
            <a:ext cx="1009224" cy="6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grama de Certificações Delphi. Em dias de quarentena, grandes… | by  Vinicius Sanchez | Medium">
            <a:extLst>
              <a:ext uri="{FF2B5EF4-FFF2-40B4-BE49-F238E27FC236}">
                <a16:creationId xmlns:a16="http://schemas.microsoft.com/office/drawing/2014/main" id="{3EBE5034-63B3-3F4B-4C0B-FABD06D4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65" y="6176963"/>
            <a:ext cx="650273" cy="63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8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DABD-2A9F-74D8-A68E-3E068327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Segoe UI" panose="020B0502040204020203" pitchFamily="34" charset="0"/>
                <a:cs typeface="Segoe UI" panose="020B0502040204020203" pitchFamily="34" charset="0"/>
              </a:rPr>
              <a:t>Fiorilli S/C Software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E2A880-F66C-2951-BB26-7BBF3E5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413262-FECF-EB3C-7372-0085BBD82B74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D5A44-F982-03AB-E3D1-D4ACE416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9600" cy="4351338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Atuando há mais de 48 anos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Uma das maiores empresas do Brasil no desenvolvimento de softwares de gestão pública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Presentes em mais de 1000 municípios brasileiros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Líder de mercado, é a empresa que mais cresce em seu segmento</a:t>
            </a: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73E18331-BE9C-C74F-C6A2-8BC2A8CE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80" y="3598332"/>
            <a:ext cx="3063819" cy="30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F8D6E4-C4DA-D117-484A-5F1372F6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-489" t="694" r="-489" b="46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C866C34-8339-95B6-C8D4-F80494E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9" y="365125"/>
            <a:ext cx="4631933" cy="189991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Evolução dos componentes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BFCD67E-1C08-6288-CE2F-81F8FA7F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0" y="2434201"/>
            <a:ext cx="4513400" cy="374276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BDE (Borland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Engine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TTable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TQuery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TDataBase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6F4C5E-052D-A75B-B4CE-7380801A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2746CE1-5B07-34FD-18B5-E1A1FF4E4D32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19483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F8D6E4-C4DA-D117-484A-5F1372F6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-489" t="694" r="-489" b="46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C866C34-8339-95B6-C8D4-F80494E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9" y="365125"/>
            <a:ext cx="4631933" cy="189991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Evolução dos componentes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BFCD67E-1C08-6288-CE2F-81F8FA7F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0" y="2434201"/>
            <a:ext cx="4513400" cy="3742762"/>
          </a:xfrm>
        </p:spPr>
        <p:txBody>
          <a:bodyPr>
            <a:normAutofit/>
          </a:bodyPr>
          <a:lstStyle/>
          <a:p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TClientDataSet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permitia trabalhar com dados em memória, além de suporte a dados remotos usando a tecnologia MIDAS (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Multi-tier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Distributed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Services)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6F4C5E-052D-A75B-B4CE-7380801A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2746CE1-5B07-34FD-18B5-E1A1FF4E4D32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158606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F8D6E4-C4DA-D117-484A-5F1372F6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-489" t="694" r="-489" b="46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C866C34-8339-95B6-C8D4-F80494E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9" y="365125"/>
            <a:ext cx="4631933" cy="189991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Evolução dos componentes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6F4C5E-052D-A75B-B4CE-7380801A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2746CE1-5B07-34FD-18B5-E1A1FF4E4D32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EF648858-752C-6DC8-B211-ED7B0EC0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0" y="2434201"/>
            <a:ext cx="4513400" cy="3742762"/>
          </a:xfrm>
        </p:spPr>
        <p:txBody>
          <a:bodyPr>
            <a:normAutofit/>
          </a:bodyPr>
          <a:lstStyle/>
          <a:p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TADOConnection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Permitia conectar-se a bancos de dados usando a tecnologia ADO (ActiveX Data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 da Microsoft</a:t>
            </a:r>
          </a:p>
        </p:txBody>
      </p:sp>
    </p:spTree>
    <p:extLst>
      <p:ext uri="{BB962C8B-B14F-4D97-AF65-F5344CB8AC3E}">
        <p14:creationId xmlns:p14="http://schemas.microsoft.com/office/powerpoint/2010/main" val="413854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F8D6E4-C4DA-D117-484A-5F1372F6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-489" t="694" r="-489" b="46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C866C34-8339-95B6-C8D4-F80494E4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99" y="365125"/>
            <a:ext cx="4631933" cy="189991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Segoe UI" panose="020B0502040204020203" pitchFamily="34" charset="0"/>
                <a:cs typeface="Segoe UI" panose="020B0502040204020203" pitchFamily="34" charset="0"/>
              </a:rPr>
              <a:t>Evolução dos componentes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6F4C5E-052D-A75B-B4CE-7380801A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2746CE1-5B07-34FD-18B5-E1A1FF4E4D32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EF648858-752C-6DC8-B211-ED7B0EC0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00" y="2434201"/>
            <a:ext cx="4513400" cy="3742762"/>
          </a:xfrm>
        </p:spPr>
        <p:txBody>
          <a:bodyPr>
            <a:normAutofit/>
          </a:bodyPr>
          <a:lstStyle/>
          <a:p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DBExpress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Uma tecnologia leve de acesso a dados com suporte para múltiplos bancos de dados e conectividade direta</a:t>
            </a:r>
          </a:p>
        </p:txBody>
      </p:sp>
    </p:spTree>
    <p:extLst>
      <p:ext uri="{BB962C8B-B14F-4D97-AF65-F5344CB8AC3E}">
        <p14:creationId xmlns:p14="http://schemas.microsoft.com/office/powerpoint/2010/main" val="236779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9DABD-2A9F-74D8-A68E-3E068327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37032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componentes</a:t>
            </a:r>
            <a:endParaRPr lang="en-US" sz="5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99459-3933-8723-9257-F87F21B4D6D2}"/>
              </a:ext>
            </a:extLst>
          </p:cNvPr>
          <p:cNvSpPr txBox="1">
            <a:spLocks/>
          </p:cNvSpPr>
          <p:nvPr/>
        </p:nvSpPr>
        <p:spPr>
          <a:xfrm>
            <a:off x="640081" y="2706624"/>
            <a:ext cx="624156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FireDAC</a:t>
            </a:r>
            <a:endParaRPr lang="en-US" sz="2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acesso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dados da Embarcadero que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substituiu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DBExpress</a:t>
            </a:r>
            <a:b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FireDAC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oferece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conectividade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alto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variedade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2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bancos</a:t>
            </a:r>
            <a:r>
              <a:rPr lang="en-US" sz="2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dados</a:t>
            </a:r>
          </a:p>
        </p:txBody>
      </p:sp>
      <p:pic>
        <p:nvPicPr>
          <p:cNvPr id="3074" name="Picture 2" descr="Introdução ao FireDAC | Learn Delphi">
            <a:extLst>
              <a:ext uri="{FF2B5EF4-FFF2-40B4-BE49-F238E27FC236}">
                <a16:creationId xmlns:a16="http://schemas.microsoft.com/office/drawing/2014/main" id="{B5616605-16DF-2C87-E9BD-BCD784C3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3477" y="1141983"/>
            <a:ext cx="3155870" cy="2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0C3B7F-C332-04E6-BA12-B2AAB4CB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4" y="4393118"/>
            <a:ext cx="4014216" cy="93330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3E2A880-F66C-2951-BB26-7BBF3E5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9" y="6323597"/>
            <a:ext cx="338555" cy="3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413262-FECF-EB3C-7372-0085BBD82B74}"/>
              </a:ext>
            </a:extLst>
          </p:cNvPr>
          <p:cNvSpPr txBox="1"/>
          <p:nvPr/>
        </p:nvSpPr>
        <p:spPr>
          <a:xfrm>
            <a:off x="532619" y="633898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@viiniciussanchez</a:t>
            </a:r>
          </a:p>
        </p:txBody>
      </p:sp>
    </p:spTree>
    <p:extLst>
      <p:ext uri="{BB962C8B-B14F-4D97-AF65-F5344CB8AC3E}">
        <p14:creationId xmlns:p14="http://schemas.microsoft.com/office/powerpoint/2010/main" val="1196851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</TotalTime>
  <Words>392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Semibold</vt:lpstr>
      <vt:lpstr>Tema do Office</vt:lpstr>
      <vt:lpstr>1_Tema do Office</vt:lpstr>
      <vt:lpstr>Como que o uso de interfaces pode preparar a sua aplicação para o futuro?</vt:lpstr>
      <vt:lpstr>Como que o uso de interfaces pode preparar a sua aplicação para o futuro?</vt:lpstr>
      <vt:lpstr>Vinicius Sanchez</vt:lpstr>
      <vt:lpstr>Fiorilli S/C Software</vt:lpstr>
      <vt:lpstr>Evolução dos componentes</vt:lpstr>
      <vt:lpstr>Evolução dos componentes</vt:lpstr>
      <vt:lpstr>Evolução dos componentes</vt:lpstr>
      <vt:lpstr>Evolução dos componentes</vt:lpstr>
      <vt:lpstr>Evolução  dos componentes</vt:lpstr>
      <vt:lpstr>Outros componentes de acesso a dados</vt:lpstr>
      <vt:lpstr>Outros componentes de acesso a dados</vt:lpstr>
      <vt:lpstr>Porque estamos falando de componentes de acesso a dados?</vt:lpstr>
      <vt:lpstr>Apresentação do PowerPoint</vt:lpstr>
      <vt:lpstr>Mão na massa</vt:lpstr>
      <vt:lpstr>Apresentação do PowerPoint</vt:lpstr>
      <vt:lpstr>Dúvidas?</vt:lpstr>
      <vt:lpstr>Obrigado! Gracias!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20</cp:revision>
  <dcterms:created xsi:type="dcterms:W3CDTF">2023-07-02T19:33:34Z</dcterms:created>
  <dcterms:modified xsi:type="dcterms:W3CDTF">2023-07-07T00:28:44Z</dcterms:modified>
</cp:coreProperties>
</file>