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71" r:id="rId6"/>
    <p:sldId id="265" r:id="rId7"/>
    <p:sldId id="266" r:id="rId8"/>
    <p:sldId id="267" r:id="rId9"/>
    <p:sldId id="272" r:id="rId10"/>
    <p:sldId id="273" r:id="rId11"/>
    <p:sldId id="274" r:id="rId12"/>
    <p:sldId id="269" r:id="rId13"/>
    <p:sldId id="270" r:id="rId14"/>
    <p:sldId id="263" r:id="rId15"/>
    <p:sldId id="25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F2"/>
    <a:srgbClr val="D632FF"/>
    <a:srgbClr val="FE2656"/>
    <a:srgbClr val="00B8F4"/>
    <a:srgbClr val="D63AFF"/>
    <a:srgbClr val="00F2E6"/>
    <a:srgbClr val="FECF41"/>
    <a:srgbClr val="2A2A2A"/>
    <a:srgbClr val="24121B"/>
    <a:srgbClr val="180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68269-D796-4EAC-A495-EFEEE284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19442-EF46-4850-8480-E129ABEE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5BCC4-AB0D-40A7-A479-6A6A929D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E852F-D590-481D-B64D-5A05E10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515C17-38E6-4439-A210-DF04187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AEB8-5B23-46F3-A5B2-FF8C4BD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963447-E703-4B3B-995F-BF612C9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63BF1-16AE-401C-8503-3AE2CE22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B034F-73B8-41D4-829B-27C7CE1D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D4374-4C8D-45EA-AD0C-06F692DA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9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9A1F5-C754-418F-884B-095B5514B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C9716E-7E7C-4D0C-A67C-275788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D7C1A-EAF5-4A54-A112-A6D248EE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794CA-E030-4B3E-BCD3-959EC64F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A132B-5F8C-4528-AEA3-058382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7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58DC-ABD3-448F-897E-106A476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62485-46CF-44C4-BEB2-4E5D76EB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E44FE-6E99-4D8C-B85F-77AF2F5E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8E448-DC7F-4930-AE0E-54D42C79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446D7-05ED-4F59-B3D1-78B57AB7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CF44D-1340-4B70-936C-02E3701B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61CD3-6A25-4FB7-8EEF-07C6B3CA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B1587-22EE-433B-ACAB-4F6D97E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22678-3E6E-4490-9D90-6574A4D3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0DA8E-9AC6-482B-84F9-05AA0065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17DA5-6FAE-4512-A2C5-DC8C9320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F62B-F5DC-416B-A35D-1282A92E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C53BA6-8243-488C-A5F7-661C89F1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F56BD-E381-4481-9AE8-5216AD3D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7F92B9-ECD2-4FCE-859F-9659C192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A1BDFD-A824-4D71-9B4D-A003CE5B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9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FD57C-4A97-43F2-8B1A-71B4376A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119187-5E49-4D25-8C50-8263C761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015A40-3449-458F-B537-29DC9139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39AAD-51D9-4F6D-9E11-97F4C8C5B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185F23-9CD5-4190-8CD6-4D9BD3B0D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3F048C-520E-482F-9D1A-CD8A824B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94CB73-5C1C-49CA-8185-E21C35E0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11FDBF-B1B8-4A8D-8A8F-695F6143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51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BF6D-BF1A-41A9-9744-9FB120F2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748B5C-4113-4AB2-9F79-0EDA0816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C1895-79A7-490F-9E31-14D297A9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EB7968-A1B0-4AF1-942A-24709283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42BD3D-E846-4231-9FEC-38DE1BC2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F6B9AC-04CD-4EC2-99FA-E1E00D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FE80B-4164-4E75-A641-56C50FF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6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6131-E2AE-416B-A7DE-83F8A8FB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5C925-D83D-437E-A822-FCDB86BF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7B0FAA-A0BC-4E63-A8D8-68370169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BEBC9-2656-44EF-8B2D-285A6A3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3625C-AD72-4EE0-9585-1CD6289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90875-AD39-4E9B-9AFE-BC06435C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37D36-0B47-42E9-8F4F-0D3B747C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8DA9C1-21D4-4E70-850B-66FD13A92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40FE16-DCB0-416A-B171-C13EF18EA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FCE8B-A2D6-4E12-93C6-208E843A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96302-5276-49D7-8805-C67ADCF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ADF45-FC12-4E28-9155-38377DCA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75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1513B7-8709-4BF2-8BAA-35C199DA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5FEDDC-5307-4AB8-99C2-A4A43FEF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07681-FA5E-48BF-A17E-09E86481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09B-4730-4B94-B2C1-55AEDE18C705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4B48C-1A9A-42C5-A0CB-BF804784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59DE7-4A45-474C-9027-2ABADA2E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B927A14-5070-4EEB-927E-894ACD22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3CE323-DE1E-4DB0-8B51-D739602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099" y="2818015"/>
            <a:ext cx="9415549" cy="2213336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Criando meu primeiro Token </a:t>
            </a:r>
            <a:br>
              <a:rPr lang="pt-BR" sz="5400" b="1" dirty="0">
                <a:solidFill>
                  <a:schemeClr val="bg1"/>
                </a:solidFill>
              </a:rPr>
            </a:br>
            <a:r>
              <a:rPr lang="pt-BR" sz="5400" b="1" dirty="0">
                <a:solidFill>
                  <a:schemeClr val="bg1"/>
                </a:solidFill>
              </a:rPr>
              <a:t>JWT com Horse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C275F-DCB7-4784-B1AA-6479856B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097" y="5031351"/>
            <a:ext cx="9144000" cy="6467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ECF41"/>
                </a:solidFill>
                <a:latin typeface="+mj-lt"/>
                <a:cs typeface="Segoe UI" panose="020B0502040204020203" pitchFamily="34" charset="0"/>
              </a:rPr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370218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622" cy="4351338"/>
          </a:xfrm>
        </p:spPr>
        <p:txBody>
          <a:bodyPr>
            <a:norm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objeto JSON com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(informações) da entidade tratada, normalmente o usuário autenticado. Essas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podem ser de 3 tipos: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públicos, privados e reservados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atributos não obrigatórios (mas recomendados) que são usados na validação do token pelos protocolos de segurança das APIs.</a:t>
            </a:r>
          </a:p>
          <a:p>
            <a:pPr lvl="1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sub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Entidade à quem o token pertence, normalmente o ID do usuário;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Emissor do token;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expiration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 quando o token irá expirar;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issued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 quando o token foi criado;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aud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Destinatário do token, representa a aplicação que irá usá-lo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49F0E5-12B6-47F2-94B0-B86950619E4E}"/>
              </a:ext>
            </a:extLst>
          </p:cNvPr>
          <p:cNvSpPr/>
          <p:nvPr/>
        </p:nvSpPr>
        <p:spPr>
          <a:xfrm>
            <a:off x="838200" y="5015547"/>
            <a:ext cx="2704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632FF"/>
                </a:solidFill>
              </a:rPr>
              <a:t>{</a:t>
            </a:r>
          </a:p>
          <a:p>
            <a:r>
              <a:rPr lang="pt-BR" dirty="0">
                <a:solidFill>
                  <a:srgbClr val="D632FF"/>
                </a:solidFill>
              </a:rPr>
              <a:t>      "sub": "1234567890",</a:t>
            </a:r>
          </a:p>
          <a:p>
            <a:r>
              <a:rPr lang="pt-BR" dirty="0">
                <a:solidFill>
                  <a:srgbClr val="D632FF"/>
                </a:solidFill>
              </a:rPr>
              <a:t>      "</a:t>
            </a:r>
            <a:r>
              <a:rPr lang="pt-BR" dirty="0" err="1">
                <a:solidFill>
                  <a:srgbClr val="D632FF"/>
                </a:solidFill>
              </a:rPr>
              <a:t>name</a:t>
            </a:r>
            <a:r>
              <a:rPr lang="pt-BR" dirty="0">
                <a:solidFill>
                  <a:srgbClr val="D632FF"/>
                </a:solidFill>
              </a:rPr>
              <a:t>": "John Doe",</a:t>
            </a:r>
          </a:p>
          <a:p>
            <a:r>
              <a:rPr lang="pt-BR" dirty="0">
                <a:solidFill>
                  <a:srgbClr val="D632FF"/>
                </a:solidFill>
              </a:rPr>
              <a:t>      "</a:t>
            </a:r>
            <a:r>
              <a:rPr lang="pt-BR" dirty="0" err="1">
                <a:solidFill>
                  <a:srgbClr val="D632FF"/>
                </a:solidFill>
              </a:rPr>
              <a:t>iat</a:t>
            </a:r>
            <a:r>
              <a:rPr lang="pt-BR" dirty="0">
                <a:solidFill>
                  <a:srgbClr val="D632FF"/>
                </a:solidFill>
              </a:rPr>
              <a:t>": 1516239022</a:t>
            </a:r>
          </a:p>
          <a:p>
            <a:r>
              <a:rPr lang="pt-BR" dirty="0">
                <a:solidFill>
                  <a:srgbClr val="D632FF"/>
                </a:solidFill>
              </a:rPr>
              <a:t>}</a:t>
            </a:r>
          </a:p>
        </p:txBody>
      </p:sp>
      <p:pic>
        <p:nvPicPr>
          <p:cNvPr id="6" name="Picture 2" descr="Encoded JWT">
            <a:extLst>
              <a:ext uri="{FF2B5EF4-FFF2-40B4-BE49-F238E27FC236}">
                <a16:creationId xmlns:a16="http://schemas.microsoft.com/office/drawing/2014/main" id="{2E87BAD3-62E0-49F2-9739-FCFACBC0F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5570221" y="5029055"/>
            <a:ext cx="5393575" cy="14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2336E4B0-FEF7-4E70-9D86-129B7627F45D}"/>
              </a:ext>
            </a:extLst>
          </p:cNvPr>
          <p:cNvCxnSpPr>
            <a:endCxn id="6" idx="1"/>
          </p:cNvCxnSpPr>
          <p:nvPr/>
        </p:nvCxnSpPr>
        <p:spPr>
          <a:xfrm>
            <a:off x="3449782" y="5760965"/>
            <a:ext cx="2120439" cy="12700"/>
          </a:xfrm>
          <a:prstGeom prst="curvedConnector3">
            <a:avLst/>
          </a:prstGeom>
          <a:ln>
            <a:solidFill>
              <a:srgbClr val="D63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a concatenação dos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gerados a partir do Header 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usando base64UrlEncode, com uma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chave secreta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certificado RSA.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Essa assinatura é utilizada para garantir a integridade do token, no caso, se ele foi modificado e se realmente foi gerado por você.</a:t>
            </a:r>
          </a:p>
          <a:p>
            <a:endParaRPr lang="pt-BR" sz="2000" dirty="0">
              <a:solidFill>
                <a:srgbClr val="FE2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FE2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BAAF62-8870-4601-9466-95B54CBA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98520"/>
              </p:ext>
            </p:extLst>
          </p:nvPr>
        </p:nvGraphicFramePr>
        <p:xfrm>
          <a:off x="939338" y="3452654"/>
          <a:ext cx="8538037" cy="1097280"/>
        </p:xfrm>
        <a:graphic>
          <a:graphicData uri="http://schemas.openxmlformats.org/drawingml/2006/table">
            <a:tbl>
              <a:tblPr/>
              <a:tblGrid>
                <a:gridCol w="8538037">
                  <a:extLst>
                    <a:ext uri="{9D8B030D-6E8A-4147-A177-3AD203B41FA5}">
                      <a16:colId xmlns:a16="http://schemas.microsoft.com/office/drawing/2014/main" val="247456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HMACSHA256(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base64UrlEncode(</a:t>
                      </a:r>
                      <a:r>
                        <a:rPr lang="pt-BR" b="0" i="0" dirty="0" err="1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cabecalho</a:t>
                      </a:r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) + "." +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base64UrlEncode(</a:t>
                      </a:r>
                      <a:r>
                        <a:rPr lang="pt-BR" b="0" i="0" dirty="0" err="1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conteudo</a:t>
                      </a:r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),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chave)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37560"/>
                  </a:ext>
                </a:extLst>
              </a:tr>
            </a:tbl>
          </a:graphicData>
        </a:graphic>
      </p:graphicFrame>
      <p:pic>
        <p:nvPicPr>
          <p:cNvPr id="6" name="Picture 2" descr="Encoded JWT">
            <a:extLst>
              <a:ext uri="{FF2B5EF4-FFF2-40B4-BE49-F238E27FC236}">
                <a16:creationId xmlns:a16="http://schemas.microsoft.com/office/drawing/2014/main" id="{602E21B6-54CA-4D4A-889C-A1808C614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4729942" y="4549934"/>
            <a:ext cx="6898178" cy="18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1BB98E13-7BC5-41BE-9703-0D4FF1F9A203}"/>
              </a:ext>
            </a:extLst>
          </p:cNvPr>
          <p:cNvCxnSpPr>
            <a:cxnSpLocks/>
          </p:cNvCxnSpPr>
          <p:nvPr/>
        </p:nvCxnSpPr>
        <p:spPr>
          <a:xfrm>
            <a:off x="2394065" y="4380807"/>
            <a:ext cx="2460568" cy="1670858"/>
          </a:xfrm>
          <a:prstGeom prst="bentConnector3">
            <a:avLst>
              <a:gd name="adj1" fmla="val 0"/>
            </a:avLst>
          </a:prstGeom>
          <a:ln>
            <a:solidFill>
              <a:srgbClr val="00BBF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973AC1-EA8A-41AD-84B3-036C66DB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2" y="643467"/>
            <a:ext cx="10083375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o token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BEE5F2-FF30-41B5-9C18-770704F3E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" t="2798" r="1427" b="4323"/>
          <a:stretch/>
        </p:blipFill>
        <p:spPr>
          <a:xfrm>
            <a:off x="1482436" y="1504604"/>
            <a:ext cx="9227127" cy="49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3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ao demo?</a:t>
            </a:r>
            <a:endParaRPr lang="pt-BR" b="1" dirty="0">
              <a:solidFill>
                <a:srgbClr val="161B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54A95A5-4FE9-4ECB-85D4-DE34E774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75" y="1913416"/>
            <a:ext cx="4447650" cy="41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B927A14-5070-4EEB-927E-894ACD22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3CE323-DE1E-4DB0-8B51-D739602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099" y="2818015"/>
            <a:ext cx="9415549" cy="167917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Obrigado! Thanks!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C275F-DCB7-4784-B1AA-6479856B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873" y="4565838"/>
            <a:ext cx="9144000" cy="6467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ECF41"/>
                </a:solidFill>
                <a:latin typeface="+mj-lt"/>
                <a:cs typeface="Segoe UI" panose="020B0502040204020203" pitchFamily="34" charset="0"/>
              </a:rPr>
              <a:t>viniciuss.sanchez@gmail.com</a:t>
            </a:r>
          </a:p>
        </p:txBody>
      </p:sp>
    </p:spTree>
    <p:extLst>
      <p:ext uri="{BB962C8B-B14F-4D97-AF65-F5344CB8AC3E}">
        <p14:creationId xmlns:p14="http://schemas.microsoft.com/office/powerpoint/2010/main" val="84281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3DD0E12A-B5FE-436E-A68E-C5FA278E54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Imagem 5" descr="Forma, Calendário, Círculo&#10;&#10;Descrição gerada automaticamente">
            <a:extLst>
              <a:ext uri="{FF2B5EF4-FFF2-40B4-BE49-F238E27FC236}">
                <a16:creationId xmlns:a16="http://schemas.microsoft.com/office/drawing/2014/main" id="{9A4CD07C-72D3-4B29-AD5B-69E617471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2967" b="-2"/>
          <a:stretch/>
        </p:blipFill>
        <p:spPr>
          <a:xfrm>
            <a:off x="2905049" y="2651705"/>
            <a:ext cx="3807183" cy="3203714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44B5B2D1-1ED1-4DB8-8921-31E366A58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73"/>
            <a:ext cx="4090921" cy="2210213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07EA683-C228-4ECC-9F40-CD0F5BDC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2421682"/>
            <a:ext cx="4990591" cy="3960068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anos de desenvolvimento Delphi </a:t>
            </a:r>
          </a:p>
          <a:p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 Delphi na Fiorilli Software</a:t>
            </a:r>
          </a:p>
          <a:p>
            <a:endParaRPr lang="pt-BR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B6EE147-2963-4816-9DA8-50950994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84" y="1070172"/>
            <a:ext cx="4904866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8252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 x Autorização</a:t>
            </a:r>
          </a:p>
        </p:txBody>
      </p:sp>
      <p:pic>
        <p:nvPicPr>
          <p:cNvPr id="1026" name="Picture 2" descr="Parte 3) Segurança em APIs RESTful | by Thiago Lima | thiagolima_br">
            <a:extLst>
              <a:ext uri="{FF2B5EF4-FFF2-40B4-BE49-F238E27FC236}">
                <a16:creationId xmlns:a16="http://schemas.microsoft.com/office/drawing/2014/main" id="{D6069358-6BA9-49ED-A1A4-C4D3CE0D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0438"/>
            <a:ext cx="7620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5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616" cy="4351338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pt-BR" sz="2000" b="1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esquema de autenticação simples especificado no protocolo HTTP;</a:t>
            </a:r>
          </a:p>
          <a:p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cliente envia uma requisição com o header (</a:t>
            </a:r>
            <a:r>
              <a:rPr lang="pt-BR" sz="20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contém a palavra Basic e o nome de usuário e senha, separados por dois pontos (:) no formato de base64.</a:t>
            </a:r>
          </a:p>
          <a:p>
            <a:pPr marL="0" indent="0">
              <a:buNone/>
            </a:pPr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b="1" dirty="0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>
                <a:solidFill>
                  <a:srgbClr val="00B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pt-BR" sz="2000" b="1" dirty="0">
                <a:solidFill>
                  <a:srgbClr val="FEC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00F2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dGhpYWdvOnRoaWFnb0AxMjM=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métodos de autenticação</a:t>
            </a:r>
          </a:p>
        </p:txBody>
      </p:sp>
    </p:spTree>
    <p:extLst>
      <p:ext uri="{BB962C8B-B14F-4D97-AF65-F5344CB8AC3E}">
        <p14:creationId xmlns:p14="http://schemas.microsoft.com/office/powerpoint/2010/main" val="22043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 realidade, é um tipo de método de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autorização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acesso, apesar de também ter um fluxo de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 se assemelha ao que o JWT faz, mas com um tipo de camada de aplicação própria, o que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o uso desse tipo de autenticação através de sites de terceiros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métodos de autenticação</a:t>
            </a:r>
          </a:p>
        </p:txBody>
      </p:sp>
      <p:pic>
        <p:nvPicPr>
          <p:cNvPr id="7170" name="Picture 2" descr="How Websites Benefit From Social Login">
            <a:extLst>
              <a:ext uri="{FF2B5EF4-FFF2-40B4-BE49-F238E27FC236}">
                <a16:creationId xmlns:a16="http://schemas.microsoft.com/office/drawing/2014/main" id="{29952B17-D94A-4AB6-BE24-DA9341ACF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22171" r="4764" b="22121"/>
          <a:stretch/>
        </p:blipFill>
        <p:spPr bwMode="auto">
          <a:xfrm>
            <a:off x="2989811" y="3539668"/>
            <a:ext cx="6212378" cy="28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6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Web Token (JWT) é uma convenção aberta (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RFC 7519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possibilita de uma maneira compacta e autocontida,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transmitir com segurança informação entre duas partes no formato de um objeto JSON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informações podem ser verificadas e confiadas porque elas são assinadas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digitalmente por criptografia utilizando uma chave secreta (HMAC) ou por chaves pública/privada utilizando RSA ou ECDSA.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cliente envia uma requisição com o header (</a:t>
            </a:r>
            <a:r>
              <a:rPr lang="pt-BR" sz="20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contém a palavra </a:t>
            </a:r>
            <a:r>
              <a:rPr lang="pt-BR" sz="20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Bearer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JWT.</a:t>
            </a:r>
          </a:p>
          <a:p>
            <a:pPr marL="0" indent="0">
              <a:buNone/>
            </a:pPr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b="1" dirty="0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 err="1">
                <a:solidFill>
                  <a:srgbClr val="00B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Bearer</a:t>
            </a:r>
            <a:r>
              <a:rPr lang="pt-BR" sz="2000" b="1" dirty="0">
                <a:solidFill>
                  <a:srgbClr val="FEC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00F2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dGhpYWdvOnRofh35sDfhgs4fGsnGgdadSaWFnb0AxMjM=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o JWT?</a:t>
            </a:r>
          </a:p>
        </p:txBody>
      </p:sp>
    </p:spTree>
    <p:extLst>
      <p:ext uri="{BB962C8B-B14F-4D97-AF65-F5344CB8AC3E}">
        <p14:creationId xmlns:p14="http://schemas.microsoft.com/office/powerpoint/2010/main" val="7203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Pra que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922521" cy="3776975"/>
          </a:xfrm>
        </p:spPr>
        <p:txBody>
          <a:bodyPr>
            <a:norm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O JWT é útil em diversos cenários, porém os dois mais comuns são: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Autenticação: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O token é utilizado para verificar a identidade de um usuário e suas permissões;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Troca de informação: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Por ser um meio seguro para duas aplicações conversarem, graças a maneira que os tokens são assinados digitalmente, eles garantem a identidade das partes envolvidas e se a informação não foi alterada no meio da caminho.</a:t>
            </a:r>
          </a:p>
        </p:txBody>
      </p:sp>
      <p:pic>
        <p:nvPicPr>
          <p:cNvPr id="3074" name="Picture 2" descr="JWT authentication: When and how to use it - LogRocket Blog">
            <a:extLst>
              <a:ext uri="{FF2B5EF4-FFF2-40B4-BE49-F238E27FC236}">
                <a16:creationId xmlns:a16="http://schemas.microsoft.com/office/drawing/2014/main" id="{D7B4912E-A8FF-40A8-B3C8-2BEE9BC1A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" b="-7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419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JWT consiste em 3 partes: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</p:txBody>
      </p:sp>
      <p:pic>
        <p:nvPicPr>
          <p:cNvPr id="2050" name="Picture 2" descr="Encoded JWT">
            <a:extLst>
              <a:ext uri="{FF2B5EF4-FFF2-40B4-BE49-F238E27FC236}">
                <a16:creationId xmlns:a16="http://schemas.microsoft.com/office/drawing/2014/main" id="{63D2EB1B-8DFE-45DB-B70E-C7E9BF80A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680258" y="2394065"/>
            <a:ext cx="8545484" cy="23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6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Header: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 em duas partes, o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token, JWT na maioria das vezes, e o tipo de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assinatura utilizado (HMAC SHA256 ou RSA). Essas informações são codificadas em base64 formando a primeira parte do nosso token: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sz="16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"HS256",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sz="16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"JWT“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E2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base64: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E2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eyJhbGciOiJIUzI1NiIsInR5cCI6IkpXVCIsImV4cCI6IjE1MTYyMzkwMjIifQ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</p:txBody>
      </p:sp>
      <p:pic>
        <p:nvPicPr>
          <p:cNvPr id="8" name="Picture 2" descr="Encoded JWT">
            <a:extLst>
              <a:ext uri="{FF2B5EF4-FFF2-40B4-BE49-F238E27FC236}">
                <a16:creationId xmlns:a16="http://schemas.microsoft.com/office/drawing/2014/main" id="{80ABC963-68A0-4B08-B539-2E5704FC9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5960225" y="3429000"/>
            <a:ext cx="5393575" cy="14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0163C25C-B28A-40FB-ABC7-6314506042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18463" y="3944388"/>
            <a:ext cx="1945179" cy="1487982"/>
          </a:xfrm>
          <a:prstGeom prst="bentConnector3">
            <a:avLst>
              <a:gd name="adj1" fmla="val 995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22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665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Monaco</vt:lpstr>
      <vt:lpstr>Tema do Office</vt:lpstr>
      <vt:lpstr>Criando meu primeiro Token  JWT com Horse</vt:lpstr>
      <vt:lpstr>Vinicius Sanchez</vt:lpstr>
      <vt:lpstr>Autenticação x Autorização</vt:lpstr>
      <vt:lpstr>Principais métodos de autenticação</vt:lpstr>
      <vt:lpstr>Principais métodos de autenticação</vt:lpstr>
      <vt:lpstr>O que é o JWT?</vt:lpstr>
      <vt:lpstr>Pra que que serve?</vt:lpstr>
      <vt:lpstr>Composição</vt:lpstr>
      <vt:lpstr>Composição</vt:lpstr>
      <vt:lpstr>Composição  </vt:lpstr>
      <vt:lpstr>Composição</vt:lpstr>
      <vt:lpstr>Apresentação do PowerPoint</vt:lpstr>
      <vt:lpstr>Usando o token</vt:lpstr>
      <vt:lpstr>Vamos ao demo?</vt:lpstr>
      <vt:lpstr>Obrigado! Thanks!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meu primeiro Token  JWT com Horse</dc:title>
  <dc:creator>prog_sia-2</dc:creator>
  <cp:lastModifiedBy>prog_sia-2</cp:lastModifiedBy>
  <cp:revision>12</cp:revision>
  <dcterms:created xsi:type="dcterms:W3CDTF">2020-12-08T01:02:26Z</dcterms:created>
  <dcterms:modified xsi:type="dcterms:W3CDTF">2020-12-08T22:43:25Z</dcterms:modified>
</cp:coreProperties>
</file>