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81" d="100"/>
          <a:sy n="81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9-27T23:16:44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19282 1289 197,'0'0'0,"0"0"-11</inkml:trace>
  <inkml:trace contextRef="#ctx0" brushRef="#br0" timeOffset="1362.6878">18718 4868 119,'0'0'136,"0"0"-136,0 0-16</inkml:trace>
  <inkml:trace contextRef="#ctx0" brushRef="#br0" timeOffset="10760.3925">18600 648 328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9-27T23:19:46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16166 2747 512</inkml:trace>
  <inkml:trace contextRef="#ctx0" brushRef="#br0" timeOffset="9185.2445">16285 3666 479,'0'0'453,"0"0"-350,0 0-27,0 0-23,0 0 11,0 0-55,0 0-9,0 0-38,0-3-93,0-7-129,0-2-443</inkml:trace>
  <inkml:trace contextRef="#ctx0" brushRef="#br0" timeOffset="69456.6698">20158 3212 422,'0'0'90,"0"0"99,0 0-144,0 0-45,0 0-24,0 0 17,0 0-48,-40-2-79,26-6-73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10-04T22:48:11.0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23267 1798 208,'0'0'17,"0"0"-17,0 0 0,143-104 5,-112 83 53,-6 7-3,-9-1 36,-5 5-23,-7-4-9,0-5-33,-4-4-10,5-5-16,-5-6-6,0-1-18,0 2-37,0-3 48,0 1-26,0 5 8,-7 6-38,-6 6 5,-1 4 31,-3 4 33,-1 0 23,-11-2-21,2 0 5,-11-4-7,-4-6-15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10-04T22:48:12.4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23092 1752 334,'0'0'0,"0"0"-124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10-04T22:48:47.6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26847 6709 277,'0'0'0,"0"0"-104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5-12T00:36:40.4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19240 11589 162,'0'0'42,"0"0"-20,0 0-20,0 0-1,0 0-1,0 0-3,0 0-20,0 0-16,0 0 27,0 0 12,0 0 5,0 1 12,0 1 2,0 0-19,0 0 1,0-2-1,0 2-3,0 1-5,0-3-4,0 0 4,0 0 10,0 0-2,0 0 8,0 0 5,0 0-10,0 0 0,0 0-3,0 0-3,0 0-12,0 0-17,0 0 9,0 0-65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5-12T00:36:41.0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19745 12141 29,'0'0'69,"0"0"-69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388D9E-2092-4035-BFEF-A5345CB2A33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D2C584-DFD4-4704-B322-B033EA73BCB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6.xml"/><Relationship Id="rId7" Type="http://schemas.openxmlformats.org/officeDocument/2006/relationships/image" Target="../media/image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7.xml"/><Relationship Id="rId4" Type="http://schemas.openxmlformats.org/officeDocument/2006/relationships/image" Target="../media/image30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7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3.xml"/><Relationship Id="rId2" Type="http://schemas.openxmlformats.org/officeDocument/2006/relationships/image" Target="../media/image10.emf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5.xml"/><Relationship Id="rId15" Type="http://schemas.openxmlformats.org/officeDocument/2006/relationships/image" Target="../media/image4.png"/><Relationship Id="rId10" Type="http://schemas.openxmlformats.org/officeDocument/2006/relationships/image" Target="../media/image21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74F2F50-81E9-4548-80A6-BFAB94BF3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783" y="4407879"/>
            <a:ext cx="7596554" cy="1969476"/>
          </a:xfrm>
        </p:spPr>
        <p:txBody>
          <a:bodyPr>
            <a:normAutofit fontScale="90000"/>
          </a:bodyPr>
          <a:lstStyle/>
          <a:p>
            <a:r>
              <a:rPr lang="pt-BR" sz="3100" dirty="0" smtClean="0">
                <a:solidFill>
                  <a:schemeClr val="tx1"/>
                </a:solidFill>
              </a:rPr>
              <a:t/>
            </a:r>
            <a:br>
              <a:rPr lang="pt-BR" sz="3100" dirty="0" smtClean="0">
                <a:solidFill>
                  <a:schemeClr val="tx1"/>
                </a:solidFill>
              </a:rPr>
            </a:br>
            <a:r>
              <a:rPr lang="pt-BR" sz="3100" dirty="0">
                <a:solidFill>
                  <a:schemeClr val="tx1"/>
                </a:solidFill>
              </a:rPr>
              <a:t/>
            </a:r>
            <a:br>
              <a:rPr lang="pt-BR" sz="3100" dirty="0">
                <a:solidFill>
                  <a:schemeClr val="tx1"/>
                </a:solidFill>
              </a:rPr>
            </a:br>
            <a:r>
              <a:rPr lang="pt-BR" sz="3100" dirty="0" smtClean="0">
                <a:solidFill>
                  <a:schemeClr val="tx1"/>
                </a:solidFill>
              </a:rPr>
              <a:t/>
            </a:r>
            <a:br>
              <a:rPr lang="pt-BR" sz="3100" dirty="0" smtClean="0">
                <a:solidFill>
                  <a:schemeClr val="tx1"/>
                </a:solidFill>
              </a:rPr>
            </a:br>
            <a:r>
              <a:rPr lang="pt-BR" sz="3100" dirty="0">
                <a:solidFill>
                  <a:schemeClr val="tx1"/>
                </a:solidFill>
              </a:rPr>
              <a:t/>
            </a:r>
            <a:br>
              <a:rPr lang="pt-BR" sz="3100" dirty="0">
                <a:solidFill>
                  <a:schemeClr val="tx1"/>
                </a:solidFill>
              </a:rPr>
            </a:br>
            <a:r>
              <a:rPr lang="pt-BR" sz="3100" dirty="0" smtClean="0">
                <a:solidFill>
                  <a:schemeClr val="tx1"/>
                </a:solidFill>
              </a:rPr>
              <a:t/>
            </a:r>
            <a:br>
              <a:rPr lang="pt-BR" sz="3100" dirty="0" smtClean="0">
                <a:solidFill>
                  <a:schemeClr val="tx1"/>
                </a:solidFill>
              </a:rPr>
            </a:br>
            <a:r>
              <a:rPr lang="pt-BR" sz="3100" dirty="0" smtClean="0">
                <a:solidFill>
                  <a:schemeClr val="tx1"/>
                </a:solidFill>
              </a:rPr>
              <a:t>Lógica </a:t>
            </a:r>
            <a:r>
              <a:rPr lang="pt-BR" sz="3100" dirty="0">
                <a:solidFill>
                  <a:schemeClr val="tx1"/>
                </a:solidFill>
              </a:rPr>
              <a:t>da Matemática e </a:t>
            </a:r>
            <a:r>
              <a:rPr lang="pt-BR" sz="3100" dirty="0" smtClean="0">
                <a:solidFill>
                  <a:schemeClr val="tx1"/>
                </a:solidFill>
              </a:rPr>
              <a:t>Filosofia</a:t>
            </a:r>
            <a:br>
              <a:rPr lang="pt-BR" sz="3100" dirty="0" smtClean="0">
                <a:solidFill>
                  <a:schemeClr val="tx1"/>
                </a:solidFill>
              </a:rPr>
            </a:br>
            <a:r>
              <a:rPr lang="pt-BR" sz="3100" dirty="0" smtClean="0">
                <a:solidFill>
                  <a:schemeClr val="tx1"/>
                </a:solidFill>
              </a:rPr>
              <a:t>prof. Marcelo </a:t>
            </a:r>
            <a:r>
              <a:rPr lang="pt-BR" sz="3100" dirty="0" err="1" smtClean="0">
                <a:solidFill>
                  <a:schemeClr val="tx1"/>
                </a:solidFill>
              </a:rPr>
              <a:t>araújo</a:t>
            </a:r>
            <a:r>
              <a:rPr lang="pt-BR" sz="3100" dirty="0" smtClean="0">
                <a:solidFill>
                  <a:schemeClr val="tx1"/>
                </a:solidFill>
              </a:rPr>
              <a:t/>
            </a:r>
            <a:br>
              <a:rPr lang="pt-BR" sz="3100" dirty="0" smtClean="0">
                <a:solidFill>
                  <a:schemeClr val="tx1"/>
                </a:solidFill>
              </a:rPr>
            </a:br>
            <a:r>
              <a:rPr lang="pt-BR" sz="3100" dirty="0" smtClean="0">
                <a:solidFill>
                  <a:schemeClr val="tx1"/>
                </a:solidFill>
              </a:rPr>
              <a:t>1º </a:t>
            </a:r>
            <a:r>
              <a:rPr lang="pt-BR" sz="3100" dirty="0" err="1" smtClean="0">
                <a:solidFill>
                  <a:schemeClr val="tx1"/>
                </a:solidFill>
              </a:rPr>
              <a:t>ads</a:t>
            </a:r>
            <a:r>
              <a:rPr lang="pt-BR" sz="3100" dirty="0" smtClean="0">
                <a:solidFill>
                  <a:schemeClr val="tx1"/>
                </a:solidFill>
              </a:rPr>
              <a:t/>
            </a:r>
            <a:br>
              <a:rPr lang="pt-BR" sz="3100" dirty="0" smtClean="0">
                <a:solidFill>
                  <a:schemeClr val="tx1"/>
                </a:solidFill>
              </a:rPr>
            </a:br>
            <a:r>
              <a:rPr lang="pt-BR" sz="3100" dirty="0" smtClean="0">
                <a:solidFill>
                  <a:schemeClr val="tx1"/>
                </a:solidFill>
              </a:rPr>
              <a:t>1ª unidade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317631" y="6119446"/>
            <a:ext cx="872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ARGUMENTOS VÁLIDOS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723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F5CB1-8EAF-46A2-A5B6-0F7A461E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5.2 – Regras de Inferência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="" xmlns:a16="http://schemas.microsoft.com/office/drawing/2014/main" id="{202CD2F0-A300-4BC1-8530-CD9EBE1854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86174" y="1798573"/>
            <a:ext cx="10812610" cy="3523704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6C73BD-08E4-403A-9291-C981ACFB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5.2 – Regras de Inferência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="" xmlns:a16="http://schemas.microsoft.com/office/drawing/2014/main" id="{A305821E-2545-4946-BD8D-99507EFB5E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240" y="1733550"/>
            <a:ext cx="9453977" cy="4217564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4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8873D7-F458-46C0-B8FC-28B6614C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5.2 – Regras de Inferência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="" xmlns:a16="http://schemas.microsoft.com/office/drawing/2014/main" id="{6BE29F68-82F0-4A99-BDB1-0E3537A5C0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891" y="1856719"/>
            <a:ext cx="10405252" cy="3748951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4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99637A-BEA0-4D8C-8810-2015DD1B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5.2 – Regras de Inferência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="" xmlns:a16="http://schemas.microsoft.com/office/drawing/2014/main" id="{4BC6B503-6EB0-42BE-B098-0DD9B00CE8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437" y="1627611"/>
            <a:ext cx="8637518" cy="481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00B50A-944A-41FC-A456-B282DBF8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8" y="26828"/>
            <a:ext cx="10515600" cy="1325563"/>
          </a:xfrm>
        </p:spPr>
        <p:txBody>
          <a:bodyPr/>
          <a:lstStyle/>
          <a:p>
            <a:r>
              <a:rPr lang="pt-BR" dirty="0"/>
              <a:t>Exercício 01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6DEE114C-A3EE-4908-A321-46FA1BD31FD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1086" y="1735074"/>
            <a:ext cx="8669437" cy="2618707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1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B05F656-F996-43FD-A1DD-C4370F4B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83771"/>
            <a:ext cx="10515600" cy="1325563"/>
          </a:xfrm>
        </p:spPr>
        <p:txBody>
          <a:bodyPr/>
          <a:lstStyle/>
          <a:p>
            <a:r>
              <a:rPr lang="pt-BR" dirty="0"/>
              <a:t>Exercício 02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C3E574E1-4B6B-4BF9-9CB1-A126DA71D0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79585" y="1718612"/>
            <a:ext cx="5421923" cy="4840046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9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2AAA1D-DD9B-4D97-8772-D6A08B41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33"/>
            <a:ext cx="10515600" cy="1325563"/>
          </a:xfrm>
        </p:spPr>
        <p:txBody>
          <a:bodyPr/>
          <a:lstStyle/>
          <a:p>
            <a:r>
              <a:rPr lang="pt-BR" dirty="0"/>
              <a:t>Exercício 03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A8884652-DDCE-4D47-9CF2-AA62BA38BB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74087" y="1524656"/>
            <a:ext cx="6552838" cy="4793428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9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98BDFE4-9330-48E3-97E9-79A849E9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936137"/>
          </a:xfrm>
        </p:spPr>
        <p:txBody>
          <a:bodyPr/>
          <a:lstStyle/>
          <a:p>
            <a:r>
              <a:rPr lang="pt-BR" dirty="0"/>
              <a:t>Exercício 04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7BEA1549-3931-4089-A510-950E2FBBA16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00327" y="1540153"/>
            <a:ext cx="7092871" cy="5263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/>
              <p14:cNvContentPartPr/>
              <p14:nvPr/>
            </p14:nvContentPartPr>
            <p14:xfrm>
              <a:off x="6926400" y="4172040"/>
              <a:ext cx="360" cy="468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9560" y="4145400"/>
                <a:ext cx="13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/>
              <p14:cNvContentPartPr/>
              <p14:nvPr/>
            </p14:nvContentPartPr>
            <p14:xfrm>
              <a:off x="7108200" y="4370760"/>
              <a:ext cx="360" cy="36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3160" y="4350600"/>
                <a:ext cx="10800" cy="410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oogle Shape;188;p1" descr="C:\Users\João Paulo\Downloads\marca garanhuns-01.png"/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6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EF526B-4BBC-4E52-A66E-0879C5C8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5.1 – Definição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E66D1B9F-3883-4479-B373-FCE86C576F1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57001" y="1795282"/>
            <a:ext cx="10104783" cy="2276269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4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CB81F8-54E6-4774-B6DF-3D9B3E2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5.1 –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68723F3-5C16-4117-BA16-02C76EC84C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algn="just"/>
            <a:endParaRPr lang="pt-BR" b="1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37BE8554-6DA4-4189-8139-843059CB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72334" y="1825625"/>
            <a:ext cx="10490998" cy="27640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/>
              <p14:cNvContentPartPr/>
              <p14:nvPr/>
            </p14:nvContentPartPr>
            <p14:xfrm>
              <a:off x="6696000" y="233280"/>
              <a:ext cx="245880" cy="1519560"/>
            </p14:xfrm>
          </p:contentPart>
        </mc:Choice>
        <mc:Fallback xmlns="">
          <p:pic>
            <p:nvPicPr>
              <p:cNvPr id="7" name="Tinta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1320" y="228600"/>
                <a:ext cx="254160" cy="15285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oogle Shape;188;p1" descr="C:\Users\João Paulo\Downloads\marca garanhuns-01.png"/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700BB7-6E47-481E-AEB2-4A4D22EF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5.1 –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9182E0E-3308-4334-BD9A-EF9D76274B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1FA002E-7B58-4E2C-A850-9D89A852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673905"/>
            <a:ext cx="9975574" cy="44293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/>
              <p14:cNvContentPartPr/>
              <p14:nvPr/>
            </p14:nvContentPartPr>
            <p14:xfrm>
              <a:off x="5819760" y="988920"/>
              <a:ext cx="1437480" cy="33120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3640" y="982800"/>
                <a:ext cx="1451160" cy="3484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oogle Shape;188;p1" descr="C:\Users\João Paulo\Downloads\marca garanhuns-01.png"/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39792C-8400-421C-B6DC-1D4A20DF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5.1 – Definição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60059"/>
              </p:ext>
            </p:extLst>
          </p:nvPr>
        </p:nvGraphicFramePr>
        <p:xfrm>
          <a:off x="3556000" y="2618804"/>
          <a:ext cx="455636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369"/>
                <a:gridCol w="914400"/>
                <a:gridCol w="1301262"/>
                <a:gridCol w="832338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p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 </a:t>
                      </a:r>
                      <a:r>
                        <a:rPr lang="pt-BR" b="1" dirty="0" smtClean="0"/>
                        <a:t>q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1" y="1649527"/>
            <a:ext cx="6750294" cy="4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4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B23F4AF-65D1-4290-ADCD-FDB2D88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5.1 – Definição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9DDDC6E-64A7-4A43-8FB7-2EB8A471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5" y="1617425"/>
            <a:ext cx="4035037" cy="1981559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44623"/>
              </p:ext>
            </p:extLst>
          </p:nvPr>
        </p:nvGraphicFramePr>
        <p:xfrm>
          <a:off x="2688493" y="3920065"/>
          <a:ext cx="67733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153"/>
                <a:gridCol w="855785"/>
                <a:gridCol w="2368063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    </a:t>
                      </a:r>
                      <a:r>
                        <a:rPr lang="pt-BR" dirty="0" smtClean="0"/>
                        <a:t>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4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51B4A65-B351-4434-8CA5-35FEBB7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5.2 – Regras de Inferência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554B98A5-FE2D-4EA8-8C98-709808C9B2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56137" y="1685876"/>
            <a:ext cx="8563709" cy="2600871"/>
          </a:xfrm>
          <a:prstGeom prst="rect">
            <a:avLst/>
          </a:prstGeom>
        </p:spPr>
      </p:pic>
      <p:pic>
        <p:nvPicPr>
          <p:cNvPr id="6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8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DFC8F6-67F6-4490-8BD3-77659A80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5.2 – Regras de Inferência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FB12F77-3A18-4C14-82B7-6C8817A51C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B916DFE6-6B62-4674-BF70-E077CE50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70" y="1721137"/>
            <a:ext cx="9007068" cy="1613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/>
              <p14:cNvContentPartPr/>
              <p14:nvPr/>
            </p14:nvContentPartPr>
            <p14:xfrm>
              <a:off x="8376120" y="435240"/>
              <a:ext cx="86400" cy="212400"/>
            </p14:xfrm>
          </p:contentPart>
        </mc:Choice>
        <mc:Fallback xmlns="">
          <p:pic>
            <p:nvPicPr>
              <p:cNvPr id="8" name="Tinta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69640" y="406080"/>
                <a:ext cx="1040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Tinta 8"/>
              <p14:cNvContentPartPr/>
              <p14:nvPr/>
            </p14:nvContentPartPr>
            <p14:xfrm>
              <a:off x="8313120" y="630720"/>
              <a:ext cx="360" cy="360"/>
            </p14:xfrm>
          </p:contentPart>
        </mc:Choice>
        <mc:Fallback xmlns="">
          <p:pic>
            <p:nvPicPr>
              <p:cNvPr id="9" name="Tinta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5200" y="599400"/>
                <a:ext cx="16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Tinta 10"/>
              <p14:cNvContentPartPr/>
              <p14:nvPr/>
            </p14:nvContentPartPr>
            <p14:xfrm>
              <a:off x="9664920" y="2415240"/>
              <a:ext cx="360" cy="360"/>
            </p14:xfrm>
          </p:contentPart>
        </mc:Choice>
        <mc:Fallback xmlns="">
          <p:pic>
            <p:nvPicPr>
              <p:cNvPr id="11" name="Tinta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57720" y="2386440"/>
                <a:ext cx="14760" cy="57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Google Shape;188;p1" descr="C:\Users\João Paulo\Downloads\marca garanhuns-01.png"/>
          <p:cNvPicPr preferRelativeResize="0"/>
          <p:nvPr/>
        </p:nvPicPr>
        <p:blipFill rotWithShape="1">
          <a:blip r:embed="rId1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225884" y="26828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0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7A850C-E38F-4151-B2CA-6D5F80B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5.2 – Regras de Inferência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ADAF9E4-2CF4-4F3A-9D9E-5FC6FB8E9A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9E6120FE-90B0-4A65-942A-7D08FE38CF8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64141" y="1690687"/>
            <a:ext cx="7339249" cy="3244727"/>
          </a:xfrm>
          <a:prstGeom prst="rect">
            <a:avLst/>
          </a:prstGeom>
        </p:spPr>
      </p:pic>
      <p:pic>
        <p:nvPicPr>
          <p:cNvPr id="9" name="Google Shape;188;p1" descr="C:\Users\João Paulo\Downloads\marca garanhuns-01.pn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765806" y="56513"/>
            <a:ext cx="2825088" cy="120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1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3896</TotalTime>
  <Words>84</Words>
  <Application>Microsoft Office PowerPoint</Application>
  <PresentationFormat>Personalizar</PresentationFormat>
  <Paragraphs>41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Mediano</vt:lpstr>
      <vt:lpstr>     Lógica da Matemática e Filosofia prof. Marcelo araújo 1º ads 1ª unidade  </vt:lpstr>
      <vt:lpstr>5.1 – Definição</vt:lpstr>
      <vt:lpstr>5.1 – Definição</vt:lpstr>
      <vt:lpstr>5.1 – Definição</vt:lpstr>
      <vt:lpstr>5.1 – Definição</vt:lpstr>
      <vt:lpstr>5.1 – Definição</vt:lpstr>
      <vt:lpstr>5.2 – Regras de Inferência</vt:lpstr>
      <vt:lpstr>5.2 – Regras de Inferência</vt:lpstr>
      <vt:lpstr>5.2 – Regras de Inferência</vt:lpstr>
      <vt:lpstr>5.2 – Regras de Inferência</vt:lpstr>
      <vt:lpstr>5.2 – Regras de Inferência</vt:lpstr>
      <vt:lpstr>5.2 – Regras de Inferência</vt:lpstr>
      <vt:lpstr>5.2 – Regras de Inferência</vt:lpstr>
      <vt:lpstr>Exercício 01</vt:lpstr>
      <vt:lpstr>Exercício 02</vt:lpstr>
      <vt:lpstr>Exercício 03</vt:lpstr>
      <vt:lpstr>Exercício 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Evison Rosalino de Oliveira</dc:creator>
  <cp:lastModifiedBy>Usuário do Windows</cp:lastModifiedBy>
  <cp:revision>84</cp:revision>
  <dcterms:created xsi:type="dcterms:W3CDTF">2019-02-25T13:38:46Z</dcterms:created>
  <dcterms:modified xsi:type="dcterms:W3CDTF">2023-03-02T22:57:55Z</dcterms:modified>
</cp:coreProperties>
</file>