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22" Type="http://schemas.openxmlformats.org/officeDocument/2006/relationships/slide" Target="slides/slide17.xml"/><Relationship Id="rId44" Type="http://schemas.openxmlformats.org/officeDocument/2006/relationships/font" Target="fonts/Raleway-boldItalic.fntdata"/><Relationship Id="rId21" Type="http://schemas.openxmlformats.org/officeDocument/2006/relationships/slide" Target="slides/slide16.xml"/><Relationship Id="rId43" Type="http://schemas.openxmlformats.org/officeDocument/2006/relationships/font" Target="fonts/Raleway-italic.fntdata"/><Relationship Id="rId24" Type="http://schemas.openxmlformats.org/officeDocument/2006/relationships/slide" Target="slides/slide19.xml"/><Relationship Id="rId46" Type="http://schemas.openxmlformats.org/officeDocument/2006/relationships/font" Target="fonts/Lato-bold.fntdata"/><Relationship Id="rId23" Type="http://schemas.openxmlformats.org/officeDocument/2006/relationships/slide" Target="slides/slide18.xml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a29c6ab1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a29c6ab1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a29c6ab1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a29c6ab1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a29c6ab1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a29c6ab1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a29c6ab1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a29c6ab1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43deeb08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43deeb08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43deeb0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43deeb0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43deeb08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43deeb0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43deeb08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43deeb08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a29c6ab1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a29c6ab1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43deeb0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43deeb0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43deeb0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43deeb0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a29c6ab1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a29c6ab1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43deeb08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43deeb08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43deeb08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43deeb08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43deeb08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43deeb08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43deeb08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d43deeb08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a29c6ab1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a29c6ab1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43deeb08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43deeb08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43deeb08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43deeb08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43deeb08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d43deeb08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43deeb08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43deeb08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43deeb08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43deeb0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a29c6ab1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0a29c6ab1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a29c6ab1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a29c6ab1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d43deeb08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d43deeb08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43deeb08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d43deeb08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d43deeb08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d43deeb08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d43deeb08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d43deeb08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a29c6ab1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a29c6ab1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a29c6ab1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a29c6ab1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a29c6ab1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a29c6ab1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a29c6ab1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a29c6ab1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a29c6ab1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a29c6ab1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43deeb0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43deeb0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base da programaç</a:t>
            </a:r>
            <a:r>
              <a:rPr lang="pt-BR"/>
              <a:t>ão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7650" y="40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praticar a abstraç</a:t>
            </a:r>
            <a:r>
              <a:rPr lang="pt-BR"/>
              <a:t>ão: quais variáveis existem nesta interface?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75" y="1397250"/>
            <a:ext cx="6657850" cy="37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</a:t>
            </a:r>
            <a:r>
              <a:rPr lang="pt-BR"/>
              <a:t>ões matemáticas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frequ</a:t>
            </a:r>
            <a:r>
              <a:rPr lang="pt-BR"/>
              <a:t>ência realizaremos operações matemáticas em nossas variáveis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640000" y="565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</a:t>
            </a:r>
            <a:r>
              <a:rPr lang="pt-BR"/>
              <a:t>ões matemáticas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800" y="1227650"/>
            <a:ext cx="6526400" cy="391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</a:t>
            </a:r>
            <a:r>
              <a:rPr lang="pt-BR"/>
              <a:t>ões matemáticas carro autônomo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Aplique uma aceleraç</a:t>
            </a:r>
            <a:r>
              <a:rPr lang="pt-BR"/>
              <a:t>ão de 10%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praticar a criaç</a:t>
            </a:r>
            <a:r>
              <a:rPr lang="pt-BR"/>
              <a:t>ão de algoritmo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Crie um algoritmo para a aç</a:t>
            </a:r>
            <a:r>
              <a:rPr lang="pt-BR"/>
              <a:t>ão de realizar uma venda no supermercado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</a:t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4055175" y="2571750"/>
            <a:ext cx="1192800" cy="3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Instrução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4055175" y="3111775"/>
            <a:ext cx="1192800" cy="3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Instrução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055175" y="3651800"/>
            <a:ext cx="1192800" cy="3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Instrução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4185675" y="1853850"/>
            <a:ext cx="931800" cy="535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início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4185675" y="4242550"/>
            <a:ext cx="931800" cy="5352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fim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3" name="Google Shape;183;p28"/>
          <p:cNvCxnSpPr>
            <a:stCxn id="181" idx="4"/>
            <a:endCxn id="178" idx="0"/>
          </p:cNvCxnSpPr>
          <p:nvPr/>
        </p:nvCxnSpPr>
        <p:spPr>
          <a:xfrm>
            <a:off x="4651575" y="2389050"/>
            <a:ext cx="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8"/>
          <p:cNvCxnSpPr>
            <a:stCxn id="178" idx="2"/>
            <a:endCxn id="179" idx="0"/>
          </p:cNvCxnSpPr>
          <p:nvPr/>
        </p:nvCxnSpPr>
        <p:spPr>
          <a:xfrm>
            <a:off x="4651575" y="2944350"/>
            <a:ext cx="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8"/>
          <p:cNvCxnSpPr>
            <a:stCxn id="179" idx="2"/>
            <a:endCxn id="180" idx="0"/>
          </p:cNvCxnSpPr>
          <p:nvPr/>
        </p:nvCxnSpPr>
        <p:spPr>
          <a:xfrm>
            <a:off x="4651575" y="3484375"/>
            <a:ext cx="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>
            <a:stCxn id="180" idx="2"/>
            <a:endCxn id="182" idx="0"/>
          </p:cNvCxnSpPr>
          <p:nvPr/>
        </p:nvCxnSpPr>
        <p:spPr>
          <a:xfrm>
            <a:off x="4651575" y="4024400"/>
            <a:ext cx="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 - carro aut</a:t>
            </a:r>
            <a:r>
              <a:rPr lang="pt-BR"/>
              <a:t>ônomo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4047725" y="2728275"/>
            <a:ext cx="1192800" cy="3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Pressionar acelerador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4178225" y="2010375"/>
            <a:ext cx="931800" cy="535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início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4178225" y="3362925"/>
            <a:ext cx="931800" cy="5352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fim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5" name="Google Shape;195;p29"/>
          <p:cNvCxnSpPr>
            <a:stCxn id="193" idx="4"/>
            <a:endCxn id="192" idx="0"/>
          </p:cNvCxnSpPr>
          <p:nvPr/>
        </p:nvCxnSpPr>
        <p:spPr>
          <a:xfrm>
            <a:off x="4644125" y="2545575"/>
            <a:ext cx="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9"/>
          <p:cNvCxnSpPr>
            <a:stCxn id="192" idx="2"/>
            <a:endCxn id="194" idx="0"/>
          </p:cNvCxnSpPr>
          <p:nvPr/>
        </p:nvCxnSpPr>
        <p:spPr>
          <a:xfrm>
            <a:off x="4644125" y="3100875"/>
            <a:ext cx="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 - carro autônomo</a:t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7450250" y="2884825"/>
            <a:ext cx="1192800" cy="3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Pressionar acelerador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2232650" y="1950750"/>
            <a:ext cx="931800" cy="535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início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3715650" y="4482125"/>
            <a:ext cx="931800" cy="5352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fim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1654975" y="2661313"/>
            <a:ext cx="2146800" cy="819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Há obstáculo?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4453675" y="2661313"/>
            <a:ext cx="2146800" cy="819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Sinal está aberto?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2221550" y="3528625"/>
            <a:ext cx="47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3909450" y="2581875"/>
            <a:ext cx="54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Não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2131975" y="4109425"/>
            <a:ext cx="1192800" cy="3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Pressionar freio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7" name="Google Shape;217;p31"/>
          <p:cNvCxnSpPr>
            <a:stCxn id="210" idx="4"/>
            <a:endCxn id="212" idx="0"/>
          </p:cNvCxnSpPr>
          <p:nvPr/>
        </p:nvCxnSpPr>
        <p:spPr>
          <a:xfrm>
            <a:off x="2698550" y="2485950"/>
            <a:ext cx="297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1"/>
          <p:cNvCxnSpPr>
            <a:stCxn id="212" idx="3"/>
            <a:endCxn id="213" idx="1"/>
          </p:cNvCxnSpPr>
          <p:nvPr/>
        </p:nvCxnSpPr>
        <p:spPr>
          <a:xfrm>
            <a:off x="3801775" y="3071113"/>
            <a:ext cx="65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1"/>
          <p:cNvCxnSpPr>
            <a:stCxn id="213" idx="3"/>
            <a:endCxn id="209" idx="1"/>
          </p:cNvCxnSpPr>
          <p:nvPr/>
        </p:nvCxnSpPr>
        <p:spPr>
          <a:xfrm>
            <a:off x="6600475" y="3071113"/>
            <a:ext cx="84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1"/>
          <p:cNvCxnSpPr>
            <a:stCxn id="212" idx="2"/>
            <a:endCxn id="216" idx="0"/>
          </p:cNvCxnSpPr>
          <p:nvPr/>
        </p:nvCxnSpPr>
        <p:spPr>
          <a:xfrm>
            <a:off x="2728375" y="3480913"/>
            <a:ext cx="0" cy="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1"/>
          <p:cNvSpPr txBox="1"/>
          <p:nvPr/>
        </p:nvSpPr>
        <p:spPr>
          <a:xfrm>
            <a:off x="6786863" y="2661450"/>
            <a:ext cx="47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2" name="Google Shape;222;p31"/>
          <p:cNvCxnSpPr>
            <a:stCxn id="213" idx="2"/>
            <a:endCxn id="216" idx="0"/>
          </p:cNvCxnSpPr>
          <p:nvPr/>
        </p:nvCxnSpPr>
        <p:spPr>
          <a:xfrm flipH="1">
            <a:off x="2728375" y="3480913"/>
            <a:ext cx="2798700" cy="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1"/>
          <p:cNvSpPr txBox="1"/>
          <p:nvPr/>
        </p:nvSpPr>
        <p:spPr>
          <a:xfrm>
            <a:off x="3909450" y="3352975"/>
            <a:ext cx="54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Não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4" name="Google Shape;224;p31"/>
          <p:cNvCxnSpPr>
            <a:stCxn id="216" idx="2"/>
            <a:endCxn id="211" idx="2"/>
          </p:cNvCxnSpPr>
          <p:nvPr/>
        </p:nvCxnSpPr>
        <p:spPr>
          <a:xfrm>
            <a:off x="2728375" y="4482025"/>
            <a:ext cx="9873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1"/>
          <p:cNvCxnSpPr>
            <a:stCxn id="209" idx="2"/>
            <a:endCxn id="211" idx="6"/>
          </p:cNvCxnSpPr>
          <p:nvPr/>
        </p:nvCxnSpPr>
        <p:spPr>
          <a:xfrm flipH="1">
            <a:off x="4647350" y="3257425"/>
            <a:ext cx="3399300" cy="14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</a:t>
            </a:r>
            <a:r>
              <a:rPr lang="pt-BR"/>
              <a:t>ão de conhecimento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s</a:t>
            </a:r>
            <a:r>
              <a:rPr lang="pt-BR"/>
              <a:t>ão programas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são instruções de programação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Explique sobre as áreas do pensamento computacional: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Decomposição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Reconhecimento de padrões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Abstração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Algoritmo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</a:t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Nossos programas precisar</a:t>
            </a:r>
            <a:r>
              <a:rPr lang="pt-BR"/>
              <a:t>ão analisar situações e tomar decisões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2263250" y="2907313"/>
            <a:ext cx="2146800" cy="819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Há obstáculo?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5061950" y="2907313"/>
            <a:ext cx="2146800" cy="819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Sinal está aberto?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Nossos programas precisarão tomar decisões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programação deste recurso é feita por meio de </a:t>
            </a:r>
            <a:r>
              <a:rPr b="1" lang="pt-BR"/>
              <a:t>condicionantes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condicionante consiste uma verificação se alguma situação é verdadeira, o que dispara a execução de um conjunto de ações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</a:t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1826425" y="2355688"/>
            <a:ext cx="2146800" cy="819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Há obstáculo?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2303425" y="3803800"/>
            <a:ext cx="1192800" cy="3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Pressionar freio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7" name="Google Shape;247;p34"/>
          <p:cNvCxnSpPr>
            <a:stCxn id="245" idx="2"/>
            <a:endCxn id="246" idx="0"/>
          </p:cNvCxnSpPr>
          <p:nvPr/>
        </p:nvCxnSpPr>
        <p:spPr>
          <a:xfrm>
            <a:off x="2899825" y="3175288"/>
            <a:ext cx="0" cy="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4"/>
          <p:cNvSpPr/>
          <p:nvPr/>
        </p:nvSpPr>
        <p:spPr>
          <a:xfrm>
            <a:off x="1483425" y="2146750"/>
            <a:ext cx="2787900" cy="123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4"/>
          <p:cNvSpPr/>
          <p:nvPr/>
        </p:nvSpPr>
        <p:spPr>
          <a:xfrm>
            <a:off x="1483425" y="3481175"/>
            <a:ext cx="2787900" cy="123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1572850" y="2146750"/>
            <a:ext cx="87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Situação</a:t>
            </a:r>
            <a:endParaRPr b="1" sz="13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1572850" y="3481175"/>
            <a:ext cx="87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Ação</a:t>
            </a:r>
            <a:endParaRPr b="1" sz="13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</a:t>
            </a:r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5102125" y="3803800"/>
            <a:ext cx="1192800" cy="3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Pressionar acelerador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1826425" y="2355688"/>
            <a:ext cx="2146800" cy="819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Há obstáculo?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4625125" y="2355688"/>
            <a:ext cx="2146800" cy="819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Sinal está aberto?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5"/>
          <p:cNvSpPr/>
          <p:nvPr/>
        </p:nvSpPr>
        <p:spPr>
          <a:xfrm>
            <a:off x="2303425" y="3803800"/>
            <a:ext cx="1192800" cy="3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Pressionar freio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1" name="Google Shape;261;p35"/>
          <p:cNvCxnSpPr>
            <a:stCxn id="258" idx="2"/>
            <a:endCxn id="260" idx="0"/>
          </p:cNvCxnSpPr>
          <p:nvPr/>
        </p:nvCxnSpPr>
        <p:spPr>
          <a:xfrm>
            <a:off x="2899825" y="3175288"/>
            <a:ext cx="0" cy="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5"/>
          <p:cNvCxnSpPr>
            <a:endCxn id="257" idx="0"/>
          </p:cNvCxnSpPr>
          <p:nvPr/>
        </p:nvCxnSpPr>
        <p:spPr>
          <a:xfrm>
            <a:off x="5695225" y="3183100"/>
            <a:ext cx="3300" cy="6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5"/>
          <p:cNvSpPr/>
          <p:nvPr/>
        </p:nvSpPr>
        <p:spPr>
          <a:xfrm>
            <a:off x="1483425" y="2146750"/>
            <a:ext cx="2787900" cy="123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1483425" y="3481175"/>
            <a:ext cx="2787900" cy="123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1572850" y="2146750"/>
            <a:ext cx="87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Situação</a:t>
            </a:r>
            <a:endParaRPr b="1" sz="13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1572850" y="3481175"/>
            <a:ext cx="87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Ação</a:t>
            </a:r>
            <a:endParaRPr b="1" sz="13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4468475" y="2146750"/>
            <a:ext cx="2787900" cy="123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4468475" y="3481175"/>
            <a:ext cx="2787900" cy="123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4543475" y="2146750"/>
            <a:ext cx="87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Situação</a:t>
            </a:r>
            <a:endParaRPr b="1" sz="13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4543475" y="3481175"/>
            <a:ext cx="87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Ação</a:t>
            </a:r>
            <a:endParaRPr b="1" sz="13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727650" y="49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condicionantes temos neste exemplo?</a:t>
            </a:r>
            <a:endParaRPr/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275" y="1482727"/>
            <a:ext cx="6137400" cy="34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</a:t>
            </a:r>
            <a:r>
              <a:rPr lang="pt-BR"/>
              <a:t>ões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Consiste na execuç</a:t>
            </a:r>
            <a:r>
              <a:rPr lang="pt-BR"/>
              <a:t>ão repetida de 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dos grandes benefícios da computação, pois os computadores “não se cansam”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800" y="840025"/>
            <a:ext cx="6526400" cy="391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Repetições</a:t>
            </a:r>
            <a:r>
              <a:rPr lang="pt-BR"/>
              <a:t>- carro autônomo</a:t>
            </a: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4047725" y="3074138"/>
            <a:ext cx="1192800" cy="3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Pressionar acelerador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9"/>
          <p:cNvSpPr/>
          <p:nvPr/>
        </p:nvSpPr>
        <p:spPr>
          <a:xfrm>
            <a:off x="4178225" y="2010375"/>
            <a:ext cx="931800" cy="535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início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9"/>
          <p:cNvSpPr/>
          <p:nvPr/>
        </p:nvSpPr>
        <p:spPr>
          <a:xfrm>
            <a:off x="4178225" y="3975300"/>
            <a:ext cx="931800" cy="5352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fim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39"/>
          <p:cNvCxnSpPr>
            <a:stCxn id="296" idx="4"/>
            <a:endCxn id="295" idx="0"/>
          </p:cNvCxnSpPr>
          <p:nvPr/>
        </p:nvCxnSpPr>
        <p:spPr>
          <a:xfrm>
            <a:off x="4644125" y="2545575"/>
            <a:ext cx="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9"/>
          <p:cNvCxnSpPr>
            <a:stCxn id="295" idx="2"/>
            <a:endCxn id="297" idx="0"/>
          </p:cNvCxnSpPr>
          <p:nvPr/>
        </p:nvCxnSpPr>
        <p:spPr>
          <a:xfrm>
            <a:off x="4644125" y="3446738"/>
            <a:ext cx="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/>
          <p:nvPr/>
        </p:nvSpPr>
        <p:spPr>
          <a:xfrm>
            <a:off x="3205375" y="2810175"/>
            <a:ext cx="3048900" cy="147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Repetições- carro autônomo</a:t>
            </a:r>
            <a:endParaRPr/>
          </a:p>
        </p:txBody>
      </p:sp>
      <p:sp>
        <p:nvSpPr>
          <p:cNvPr id="306" name="Google Shape;306;p40"/>
          <p:cNvSpPr/>
          <p:nvPr/>
        </p:nvSpPr>
        <p:spPr>
          <a:xfrm>
            <a:off x="4133425" y="3491663"/>
            <a:ext cx="1192800" cy="3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Pressionar acelerador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4263925" y="1763838"/>
            <a:ext cx="931800" cy="535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início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4263925" y="4545675"/>
            <a:ext cx="931800" cy="5352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fim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3302275" y="2875013"/>
            <a:ext cx="225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Repita por tempo indefinido</a:t>
            </a:r>
            <a:endParaRPr b="1"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0" name="Google Shape;310;p40"/>
          <p:cNvCxnSpPr>
            <a:stCxn id="307" idx="4"/>
            <a:endCxn id="304" idx="0"/>
          </p:cNvCxnSpPr>
          <p:nvPr/>
        </p:nvCxnSpPr>
        <p:spPr>
          <a:xfrm>
            <a:off x="4729825" y="2299038"/>
            <a:ext cx="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40"/>
          <p:cNvCxnSpPr>
            <a:stCxn id="304" idx="2"/>
            <a:endCxn id="308" idx="0"/>
          </p:cNvCxnSpPr>
          <p:nvPr/>
        </p:nvCxnSpPr>
        <p:spPr>
          <a:xfrm>
            <a:off x="4729825" y="4281075"/>
            <a:ext cx="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727650" y="50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 e repetiç</a:t>
            </a:r>
            <a:r>
              <a:rPr lang="pt-BR"/>
              <a:t>ões</a:t>
            </a:r>
            <a:r>
              <a:rPr lang="pt-BR"/>
              <a:t> - carro autônomo</a:t>
            </a:r>
            <a:endParaRPr/>
          </a:p>
        </p:txBody>
      </p:sp>
      <p:sp>
        <p:nvSpPr>
          <p:cNvPr id="317" name="Google Shape;317;p41"/>
          <p:cNvSpPr/>
          <p:nvPr/>
        </p:nvSpPr>
        <p:spPr>
          <a:xfrm>
            <a:off x="7450250" y="2439950"/>
            <a:ext cx="1192800" cy="3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Pressionar acelerador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41"/>
          <p:cNvSpPr/>
          <p:nvPr/>
        </p:nvSpPr>
        <p:spPr>
          <a:xfrm>
            <a:off x="2262475" y="1052750"/>
            <a:ext cx="931800" cy="535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início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3715650" y="4422500"/>
            <a:ext cx="931800" cy="5352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fim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41"/>
          <p:cNvSpPr/>
          <p:nvPr/>
        </p:nvSpPr>
        <p:spPr>
          <a:xfrm>
            <a:off x="1654975" y="2216438"/>
            <a:ext cx="2146800" cy="819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Há obstáculo?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41"/>
          <p:cNvSpPr/>
          <p:nvPr/>
        </p:nvSpPr>
        <p:spPr>
          <a:xfrm>
            <a:off x="4453675" y="2216438"/>
            <a:ext cx="2146800" cy="819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Sinal está aberto?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41"/>
          <p:cNvSpPr txBox="1"/>
          <p:nvPr/>
        </p:nvSpPr>
        <p:spPr>
          <a:xfrm>
            <a:off x="2221550" y="3083750"/>
            <a:ext cx="47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3909450" y="2137000"/>
            <a:ext cx="54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Não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41"/>
          <p:cNvSpPr/>
          <p:nvPr/>
        </p:nvSpPr>
        <p:spPr>
          <a:xfrm>
            <a:off x="2131975" y="3664550"/>
            <a:ext cx="1192800" cy="3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Pressionar freio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5" name="Google Shape;325;p41"/>
          <p:cNvCxnSpPr>
            <a:stCxn id="318" idx="4"/>
            <a:endCxn id="320" idx="0"/>
          </p:cNvCxnSpPr>
          <p:nvPr/>
        </p:nvCxnSpPr>
        <p:spPr>
          <a:xfrm>
            <a:off x="2728375" y="1587950"/>
            <a:ext cx="0" cy="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41"/>
          <p:cNvCxnSpPr>
            <a:stCxn id="320" idx="3"/>
            <a:endCxn id="321" idx="1"/>
          </p:cNvCxnSpPr>
          <p:nvPr/>
        </p:nvCxnSpPr>
        <p:spPr>
          <a:xfrm>
            <a:off x="3801775" y="2626238"/>
            <a:ext cx="65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41"/>
          <p:cNvCxnSpPr>
            <a:stCxn id="321" idx="3"/>
            <a:endCxn id="317" idx="1"/>
          </p:cNvCxnSpPr>
          <p:nvPr/>
        </p:nvCxnSpPr>
        <p:spPr>
          <a:xfrm>
            <a:off x="6600475" y="2626238"/>
            <a:ext cx="84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41"/>
          <p:cNvCxnSpPr>
            <a:stCxn id="320" idx="2"/>
            <a:endCxn id="324" idx="0"/>
          </p:cNvCxnSpPr>
          <p:nvPr/>
        </p:nvCxnSpPr>
        <p:spPr>
          <a:xfrm>
            <a:off x="2728375" y="3036038"/>
            <a:ext cx="0" cy="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41"/>
          <p:cNvSpPr txBox="1"/>
          <p:nvPr/>
        </p:nvSpPr>
        <p:spPr>
          <a:xfrm>
            <a:off x="6786863" y="2216575"/>
            <a:ext cx="47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0" name="Google Shape;330;p41"/>
          <p:cNvCxnSpPr>
            <a:stCxn id="321" idx="2"/>
            <a:endCxn id="324" idx="0"/>
          </p:cNvCxnSpPr>
          <p:nvPr/>
        </p:nvCxnSpPr>
        <p:spPr>
          <a:xfrm flipH="1">
            <a:off x="2728375" y="3036038"/>
            <a:ext cx="2798700" cy="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41"/>
          <p:cNvSpPr txBox="1"/>
          <p:nvPr/>
        </p:nvSpPr>
        <p:spPr>
          <a:xfrm>
            <a:off x="3909450" y="2908100"/>
            <a:ext cx="54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Não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2" name="Google Shape;332;p41"/>
          <p:cNvCxnSpPr>
            <a:stCxn id="324" idx="2"/>
            <a:endCxn id="319" idx="2"/>
          </p:cNvCxnSpPr>
          <p:nvPr/>
        </p:nvCxnSpPr>
        <p:spPr>
          <a:xfrm>
            <a:off x="2728375" y="4037150"/>
            <a:ext cx="987300" cy="6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41"/>
          <p:cNvCxnSpPr>
            <a:stCxn id="317" idx="2"/>
            <a:endCxn id="319" idx="6"/>
          </p:cNvCxnSpPr>
          <p:nvPr/>
        </p:nvCxnSpPr>
        <p:spPr>
          <a:xfrm flipH="1">
            <a:off x="4647350" y="2812550"/>
            <a:ext cx="3399300" cy="18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41"/>
          <p:cNvSpPr/>
          <p:nvPr/>
        </p:nvSpPr>
        <p:spPr>
          <a:xfrm>
            <a:off x="141625" y="1994800"/>
            <a:ext cx="8676900" cy="234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41"/>
          <p:cNvSpPr txBox="1"/>
          <p:nvPr/>
        </p:nvSpPr>
        <p:spPr>
          <a:xfrm>
            <a:off x="236875" y="1978838"/>
            <a:ext cx="225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Repita por tempo indefinido</a:t>
            </a:r>
            <a:endParaRPr b="1"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de conhecimento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as instruç</a:t>
            </a:r>
            <a:r>
              <a:rPr lang="pt-BR"/>
              <a:t>ões de programação são “lidas” pelo computador?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Qual a importância da sequência para a organização dos nossos programas?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acontece com instruções mais “abaixo” na sequência das instruções?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347" name="Google Shape;347;p43"/>
          <p:cNvSpPr txBox="1"/>
          <p:nvPr>
            <p:ph idx="1" type="body"/>
          </p:nvPr>
        </p:nvSpPr>
        <p:spPr>
          <a:xfrm>
            <a:off x="729450" y="2078875"/>
            <a:ext cx="4473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</a:t>
            </a:r>
            <a:r>
              <a:rPr lang="pt-BR"/>
              <a:t>ão situações que disparam a execução de algo em nosso programa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Clicar em um botão</a:t>
            </a:r>
            <a:endParaRPr/>
          </a:p>
        </p:txBody>
      </p:sp>
      <p:pic>
        <p:nvPicPr>
          <p:cNvPr id="348" name="Google Shape;3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590" y="0"/>
            <a:ext cx="249942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3"/>
          <p:cNvSpPr/>
          <p:nvPr/>
        </p:nvSpPr>
        <p:spPr>
          <a:xfrm>
            <a:off x="7603425" y="4435325"/>
            <a:ext cx="432300" cy="4770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43"/>
          <p:cNvSpPr/>
          <p:nvPr/>
        </p:nvSpPr>
        <p:spPr>
          <a:xfrm>
            <a:off x="5476600" y="256750"/>
            <a:ext cx="432300" cy="4770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title"/>
          </p:nvPr>
        </p:nvSpPr>
        <p:spPr>
          <a:xfrm>
            <a:off x="727650" y="49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eventos</a:t>
            </a:r>
            <a:endParaRPr/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275" y="1482727"/>
            <a:ext cx="6137400" cy="34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eventos</a:t>
            </a:r>
            <a:endParaRPr/>
          </a:p>
        </p:txBody>
      </p:sp>
      <p:sp>
        <p:nvSpPr>
          <p:cNvPr id="363" name="Google Shape;36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Apertar botão para iniciar compra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Passar produto pelo scanner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Apertar bot</a:t>
            </a:r>
            <a:r>
              <a:rPr lang="pt-BR"/>
              <a:t>ão para finalizar compra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800" y="1227650"/>
            <a:ext cx="6526400" cy="3915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6"/>
          <p:cNvSpPr txBox="1"/>
          <p:nvPr>
            <p:ph type="title"/>
          </p:nvPr>
        </p:nvSpPr>
        <p:spPr>
          <a:xfrm>
            <a:off x="727650" y="49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eventos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eventos</a:t>
            </a:r>
            <a:endParaRPr/>
          </a:p>
        </p:txBody>
      </p:sp>
      <p:sp>
        <p:nvSpPr>
          <p:cNvPr id="376" name="Google Shape;376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Apertar acelerador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Apertar o freio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Sensor detectar alguma presença de obst</a:t>
            </a:r>
            <a:r>
              <a:rPr lang="pt-BR"/>
              <a:t>áculo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</a:t>
            </a:r>
            <a:r>
              <a:rPr lang="pt-BR"/>
              <a:t>ões de programação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c</a:t>
            </a:r>
            <a:r>
              <a:rPr lang="pt-BR"/>
              <a:t>ódigo de programação é formado por um </a:t>
            </a:r>
            <a:r>
              <a:rPr b="1" lang="pt-BR"/>
              <a:t>conjunto de instruções</a:t>
            </a:r>
            <a:r>
              <a:rPr lang="pt-BR"/>
              <a:t> que realizam algo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sermos programadores precisamos saber quais são essas instruções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Precisamos também entender como representar estas instruções em um </a:t>
            </a:r>
            <a:r>
              <a:rPr b="1" lang="pt-BR"/>
              <a:t>código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base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Vari</a:t>
            </a:r>
            <a:r>
              <a:rPr lang="pt-BR"/>
              <a:t>áveis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Operações matemáticas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Condições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Repetições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Eventos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</a:t>
            </a:r>
            <a:r>
              <a:rPr lang="pt-BR"/>
              <a:t>áveis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Guardar dados em um programa;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Guardar dados em um programa;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Mensagens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Nome de contato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Status (online, visto em…)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590" y="0"/>
            <a:ext cx="249942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</a:t>
            </a:r>
            <a:r>
              <a:rPr lang="pt-BR"/>
              <a:t>ão a forma do programa “lembrar” quais dados irá manipular;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longo de um programa estes dados podem ser</a:t>
            </a:r>
            <a:r>
              <a:rPr lang="pt-BR"/>
              <a:t> alterados (por isso o nome </a:t>
            </a:r>
            <a:r>
              <a:rPr b="1" lang="pt-BR"/>
              <a:t>variável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Etapa fundamental:</a:t>
            </a:r>
            <a:r>
              <a:rPr lang="pt-BR"/>
              <a:t> identificar quais as variáveis existem em um determinado problema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praticar a decomposiç</a:t>
            </a:r>
            <a:r>
              <a:rPr lang="pt-BR"/>
              <a:t>ão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Crie um aplicativo para registrar vendas em um supermercado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