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y="5143500" cx="9144000"/>
  <p:notesSz cx="6858000" cy="9144000"/>
  <p:embeddedFontLst>
    <p:embeddedFont>
      <p:font typeface="Raleway"/>
      <p:regular r:id="rId87"/>
      <p:bold r:id="rId88"/>
      <p:italic r:id="rId89"/>
      <p:boldItalic r:id="rId90"/>
    </p:embeddedFont>
    <p:embeddedFont>
      <p:font typeface="Proxima Nova"/>
      <p:regular r:id="rId91"/>
      <p:bold r:id="rId92"/>
      <p:italic r:id="rId93"/>
      <p:boldItalic r:id="rId94"/>
    </p:embeddedFont>
    <p:embeddedFont>
      <p:font typeface="Lato"/>
      <p:regular r:id="rId95"/>
      <p:bold r:id="rId96"/>
      <p:italic r:id="rId97"/>
      <p:boldItalic r:id="rId9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font" Target="fonts/Lato-regular.fntdata"/><Relationship Id="rId94" Type="http://schemas.openxmlformats.org/officeDocument/2006/relationships/font" Target="fonts/ProximaNova-boldItalic.fntdata"/><Relationship Id="rId97" Type="http://schemas.openxmlformats.org/officeDocument/2006/relationships/font" Target="fonts/Lato-italic.fntdata"/><Relationship Id="rId96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8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font" Target="fonts/ProximaNova-regular.fntdata"/><Relationship Id="rId90" Type="http://schemas.openxmlformats.org/officeDocument/2006/relationships/font" Target="fonts/Raleway-boldItalic.fntdata"/><Relationship Id="rId93" Type="http://schemas.openxmlformats.org/officeDocument/2006/relationships/font" Target="fonts/ProximaNova-italic.fntdata"/><Relationship Id="rId92" Type="http://schemas.openxmlformats.org/officeDocument/2006/relationships/font" Target="fonts/ProximaNov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font" Target="fonts/Raleway-bold.fntdata"/><Relationship Id="rId87" Type="http://schemas.openxmlformats.org/officeDocument/2006/relationships/font" Target="fonts/Raleway-regular.fntdata"/><Relationship Id="rId89" Type="http://schemas.openxmlformats.org/officeDocument/2006/relationships/font" Target="fonts/Raleway-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bea410b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bea410b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bea410b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bea410b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0bea410b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0bea410b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0bea410b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0bea410b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bea410b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bea410b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bea410b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bea410b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0bea410b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0bea410b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0bea410b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0bea410b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bea410b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bea410b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0bea410b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0bea410b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0bea410b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0bea410b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0bea410b5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0bea410b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0bea410b5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0bea410b5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0bea410b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0bea410b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0bea410b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0bea410b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0bea410b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0bea410b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0bea410b5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0bea410b5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0bea410b5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0bea410b5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0bea410b5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0bea410b5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0bea410b5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0bea410b5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0bea410b5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0bea410b5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bea410b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bea410b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0bea410b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0bea410b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0bea410b5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0bea410b5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0bea410b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0bea410b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0e32485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0e32485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0e324853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10e32485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0bea410b5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0bea410b5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0e32485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0e3248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50bea410b5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50bea410b5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0bea410b5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0bea410b5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0bea410b5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0bea410b5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0bea410b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0bea410b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0bea410b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0bea410b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0bea410b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0bea410b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0bea410b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0bea410b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0bea410b5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0bea410b5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0bea410b5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0bea410b5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0bea410b5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0bea410b5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0bea410b5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0bea410b5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0bea410b5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0bea410b5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0bea410b5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0bea410b5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0bea410b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0bea410b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bea410b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bea410b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0bea410b5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0bea410b5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0bea410b5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0bea410b5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0bea410b5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0bea410b5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50bea410b5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50bea410b5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0bea410b5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0bea410b5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0beec6e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0beec6e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0beec6e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0beec6e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0beec6e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0beec6e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0beec6e3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0beec6e3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0beec6e3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0beec6e3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bea410b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bea410b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0beec6e3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0beec6e3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0beec6e3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50beec6e3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50beec6e3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50beec6e3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0beec6e3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0beec6e3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0beec6e3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50beec6e3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50beec6e3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50beec6e3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0beec6e3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0beec6e3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50beec6e3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50beec6e3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0beec6e3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0beec6e3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0beec6e3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0beec6e3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bea410b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bea410b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0beec6e3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50beec6e3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0beec6e3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0beec6e3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f414731b7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f414731b7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f414731b7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f414731b7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f414731b7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f414731b7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f414731b7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f414731b7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f414731b7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f414731b7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f414731b7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f414731b7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f414731b7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f414731b7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f414731b7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f414731b7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bea410b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bea410b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f414731b7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f414731b7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f414731b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f414731b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0bea410b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0bea410b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- Parte 02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Recapitulando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Quais as restrições para os nomes das variáveis?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as restrições para os nomes das variáveis?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Não pode ter espaço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Não deve ter acentos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Não deve ter caracteres especiais ($%@)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Não deve começar com números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Recapitulando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Quais as restrições para os nomes das variáveis?</a:t>
            </a:r>
            <a:endParaRPr sz="3000"/>
          </a:p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Como eu represento uma variável de texto?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eu represento uma variável de texto?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nome-da-variavel = "valor"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Exemplo: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nome = "Leonardo"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texto = "Eu amo algoritmos!"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Possibilidades de valores para variáveis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Até agora vimos números inteiros e textos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Possibilidades de valores para variáveis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Até agora vimos números inteiros e textos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Também podemos armazenar números com casas decimais: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media = 4.6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Atenção!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Números com casas decimais são separados por . (ponto) e não , (vírgula)</a:t>
            </a:r>
            <a:endParaRPr sz="3000"/>
          </a:p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Exemplos:</a:t>
            </a:r>
            <a:endParaRPr sz="3000"/>
          </a:p>
          <a:p>
            <a:pPr indent="-4048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3000"/>
              <a:t>mesada = 20.5</a:t>
            </a:r>
            <a:endParaRPr sz="3000"/>
          </a:p>
          <a:p>
            <a:pPr indent="-4048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3000"/>
              <a:t>valorIngresso = 30.5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Atenção!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</a:pPr>
            <a:r>
              <a:rPr lang="pt-BR" sz="3000"/>
              <a:t>Não colocamos símbolos como R$ nos valores. Apenas declaramos o seu valor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Errado: mesada = R$ 20.5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Certo: mesada = 20.5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Errado!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6000"/>
              <a:t>mesada = R$ 20.5</a:t>
            </a:r>
            <a:endParaRPr sz="6000"/>
          </a:p>
        </p:txBody>
      </p:sp>
      <p:cxnSp>
        <p:nvCxnSpPr>
          <p:cNvPr id="190" name="Google Shape;190;p30"/>
          <p:cNvCxnSpPr/>
          <p:nvPr/>
        </p:nvCxnSpPr>
        <p:spPr>
          <a:xfrm flipH="1" rot="10800000">
            <a:off x="3813800" y="2196150"/>
            <a:ext cx="964500" cy="7200"/>
          </a:xfrm>
          <a:prstGeom prst="straightConnector1">
            <a:avLst/>
          </a:prstGeom>
          <a:noFill/>
          <a:ln cap="flat" cmpd="sng" w="152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represento percentuais?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dezPorCento = 0.1</a:t>
            </a:r>
            <a:endParaRPr sz="3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Recapitulando...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O que são variáveis?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represento percentuais?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dezPorCento = 0.1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dezPorCento = 10/100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represento percentuais?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dezPorCento = 0.1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dezPorCento = 10/100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cinquentaPorCento = 0.5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que recebem como valor outras variáveis..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que recebem como valor outras variáveis..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idade = 31</a:t>
            </a:r>
            <a:endParaRPr sz="3000"/>
          </a:p>
        </p:txBody>
      </p:sp>
      <p:sp>
        <p:nvSpPr>
          <p:cNvPr id="221" name="Google Shape;221;p35"/>
          <p:cNvSpPr/>
          <p:nvPr/>
        </p:nvSpPr>
        <p:spPr>
          <a:xfrm>
            <a:off x="6159050" y="1103225"/>
            <a:ext cx="2484000" cy="30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35"/>
          <p:cNvGrpSpPr/>
          <p:nvPr/>
        </p:nvGrpSpPr>
        <p:grpSpPr>
          <a:xfrm>
            <a:off x="6290550" y="1373550"/>
            <a:ext cx="1446600" cy="781725"/>
            <a:chOff x="6283250" y="920575"/>
            <a:chExt cx="1446600" cy="781725"/>
          </a:xfrm>
        </p:grpSpPr>
        <p:sp>
          <p:nvSpPr>
            <p:cNvPr id="223" name="Google Shape;223;p35"/>
            <p:cNvSpPr txBox="1"/>
            <p:nvPr/>
          </p:nvSpPr>
          <p:spPr>
            <a:xfrm>
              <a:off x="6341700" y="1329700"/>
              <a:ext cx="1315200" cy="372600"/>
            </a:xfrm>
            <a:prstGeom prst="rect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Proxima Nova"/>
                  <a:ea typeface="Proxima Nova"/>
                  <a:cs typeface="Proxima Nova"/>
                  <a:sym typeface="Proxima Nova"/>
                </a:rPr>
                <a:t>31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24" name="Google Shape;224;p35"/>
            <p:cNvSpPr txBox="1"/>
            <p:nvPr/>
          </p:nvSpPr>
          <p:spPr>
            <a:xfrm>
              <a:off x="6283250" y="920575"/>
              <a:ext cx="14466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Proxima Nova"/>
                  <a:ea typeface="Proxima Nova"/>
                  <a:cs typeface="Proxima Nova"/>
                  <a:sym typeface="Proxima Nova"/>
                </a:rPr>
                <a:t>idade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25" name="Google Shape;225;p35"/>
          <p:cNvSpPr txBox="1"/>
          <p:nvPr/>
        </p:nvSpPr>
        <p:spPr>
          <a:xfrm>
            <a:off x="6064050" y="771100"/>
            <a:ext cx="16731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Memória RAM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que recebem como valor outras variáveis..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idade = 31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outraIdade = idade</a:t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que recebem como valor outras variáveis..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idade = 31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outraIdade = idade</a:t>
            </a:r>
            <a:endParaRPr sz="3000"/>
          </a:p>
        </p:txBody>
      </p:sp>
      <p:sp>
        <p:nvSpPr>
          <p:cNvPr id="238" name="Google Shape;238;p37"/>
          <p:cNvSpPr txBox="1"/>
          <p:nvPr/>
        </p:nvSpPr>
        <p:spPr>
          <a:xfrm>
            <a:off x="2359875" y="2951675"/>
            <a:ext cx="4179000" cy="11325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Proxima Nova"/>
                <a:ea typeface="Proxima Nova"/>
                <a:cs typeface="Proxima Nova"/>
                <a:sym typeface="Proxima Nova"/>
              </a:rPr>
              <a:t>Qual o valor da variável outraIdade?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que recebem como valor outras variáveis..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idade = 31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outraIdade = idade</a:t>
            </a:r>
            <a:endParaRPr sz="3000"/>
          </a:p>
        </p:txBody>
      </p:sp>
      <p:sp>
        <p:nvSpPr>
          <p:cNvPr id="245" name="Google Shape;245;p38"/>
          <p:cNvSpPr txBox="1"/>
          <p:nvPr/>
        </p:nvSpPr>
        <p:spPr>
          <a:xfrm>
            <a:off x="2359875" y="2951675"/>
            <a:ext cx="4179000" cy="11325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Proxima Nova"/>
                <a:ea typeface="Proxima Nova"/>
                <a:cs typeface="Proxima Nova"/>
                <a:sym typeface="Proxima Nova"/>
              </a:rPr>
              <a:t>Qual o valor da variável outraIdade? 31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38"/>
          <p:cNvSpPr/>
          <p:nvPr/>
        </p:nvSpPr>
        <p:spPr>
          <a:xfrm>
            <a:off x="6633875" y="1349850"/>
            <a:ext cx="2484000" cy="30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38"/>
          <p:cNvGrpSpPr/>
          <p:nvPr/>
        </p:nvGrpSpPr>
        <p:grpSpPr>
          <a:xfrm>
            <a:off x="6765375" y="1620175"/>
            <a:ext cx="1446600" cy="781725"/>
            <a:chOff x="6283250" y="920575"/>
            <a:chExt cx="1446600" cy="781725"/>
          </a:xfrm>
        </p:grpSpPr>
        <p:sp>
          <p:nvSpPr>
            <p:cNvPr id="248" name="Google Shape;248;p38"/>
            <p:cNvSpPr txBox="1"/>
            <p:nvPr/>
          </p:nvSpPr>
          <p:spPr>
            <a:xfrm>
              <a:off x="6341700" y="1329700"/>
              <a:ext cx="1315200" cy="372600"/>
            </a:xfrm>
            <a:prstGeom prst="rect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Proxima Nova"/>
                  <a:ea typeface="Proxima Nova"/>
                  <a:cs typeface="Proxima Nova"/>
                  <a:sym typeface="Proxima Nova"/>
                </a:rPr>
                <a:t>31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9" name="Google Shape;249;p38"/>
            <p:cNvSpPr txBox="1"/>
            <p:nvPr/>
          </p:nvSpPr>
          <p:spPr>
            <a:xfrm>
              <a:off x="6283250" y="920575"/>
              <a:ext cx="14466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Proxima Nova"/>
                  <a:ea typeface="Proxima Nova"/>
                  <a:cs typeface="Proxima Nova"/>
                  <a:sym typeface="Proxima Nova"/>
                </a:rPr>
                <a:t>idade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50" name="Google Shape;250;p38"/>
          <p:cNvSpPr txBox="1"/>
          <p:nvPr/>
        </p:nvSpPr>
        <p:spPr>
          <a:xfrm>
            <a:off x="6538875" y="1017725"/>
            <a:ext cx="16731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Memória RAM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51" name="Google Shape;251;p38"/>
          <p:cNvGrpSpPr/>
          <p:nvPr/>
        </p:nvGrpSpPr>
        <p:grpSpPr>
          <a:xfrm>
            <a:off x="6765375" y="2571750"/>
            <a:ext cx="1446600" cy="781725"/>
            <a:chOff x="6283250" y="920575"/>
            <a:chExt cx="1446600" cy="781725"/>
          </a:xfrm>
        </p:grpSpPr>
        <p:sp>
          <p:nvSpPr>
            <p:cNvPr id="252" name="Google Shape;252;p38"/>
            <p:cNvSpPr txBox="1"/>
            <p:nvPr/>
          </p:nvSpPr>
          <p:spPr>
            <a:xfrm>
              <a:off x="6341700" y="1329700"/>
              <a:ext cx="1315200" cy="372600"/>
            </a:xfrm>
            <a:prstGeom prst="rect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Proxima Nova"/>
                  <a:ea typeface="Proxima Nova"/>
                  <a:cs typeface="Proxima Nova"/>
                  <a:sym typeface="Proxima Nova"/>
                </a:rPr>
                <a:t>31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53" name="Google Shape;253;p38"/>
            <p:cNvSpPr txBox="1"/>
            <p:nvPr/>
          </p:nvSpPr>
          <p:spPr>
            <a:xfrm>
              <a:off x="6283250" y="920575"/>
              <a:ext cx="14466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Proxima Nova"/>
                  <a:ea typeface="Proxima Nova"/>
                  <a:cs typeface="Proxima Nova"/>
                  <a:sym typeface="Proxima Nova"/>
                </a:rPr>
                <a:t>outraIdade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que recebem como valor outras variáveis..</a:t>
            </a:r>
            <a:endParaRPr/>
          </a:p>
        </p:txBody>
      </p:sp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idade = 31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outraIdade = idade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idade = 32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que recebem como valor outras variáveis..</a:t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idade = 31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outraIdade = idade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idade = 32</a:t>
            </a:r>
            <a:endParaRPr sz="3000"/>
          </a:p>
        </p:txBody>
      </p:sp>
      <p:sp>
        <p:nvSpPr>
          <p:cNvPr id="266" name="Google Shape;266;p40"/>
          <p:cNvSpPr txBox="1"/>
          <p:nvPr/>
        </p:nvSpPr>
        <p:spPr>
          <a:xfrm>
            <a:off x="2403700" y="3229300"/>
            <a:ext cx="4179000" cy="11325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Proxima Nova"/>
                <a:ea typeface="Proxima Nova"/>
                <a:cs typeface="Proxima Nova"/>
                <a:sym typeface="Proxima Nova"/>
              </a:rPr>
              <a:t>Qual o valor da variável outraIdade?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que recebem como valor outras variáveis..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idade = 31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outraIdade = idade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idade = 32</a:t>
            </a:r>
            <a:endParaRPr sz="3000"/>
          </a:p>
        </p:txBody>
      </p:sp>
      <p:sp>
        <p:nvSpPr>
          <p:cNvPr id="273" name="Google Shape;273;p41"/>
          <p:cNvSpPr txBox="1"/>
          <p:nvPr/>
        </p:nvSpPr>
        <p:spPr>
          <a:xfrm>
            <a:off x="2403700" y="3229300"/>
            <a:ext cx="4179000" cy="11325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Proxima Nova"/>
                <a:ea typeface="Proxima Nova"/>
                <a:cs typeface="Proxima Nova"/>
                <a:sym typeface="Proxima Nova"/>
              </a:rPr>
              <a:t>Qual o valor da variável outraIdade? 31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41"/>
          <p:cNvSpPr/>
          <p:nvPr/>
        </p:nvSpPr>
        <p:spPr>
          <a:xfrm>
            <a:off x="6677700" y="1349850"/>
            <a:ext cx="2484000" cy="30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41"/>
          <p:cNvGrpSpPr/>
          <p:nvPr/>
        </p:nvGrpSpPr>
        <p:grpSpPr>
          <a:xfrm>
            <a:off x="6809200" y="1620175"/>
            <a:ext cx="1446600" cy="781725"/>
            <a:chOff x="6283250" y="920575"/>
            <a:chExt cx="1446600" cy="781725"/>
          </a:xfrm>
        </p:grpSpPr>
        <p:sp>
          <p:nvSpPr>
            <p:cNvPr id="276" name="Google Shape;276;p41"/>
            <p:cNvSpPr txBox="1"/>
            <p:nvPr/>
          </p:nvSpPr>
          <p:spPr>
            <a:xfrm>
              <a:off x="6341700" y="1329700"/>
              <a:ext cx="1315200" cy="372600"/>
            </a:xfrm>
            <a:prstGeom prst="rect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Proxima Nova"/>
                  <a:ea typeface="Proxima Nova"/>
                  <a:cs typeface="Proxima Nova"/>
                  <a:sym typeface="Proxima Nova"/>
                </a:rPr>
                <a:t>32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77" name="Google Shape;277;p41"/>
            <p:cNvSpPr txBox="1"/>
            <p:nvPr/>
          </p:nvSpPr>
          <p:spPr>
            <a:xfrm>
              <a:off x="6283250" y="920575"/>
              <a:ext cx="14466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Proxima Nova"/>
                  <a:ea typeface="Proxima Nova"/>
                  <a:cs typeface="Proxima Nova"/>
                  <a:sym typeface="Proxima Nova"/>
                </a:rPr>
                <a:t>idade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78" name="Google Shape;278;p41"/>
          <p:cNvSpPr txBox="1"/>
          <p:nvPr/>
        </p:nvSpPr>
        <p:spPr>
          <a:xfrm>
            <a:off x="6582700" y="1017725"/>
            <a:ext cx="16731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Memória RAM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79" name="Google Shape;279;p41"/>
          <p:cNvGrpSpPr/>
          <p:nvPr/>
        </p:nvGrpSpPr>
        <p:grpSpPr>
          <a:xfrm>
            <a:off x="6809200" y="2571750"/>
            <a:ext cx="1446600" cy="781725"/>
            <a:chOff x="6283250" y="920575"/>
            <a:chExt cx="1446600" cy="781725"/>
          </a:xfrm>
        </p:grpSpPr>
        <p:sp>
          <p:nvSpPr>
            <p:cNvPr id="280" name="Google Shape;280;p41"/>
            <p:cNvSpPr txBox="1"/>
            <p:nvPr/>
          </p:nvSpPr>
          <p:spPr>
            <a:xfrm>
              <a:off x="6341700" y="1329700"/>
              <a:ext cx="1315200" cy="372600"/>
            </a:xfrm>
            <a:prstGeom prst="rect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Proxima Nova"/>
                  <a:ea typeface="Proxima Nova"/>
                  <a:cs typeface="Proxima Nova"/>
                  <a:sym typeface="Proxima Nova"/>
                </a:rPr>
                <a:t>31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81" name="Google Shape;281;p41"/>
            <p:cNvSpPr txBox="1"/>
            <p:nvPr/>
          </p:nvSpPr>
          <p:spPr>
            <a:xfrm>
              <a:off x="6283250" y="920575"/>
              <a:ext cx="14466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Proxima Nova"/>
                  <a:ea typeface="Proxima Nova"/>
                  <a:cs typeface="Proxima Nova"/>
                  <a:sym typeface="Proxima Nova"/>
                </a:rPr>
                <a:t>outraIdade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Respostas: O que é uma variável?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Uma variável é uma instrução de programação que permite o programa armazenar um valor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podemos fazer com variáveis?</a:t>
            </a:r>
            <a:endParaRPr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Trocar os valores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podemos fazer com variáveis?</a:t>
            </a:r>
            <a:endParaRPr/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Trocar os valores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Operações matemáticas</a:t>
            </a:r>
            <a:endParaRPr sz="3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idade = 32</a:t>
            </a:r>
            <a:endParaRPr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305" name="Google Shape;305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idade = 32 + 1</a:t>
            </a:r>
            <a:endParaRPr sz="3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idade = 32 + 1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soma = idade + 1</a:t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317" name="Google Shape;317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idade = 37									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idade = idade + 1 </a:t>
            </a:r>
            <a:endParaRPr sz="3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323" name="Google Shape;323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idade = 37									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idade = idade + 1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idade += idade</a:t>
            </a:r>
            <a:endParaRPr sz="3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um banco</a:t>
            </a:r>
            <a:endParaRPr/>
          </a:p>
        </p:txBody>
      </p:sp>
      <p:sp>
        <p:nvSpPr>
          <p:cNvPr id="329" name="Google Shape;329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saldo = 300.5</a:t>
            </a:r>
            <a:endParaRPr sz="3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um banco</a:t>
            </a:r>
            <a:endParaRPr/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saldo = 300.5</a:t>
            </a:r>
            <a:endParaRPr sz="3000"/>
          </a:p>
        </p:txBody>
      </p:sp>
      <p:sp>
        <p:nvSpPr>
          <p:cNvPr id="336" name="Google Shape;336;p50"/>
          <p:cNvSpPr txBox="1"/>
          <p:nvPr/>
        </p:nvSpPr>
        <p:spPr>
          <a:xfrm>
            <a:off x="5341825" y="1928500"/>
            <a:ext cx="2973600" cy="11325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Proxima Nova"/>
                <a:ea typeface="Proxima Nova"/>
                <a:cs typeface="Proxima Nova"/>
                <a:sym typeface="Proxima Nova"/>
              </a:rPr>
              <a:t>Vou no banco e deposito R$ 50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um banco</a:t>
            </a:r>
            <a:endParaRPr/>
          </a:p>
        </p:txBody>
      </p:sp>
      <p:sp>
        <p:nvSpPr>
          <p:cNvPr id="342" name="Google Shape;342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saldo = 300.5								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saldo = saldo + 50</a:t>
            </a:r>
            <a:endParaRPr sz="3000"/>
          </a:p>
        </p:txBody>
      </p:sp>
      <p:sp>
        <p:nvSpPr>
          <p:cNvPr id="343" name="Google Shape;343;p51"/>
          <p:cNvSpPr txBox="1"/>
          <p:nvPr/>
        </p:nvSpPr>
        <p:spPr>
          <a:xfrm>
            <a:off x="5416400" y="2078875"/>
            <a:ext cx="2973600" cy="11325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Proxima Nova"/>
                <a:ea typeface="Proxima Nova"/>
                <a:cs typeface="Proxima Nova"/>
                <a:sym typeface="Proxima Nova"/>
              </a:rPr>
              <a:t>Vou no banco e deposito R$ 50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Recapitulando...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O que são variáveis?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Quantos valores podem ser armazenados em uma variável?</a:t>
            </a:r>
            <a:endParaRPr sz="3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representar operações matemáticas?</a:t>
            </a:r>
            <a:endParaRPr/>
          </a:p>
        </p:txBody>
      </p:sp>
      <p:sp>
        <p:nvSpPr>
          <p:cNvPr id="349" name="Google Shape;349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representar operações matemáticas?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</a:pPr>
            <a:r>
              <a:rPr lang="pt-BR" sz="3000"/>
              <a:t>Somar 1 à idade:</a:t>
            </a:r>
            <a:endParaRPr sz="3000"/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-BR" sz="3000"/>
              <a:t>idade = 30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representar operações matemáticas?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</a:pPr>
            <a:r>
              <a:rPr lang="pt-BR" sz="3000"/>
              <a:t>Somar 1 à idade:</a:t>
            </a:r>
            <a:endParaRPr sz="3000"/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-BR" sz="3000"/>
              <a:t>idade = 30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62" name="Google Shape;362;p54"/>
          <p:cNvSpPr/>
          <p:nvPr/>
        </p:nvSpPr>
        <p:spPr>
          <a:xfrm>
            <a:off x="6159050" y="1103225"/>
            <a:ext cx="2484000" cy="30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54"/>
          <p:cNvGrpSpPr/>
          <p:nvPr/>
        </p:nvGrpSpPr>
        <p:grpSpPr>
          <a:xfrm>
            <a:off x="6290550" y="1373550"/>
            <a:ext cx="1446600" cy="781725"/>
            <a:chOff x="6283250" y="920575"/>
            <a:chExt cx="1446600" cy="781725"/>
          </a:xfrm>
        </p:grpSpPr>
        <p:sp>
          <p:nvSpPr>
            <p:cNvPr id="364" name="Google Shape;364;p54"/>
            <p:cNvSpPr txBox="1"/>
            <p:nvPr/>
          </p:nvSpPr>
          <p:spPr>
            <a:xfrm>
              <a:off x="6341700" y="1329700"/>
              <a:ext cx="1315200" cy="372600"/>
            </a:xfrm>
            <a:prstGeom prst="rect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Proxima Nova"/>
                  <a:ea typeface="Proxima Nova"/>
                  <a:cs typeface="Proxima Nova"/>
                  <a:sym typeface="Proxima Nova"/>
                </a:rPr>
                <a:t>30</a:t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365" name="Google Shape;365;p54"/>
            <p:cNvSpPr txBox="1"/>
            <p:nvPr/>
          </p:nvSpPr>
          <p:spPr>
            <a:xfrm>
              <a:off x="6283250" y="920575"/>
              <a:ext cx="14466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Proxima Nova"/>
                  <a:ea typeface="Proxima Nova"/>
                  <a:cs typeface="Proxima Nova"/>
                  <a:sym typeface="Proxima Nova"/>
                </a:rPr>
                <a:t>idade</a:t>
              </a:r>
              <a:endParaRPr b="1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366" name="Google Shape;366;p54"/>
          <p:cNvSpPr txBox="1"/>
          <p:nvPr/>
        </p:nvSpPr>
        <p:spPr>
          <a:xfrm>
            <a:off x="6064050" y="771088"/>
            <a:ext cx="42084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Memória RAM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matemáticas</a:t>
            </a:r>
            <a:endParaRPr/>
          </a:p>
        </p:txBody>
      </p:sp>
      <p:sp>
        <p:nvSpPr>
          <p:cNvPr id="372" name="Google Shape;372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775" y="1481150"/>
            <a:ext cx="6717999" cy="24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379" name="Google Shape;379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Soma:</a:t>
            </a:r>
            <a:endParaRPr sz="300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3000"/>
              <a:t>idade = 30+1</a:t>
            </a:r>
            <a:endParaRPr sz="300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Subtração</a:t>
            </a:r>
            <a:endParaRPr sz="300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3000"/>
              <a:t>idade = 31-1</a:t>
            </a:r>
            <a:endParaRPr sz="300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Multiplicação</a:t>
            </a:r>
            <a:endParaRPr sz="300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3000"/>
              <a:t>idade = 15*2</a:t>
            </a:r>
            <a:endParaRPr sz="300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Divisão</a:t>
            </a:r>
            <a:endParaRPr sz="300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3000"/>
              <a:t>idade = 30/2</a:t>
            </a:r>
            <a:endParaRPr sz="3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01</a:t>
            </a:r>
            <a:endParaRPr/>
          </a:p>
        </p:txBody>
      </p:sp>
      <p:sp>
        <p:nvSpPr>
          <p:cNvPr id="385" name="Google Shape;385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saldo = 300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saque = 30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novoSaldo = saldo - saque</a:t>
            </a:r>
            <a:endParaRPr sz="3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02</a:t>
            </a:r>
            <a:endParaRPr/>
          </a:p>
        </p:txBody>
      </p:sp>
      <p:sp>
        <p:nvSpPr>
          <p:cNvPr id="391" name="Google Shape;391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saldo = 300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saque = 30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saldo = saldo - saque</a:t>
            </a:r>
            <a:endParaRPr sz="3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03</a:t>
            </a:r>
            <a:endParaRPr/>
          </a:p>
        </p:txBody>
      </p:sp>
      <p:sp>
        <p:nvSpPr>
          <p:cNvPr id="397" name="Google Shape;397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saldo = 300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saque = 30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saldo = saldo - saque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deposito = 50</a:t>
            </a:r>
            <a:endParaRPr sz="3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03</a:t>
            </a:r>
            <a:endParaRPr/>
          </a:p>
        </p:txBody>
      </p:sp>
      <p:sp>
        <p:nvSpPr>
          <p:cNvPr id="403" name="Google Shape;403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saldo = 300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saque = 30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saldo = saldo - saque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deposito = 50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saldo = saldo + deposito</a:t>
            </a:r>
            <a:endParaRPr sz="3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Calcular a média</a:t>
            </a:r>
            <a:endParaRPr/>
          </a:p>
        </p:txBody>
      </p:sp>
      <p:sp>
        <p:nvSpPr>
          <p:cNvPr id="409" name="Google Shape;409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/>
              <a:t>notaUm = 10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Respostas: </a:t>
            </a:r>
            <a:r>
              <a:rPr lang="pt-BR"/>
              <a:t>Quantos valores podem ser armazenados em uma variável?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Apenas um valor pode ser armazenado em uma variável</a:t>
            </a:r>
            <a:endParaRPr sz="3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Calcular a média</a:t>
            </a:r>
            <a:endParaRPr/>
          </a:p>
        </p:txBody>
      </p:sp>
      <p:sp>
        <p:nvSpPr>
          <p:cNvPr id="415" name="Google Shape;415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10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notaDois = 5</a:t>
            </a:r>
            <a:endParaRPr sz="3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Calcular a média</a:t>
            </a:r>
            <a:endParaRPr/>
          </a:p>
        </p:txBody>
      </p:sp>
      <p:sp>
        <p:nvSpPr>
          <p:cNvPr id="421" name="Google Shape;421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10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notaDois = 5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media = ?</a:t>
            </a:r>
            <a:endParaRPr sz="3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Calcular a média</a:t>
            </a:r>
            <a:endParaRPr/>
          </a:p>
        </p:txBody>
      </p:sp>
      <p:sp>
        <p:nvSpPr>
          <p:cNvPr id="427" name="Google Shape;427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10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notaDois = 5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media = notaUm+notaDois/2</a:t>
            </a:r>
            <a:endParaRPr sz="3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Calcular a média</a:t>
            </a:r>
            <a:endParaRPr/>
          </a:p>
        </p:txBody>
      </p:sp>
      <p:sp>
        <p:nvSpPr>
          <p:cNvPr id="433" name="Google Shape;433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10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notaDois = 5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media = notaUm+notaDois/2</a:t>
            </a:r>
            <a:endParaRPr sz="3000"/>
          </a:p>
        </p:txBody>
      </p:sp>
      <p:sp>
        <p:nvSpPr>
          <p:cNvPr id="434" name="Google Shape;434;p65"/>
          <p:cNvSpPr txBox="1"/>
          <p:nvPr/>
        </p:nvSpPr>
        <p:spPr>
          <a:xfrm>
            <a:off x="5640300" y="1614625"/>
            <a:ext cx="1461300" cy="664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Proxima Nova"/>
                <a:ea typeface="Proxima Nova"/>
                <a:cs typeface="Proxima Nova"/>
                <a:sym typeface="Proxima Nova"/>
              </a:rPr>
              <a:t>Errado!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Calcular a média</a:t>
            </a:r>
            <a:endParaRPr/>
          </a:p>
        </p:txBody>
      </p:sp>
      <p:sp>
        <p:nvSpPr>
          <p:cNvPr id="440" name="Google Shape;440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10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notaDois = 5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media = (notaUm+notaDois)/2</a:t>
            </a:r>
            <a:endParaRPr sz="3000"/>
          </a:p>
        </p:txBody>
      </p:sp>
      <p:sp>
        <p:nvSpPr>
          <p:cNvPr id="441" name="Google Shape;441;p66"/>
          <p:cNvSpPr txBox="1"/>
          <p:nvPr/>
        </p:nvSpPr>
        <p:spPr>
          <a:xfrm>
            <a:off x="5640300" y="1614625"/>
            <a:ext cx="1738800" cy="6648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Proxima Nova"/>
                <a:ea typeface="Proxima Nova"/>
                <a:cs typeface="Proxima Nova"/>
                <a:sym typeface="Proxima Nova"/>
              </a:rPr>
              <a:t>Correto!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problema?</a:t>
            </a:r>
            <a:endParaRPr/>
          </a:p>
        </p:txBody>
      </p:sp>
      <p:sp>
        <p:nvSpPr>
          <p:cNvPr id="447" name="Google Shape;447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idade = 30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novaIdade = idade + numeroDois</a:t>
            </a:r>
            <a:endParaRPr sz="3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</a:t>
            </a:r>
            <a:endParaRPr/>
          </a:p>
        </p:txBody>
      </p:sp>
      <p:sp>
        <p:nvSpPr>
          <p:cNvPr id="453" name="Google Shape;453;p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4500"/>
              <a:t>Só posso usar uma variável depois ela ter sido declarada!</a:t>
            </a:r>
            <a:endParaRPr sz="45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459" name="Google Shape;459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idade = 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numeroDois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novaIdade = idade + numeroDois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problema?</a:t>
            </a:r>
            <a:endParaRPr/>
          </a:p>
        </p:txBody>
      </p:sp>
      <p:sp>
        <p:nvSpPr>
          <p:cNvPr id="465" name="Google Shape;465;p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/>
              <a:t>salario = 950,25</a:t>
            </a:r>
            <a:endParaRPr sz="3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</a:t>
            </a:r>
            <a:endParaRPr/>
          </a:p>
        </p:txBody>
      </p:sp>
      <p:sp>
        <p:nvSpPr>
          <p:cNvPr id="471" name="Google Shape;471;p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/>
              <a:t>Casas decimais são separadas com . (ponto) e não vírgula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Recapitulando...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O que são variáveis?</a:t>
            </a:r>
            <a:endParaRPr sz="3000"/>
          </a:p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Quantos valores podem ser armazenados em uma variável?</a:t>
            </a:r>
            <a:endParaRPr sz="3000"/>
          </a:p>
          <a:p>
            <a:pPr indent="-404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O que acontece quando eu troco o valor de uma variável?</a:t>
            </a:r>
            <a:endParaRPr sz="3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problema?</a:t>
            </a:r>
            <a:endParaRPr/>
          </a:p>
        </p:txBody>
      </p:sp>
      <p:sp>
        <p:nvSpPr>
          <p:cNvPr id="477" name="Google Shape;477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/>
              <a:t>(notaUm+notaDois)/2 = media</a:t>
            </a:r>
            <a:endParaRPr sz="3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</a:t>
            </a:r>
            <a:endParaRPr/>
          </a:p>
        </p:txBody>
      </p:sp>
      <p:sp>
        <p:nvSpPr>
          <p:cNvPr id="483" name="Google Shape;483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/>
              <a:t>A representação de variáveis é da esquerda para a direita</a:t>
            </a:r>
            <a:endParaRPr sz="3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489" name="Google Shape;489;p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000"/>
              <a:t>media = (notaUm+notaDois)/2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problema?</a:t>
            </a:r>
            <a:endParaRPr/>
          </a:p>
        </p:txBody>
      </p:sp>
      <p:sp>
        <p:nvSpPr>
          <p:cNvPr id="495" name="Google Shape;495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000"/>
              <a:t>media (notaUm+notaDois)/2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</a:t>
            </a:r>
            <a:endParaRPr/>
          </a:p>
        </p:txBody>
      </p:sp>
      <p:sp>
        <p:nvSpPr>
          <p:cNvPr id="501" name="Google Shape;501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A declaração de variáveis segue a sintaxe: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nome-da-variavel = valor</a:t>
            </a:r>
            <a:endParaRPr sz="3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507" name="Google Shape;507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media = (notaUm+notaDois)/2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problema?</a:t>
            </a:r>
            <a:endParaRPr/>
          </a:p>
        </p:txBody>
      </p:sp>
      <p:sp>
        <p:nvSpPr>
          <p:cNvPr id="513" name="Google Shape;513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/>
              <a:t>nome = Leonardo</a:t>
            </a:r>
            <a:endParaRPr sz="3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Respostas</a:t>
            </a:r>
            <a:endParaRPr/>
          </a:p>
        </p:txBody>
      </p:sp>
      <p:sp>
        <p:nvSpPr>
          <p:cNvPr id="519" name="Google Shape;519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/>
              <a:t>Variáveis do tipo texto devem ser declaradas dentro de " (aspas)</a:t>
            </a:r>
            <a:endParaRPr sz="3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525" name="Google Shape;525;p8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000"/>
              <a:t>nome = "Leonardo"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problema?</a:t>
            </a:r>
            <a:endParaRPr/>
          </a:p>
        </p:txBody>
      </p:sp>
      <p:sp>
        <p:nvSpPr>
          <p:cNvPr id="531" name="Google Shape;531;p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valorDesconto = 100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3000"/>
              <a:t>precoProduto = 200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precoFinal</a:t>
            </a:r>
            <a:r>
              <a:rPr lang="pt-BR" sz="3000"/>
              <a:t> = precoProduto - 100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Respostas:</a:t>
            </a:r>
            <a:r>
              <a:rPr lang="pt-BR"/>
              <a:t> O que acontece quando eu troco o valor de uma variável?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O valor anterior é jogado fora</a:t>
            </a:r>
            <a:endParaRPr sz="3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</a:t>
            </a:r>
            <a:endParaRPr/>
          </a:p>
        </p:txBody>
      </p:sp>
      <p:sp>
        <p:nvSpPr>
          <p:cNvPr id="537" name="Google Shape;537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000"/>
              <a:t>Se uma variável foi declarada para representar uma informação, USE ELA!</a:t>
            </a:r>
            <a:endParaRPr sz="3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543" name="Google Shape;543;p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valorDesconto = 100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precoProduto = 200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precoFinal = precoProduto - </a:t>
            </a:r>
            <a:r>
              <a:rPr lang="pt-BR" sz="3000"/>
              <a:t>valorDesconto</a:t>
            </a:r>
            <a:endParaRPr sz="30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 no Python</a:t>
            </a:r>
            <a:endParaRPr/>
          </a:p>
        </p:txBody>
      </p:sp>
      <p:sp>
        <p:nvSpPr>
          <p:cNvPr id="549" name="Google Shape;549;p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quantidade_alunos = 35 (</a:t>
            </a:r>
            <a:r>
              <a:rPr b="1" lang="pt-BR"/>
              <a:t>int</a:t>
            </a:r>
            <a:r>
              <a:rPr lang="pt-B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saldo = 10.2 </a:t>
            </a:r>
            <a:r>
              <a:rPr lang="pt-BR"/>
              <a:t>(</a:t>
            </a:r>
            <a:r>
              <a:rPr b="1" lang="pt-BR"/>
              <a:t>float</a:t>
            </a:r>
            <a:r>
              <a:rPr lang="pt-B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comida_preferida = “Pizza” </a:t>
            </a:r>
            <a:r>
              <a:rPr lang="pt-BR"/>
              <a:t>(</a:t>
            </a:r>
            <a:r>
              <a:rPr b="1" lang="pt-BR"/>
              <a:t>String ou str</a:t>
            </a:r>
            <a:r>
              <a:rPr lang="pt-B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lampada_acesa = False </a:t>
            </a:r>
            <a:r>
              <a:rPr lang="pt-BR"/>
              <a:t>(</a:t>
            </a:r>
            <a:r>
              <a:rPr b="1" lang="pt-BR"/>
              <a:t>Boolean</a:t>
            </a:r>
            <a:r>
              <a:rPr lang="pt-B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porta_aberta = True </a:t>
            </a:r>
            <a:r>
              <a:rPr lang="pt-BR"/>
              <a:t>(</a:t>
            </a:r>
            <a:r>
              <a:rPr b="1" lang="pt-BR"/>
              <a:t>Boolean</a:t>
            </a:r>
            <a:r>
              <a:rPr lang="pt-BR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Conversão de tipos</a:t>
            </a:r>
            <a:endParaRPr/>
          </a:p>
        </p:txBody>
      </p:sp>
      <p:sp>
        <p:nvSpPr>
          <p:cNvPr id="555" name="Google Shape;555;p8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Processo de transformar uma variável de um tipo, para outro tipo: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Conversão de tipos</a:t>
            </a:r>
            <a:endParaRPr/>
          </a:p>
        </p:txBody>
      </p:sp>
      <p:sp>
        <p:nvSpPr>
          <p:cNvPr id="561" name="Google Shape;561;p8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Processo de transformar uma variável de um tipo, para outro tipo: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/>
              <a:t>numero_string = “2”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800"/>
              <a:t>numero_int = int(numero_string)</a:t>
            </a:r>
            <a:endParaRPr sz="28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Conversão de tipos</a:t>
            </a:r>
            <a:endParaRPr/>
          </a:p>
        </p:txBody>
      </p:sp>
      <p:sp>
        <p:nvSpPr>
          <p:cNvPr id="567" name="Google Shape;567;p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Processo de transformar uma variável de um tipo, para outro tipo: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00"/>
              <a:t>numero_string = input()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900"/>
              <a:t>numero_int = int(numero_string)</a:t>
            </a:r>
            <a:endParaRPr sz="29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Concatenação entre Strings</a:t>
            </a:r>
            <a:endParaRPr/>
          </a:p>
        </p:txBody>
      </p:sp>
      <p:sp>
        <p:nvSpPr>
          <p:cNvPr id="573" name="Google Shape;573;p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Processo de união de duas ou mais Strings para formar uma única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Concatenação entre Strings</a:t>
            </a:r>
            <a:endParaRPr/>
          </a:p>
        </p:txBody>
      </p:sp>
      <p:sp>
        <p:nvSpPr>
          <p:cNvPr id="579" name="Google Shape;579;p8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Processo de união de duas ou mais Strings para formar uma única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641"/>
              <a:t>nome = “Leonardo”</a:t>
            </a:r>
            <a:endParaRPr sz="264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641"/>
              <a:t>sobrenome = “ Soares”</a:t>
            </a:r>
            <a:endParaRPr sz="264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641"/>
              <a:t>nome_completo = nome + sobrenome</a:t>
            </a:r>
            <a:endParaRPr sz="2641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de variáveis dentro de Strings</a:t>
            </a:r>
            <a:endParaRPr/>
          </a:p>
        </p:txBody>
      </p:sp>
      <p:sp>
        <p:nvSpPr>
          <p:cNvPr id="585" name="Google Shape;585;p9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idade = 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texto = f”Sua idade é {idade}”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de variáveis dentro de Strings</a:t>
            </a:r>
            <a:endParaRPr/>
          </a:p>
        </p:txBody>
      </p:sp>
      <p:sp>
        <p:nvSpPr>
          <p:cNvPr id="591" name="Google Shape;591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idade = 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print(f”Sua idade é {idade}”)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Recapitulando...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O que são variáveis?</a:t>
            </a:r>
            <a:endParaRPr sz="3000"/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Quantos valores podem ser armazenados em uma variável?</a:t>
            </a:r>
            <a:endParaRPr sz="3000"/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O que acontece quando eu troco o valor de uma variável?</a:t>
            </a:r>
            <a:endParaRPr sz="3000"/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Como eu represento/declaro uma variável?</a:t>
            </a:r>
            <a:endParaRPr sz="3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de variáveis dentro de Strings</a:t>
            </a:r>
            <a:endParaRPr/>
          </a:p>
        </p:txBody>
      </p:sp>
      <p:sp>
        <p:nvSpPr>
          <p:cNvPr id="597" name="Google Shape;597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idade_string = input()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idade = int(idade_string)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print(f”Sua idade é {idade}”)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01</a:t>
            </a:r>
            <a:endParaRPr/>
          </a:p>
        </p:txBody>
      </p:sp>
      <p:sp>
        <p:nvSpPr>
          <p:cNvPr id="603" name="Google Shape;603;p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2500"/>
              <a:t>Declare uma variável para representar o seu nome</a:t>
            </a:r>
            <a:endParaRPr sz="250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2500"/>
              <a:t>Declare uma variável para representar a sua idade, depois multiplique por 10</a:t>
            </a:r>
            <a:endParaRPr sz="250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2500"/>
              <a:t>Declare uma variável para representar o saldo de uma pessoa no banco; declare um valor a ser sacado; atualize o valor do saldo após o saque</a:t>
            </a:r>
            <a:endParaRPr sz="2500"/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2500"/>
              <a:t>Declare uma variável para representar o valor de uma compra; em seguida declare outra variável para representar o valor da compra após o desconto de 5%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Respostas: </a:t>
            </a:r>
            <a:r>
              <a:rPr lang="pt-BR"/>
              <a:t>Como eu represento/declaro uma variável?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nome-da-variavel = valor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