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Raleway"/>
      <p:regular r:id="rId60"/>
      <p:bold r:id="rId61"/>
      <p:italic r:id="rId62"/>
      <p:boldItalic r:id="rId63"/>
    </p:embeddedFont>
    <p:embeddedFont>
      <p:font typeface="Lat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aleway-italic.fntdata"/><Relationship Id="rId61" Type="http://schemas.openxmlformats.org/officeDocument/2006/relationships/font" Target="fonts/Raleway-bold.fntdata"/><Relationship Id="rId20" Type="http://schemas.openxmlformats.org/officeDocument/2006/relationships/slide" Target="slides/slide15.xml"/><Relationship Id="rId64" Type="http://schemas.openxmlformats.org/officeDocument/2006/relationships/font" Target="fonts/Lato-regular.fntdata"/><Relationship Id="rId63" Type="http://schemas.openxmlformats.org/officeDocument/2006/relationships/font" Target="fonts/Raleway-boldItalic.fntdata"/><Relationship Id="rId22" Type="http://schemas.openxmlformats.org/officeDocument/2006/relationships/slide" Target="slides/slide17.xml"/><Relationship Id="rId66" Type="http://schemas.openxmlformats.org/officeDocument/2006/relationships/font" Target="fonts/Lato-italic.fntdata"/><Relationship Id="rId21" Type="http://schemas.openxmlformats.org/officeDocument/2006/relationships/slide" Target="slides/slide16.xml"/><Relationship Id="rId65" Type="http://schemas.openxmlformats.org/officeDocument/2006/relationships/font" Target="fonts/La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schemas.openxmlformats.org/officeDocument/2006/relationships/font" Target="fonts/Lato-boldItalic.fntdata"/><Relationship Id="rId60" Type="http://schemas.openxmlformats.org/officeDocument/2006/relationships/font" Target="fonts/Raleway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c1bb3173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c1bb3173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c1bb3173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c1bb3173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c1bb31731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c1bb31731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c1bb3173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c1bb3173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c1bb3173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c1bb3173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c1bb3173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c1bb3173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c1bb3173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c1bb3173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c1bb31731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c1bb3173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c1bb3173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c1bb3173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c1bb3173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0c1bb3173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c1bb3173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c1bb3173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c1bb31731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0c1bb31731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c1bb3173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c1bb3173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c1bb3173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c1bb3173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c1bb3173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c1bb3173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c1bb31731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0c1bb3173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c1bb3173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0c1bb3173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c1bb31731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0c1bb31731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0c1bb3173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0c1bb3173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0c1bb3173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0c1bb3173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0c1bb31731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0c1bb31731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1bb3173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1bb3173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1bb3173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1bb3173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0c1bb3173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0c1bb3173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c1bb31731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0c1bb31731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0c1bb3173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0c1bb3173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c1bb3173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0c1bb3173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1bb31731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1bb31731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0c1bb3173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0c1bb3173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c1bb31731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c1bb31731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0c1bb31731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0c1bb31731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0c1bb3173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0c1bb3173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c1bb3173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c1bb3173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0c1bb3173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0c1bb3173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0c1bb3173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0c1bb3173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0c1bb3173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0c1bb3173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c1bb3173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0c1bb3173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0c1bb3173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0c1bb3173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0c1bb3173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0c1bb3173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0c1bb3173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0c1bb3173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0c1bb3173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0c1bb3173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0c1bb3173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0c1bb3173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0c1bb3173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0c1bb3173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c1bb3173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c1bb3173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0c1bb31731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0c1bb31731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0c1bb3173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0c1bb3173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0c1bb31731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0c1bb31731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0c1bb31731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0c1bb31731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0c1bb31731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0c1bb31731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c1bb31731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c1bb31731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c1bb3173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c1bb3173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c1bb3173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c1bb3173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c1bb31731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c1bb3173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</a:t>
            </a:r>
            <a:r>
              <a:rPr lang="pt-BR"/>
              <a:t>ão de conceitos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Leonardo Soares e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Reconhecimento de padr</a:t>
            </a:r>
            <a:r>
              <a:rPr lang="pt-BR"/>
              <a:t>ões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125" y="1912975"/>
            <a:ext cx="5019251" cy="28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</a:t>
            </a:r>
            <a:r>
              <a:rPr lang="pt-BR"/>
              <a:t>é?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é?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Import</a:t>
            </a:r>
            <a:r>
              <a:rPr lang="pt-BR"/>
              <a:t>ância para os programas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é?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Importância para os programas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Como o computador l</a:t>
            </a:r>
            <a:r>
              <a:rPr lang="pt-BR"/>
              <a:t>ê nossas instruções?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125" y="1912975"/>
            <a:ext cx="5019251" cy="28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</a:t>
            </a:r>
            <a:r>
              <a:rPr lang="pt-BR"/>
              <a:t>áveis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s</a:t>
            </a:r>
            <a:r>
              <a:rPr lang="pt-BR"/>
              <a:t>ão?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são?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fazemos com elas em nossos programas?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são?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fazemos com elas em nossos programas?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Exemplos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</a:t>
            </a:r>
            <a:r>
              <a:rPr lang="pt-BR"/>
              <a:t>áveis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/>
              <a:t>Como identific</a:t>
            </a:r>
            <a:r>
              <a:rPr lang="pt-BR" sz="2200"/>
              <a:t>á-las?</a:t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</a:t>
            </a:r>
            <a:r>
              <a:rPr lang="pt-BR"/>
              <a:t>áveis</a:t>
            </a:r>
            <a:endParaRPr/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175" y="1890600"/>
            <a:ext cx="5019251" cy="28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Decomposiç</a:t>
            </a:r>
            <a:r>
              <a:rPr lang="pt-BR"/>
              <a:t>ão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</a:t>
            </a:r>
            <a:r>
              <a:rPr lang="pt-BR"/>
              <a:t>é?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729450" y="2078875"/>
            <a:ext cx="317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Regras do Breakout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O jogador inicia com três vidas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853850"/>
            <a:ext cx="3603225" cy="19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</a:t>
            </a:r>
            <a:r>
              <a:rPr lang="pt-BR"/>
              <a:t>ões matemáticas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s</a:t>
            </a:r>
            <a:r>
              <a:rPr lang="pt-BR"/>
              <a:t>ão?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matemáticas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são?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Qual a importância para os programas?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matemáticas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são?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Qual a importância para os programas?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Exemplos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</a:t>
            </a:r>
            <a:r>
              <a:rPr lang="pt-BR"/>
              <a:t>ões matemáticas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/>
              <a:t>Como identific</a:t>
            </a:r>
            <a:r>
              <a:rPr lang="pt-BR" sz="2200"/>
              <a:t>á-las</a:t>
            </a:r>
            <a:endParaRPr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</a:t>
            </a:r>
            <a:r>
              <a:rPr lang="pt-BR"/>
              <a:t>ões matemáticas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125" y="1912975"/>
            <a:ext cx="5019251" cy="28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s</a:t>
            </a:r>
            <a:r>
              <a:rPr lang="pt-BR"/>
              <a:t>ão?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são?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Import</a:t>
            </a:r>
            <a:r>
              <a:rPr lang="pt-BR"/>
              <a:t>ância para os programas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são?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Importância para os programas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Exemplos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/>
              <a:t>Como identific</a:t>
            </a:r>
            <a:r>
              <a:rPr lang="pt-BR" sz="2200"/>
              <a:t>á-los?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Decomposição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é?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Import</a:t>
            </a:r>
            <a:r>
              <a:rPr lang="pt-BR"/>
              <a:t>ância para os programas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125" y="1912975"/>
            <a:ext cx="5019251" cy="28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Condiç</a:t>
            </a:r>
            <a:r>
              <a:rPr lang="pt-BR"/>
              <a:t>ões</a:t>
            </a:r>
            <a:endParaRPr/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s</a:t>
            </a:r>
            <a:r>
              <a:rPr lang="pt-BR"/>
              <a:t>ão?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Condições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são?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Qual a import</a:t>
            </a:r>
            <a:r>
              <a:rPr lang="pt-BR"/>
              <a:t>ância para os programas?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Condiç</a:t>
            </a:r>
            <a:r>
              <a:rPr lang="pt-BR"/>
              <a:t>ões</a:t>
            </a:r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Como identific</a:t>
            </a:r>
            <a:r>
              <a:rPr lang="pt-BR" sz="2000"/>
              <a:t>á-las?</a:t>
            </a:r>
            <a:endParaRPr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Condiç</a:t>
            </a:r>
            <a:r>
              <a:rPr lang="pt-BR"/>
              <a:t>ões</a:t>
            </a:r>
            <a:endParaRPr/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125" y="1912975"/>
            <a:ext cx="5019251" cy="28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</a:t>
            </a:r>
            <a:r>
              <a:rPr lang="pt-BR"/>
              <a:t>ões</a:t>
            </a:r>
            <a:endParaRPr/>
          </a:p>
        </p:txBody>
      </p:sp>
      <p:sp>
        <p:nvSpPr>
          <p:cNvPr id="299" name="Google Shape;299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s</a:t>
            </a:r>
            <a:r>
              <a:rPr lang="pt-BR"/>
              <a:t>ão?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Repetições</a:t>
            </a:r>
            <a:endParaRPr/>
          </a:p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são?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Import</a:t>
            </a:r>
            <a:r>
              <a:rPr lang="pt-BR"/>
              <a:t>ância para os programas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Repetições</a:t>
            </a:r>
            <a:endParaRPr/>
          </a:p>
        </p:txBody>
      </p:sp>
      <p:sp>
        <p:nvSpPr>
          <p:cNvPr id="311" name="Google Shape;311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são?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Importância para os programas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Quais os tipos que existem?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Repetições</a:t>
            </a:r>
            <a:endParaRPr/>
          </a:p>
        </p:txBody>
      </p:sp>
      <p:sp>
        <p:nvSpPr>
          <p:cNvPr id="317" name="Google Shape;317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são?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Importância para os programas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Quais os tipos que existem?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/>
              <a:t>Por quantidade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/>
              <a:t>Infinitas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/>
              <a:t>Por condiç</a:t>
            </a:r>
            <a:r>
              <a:rPr lang="pt-BR"/>
              <a:t>ão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</a:t>
            </a:r>
            <a:r>
              <a:rPr lang="pt-BR"/>
              <a:t>ões</a:t>
            </a:r>
            <a:endParaRPr/>
          </a:p>
        </p:txBody>
      </p:sp>
      <p:sp>
        <p:nvSpPr>
          <p:cNvPr id="323" name="Google Shape;323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/>
              <a:t>Como identific</a:t>
            </a:r>
            <a:r>
              <a:rPr lang="pt-BR" sz="2200"/>
              <a:t>á-las?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Decomposiç</a:t>
            </a:r>
            <a:r>
              <a:rPr lang="pt-BR"/>
              <a:t>ão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125" y="1912975"/>
            <a:ext cx="5019251" cy="28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</a:t>
            </a:r>
            <a:r>
              <a:rPr lang="pt-BR"/>
              <a:t>ões</a:t>
            </a:r>
            <a:endParaRPr/>
          </a:p>
        </p:txBody>
      </p:sp>
      <p:sp>
        <p:nvSpPr>
          <p:cNvPr id="329" name="Google Shape;329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125" y="1912975"/>
            <a:ext cx="5019251" cy="28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Scratch</a:t>
            </a:r>
            <a:endParaRPr/>
          </a:p>
        </p:txBody>
      </p:sp>
      <p:sp>
        <p:nvSpPr>
          <p:cNvPr id="336" name="Google Shape;336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podemos fazer com ele?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 no Scratch</a:t>
            </a:r>
            <a:endParaRPr/>
          </a:p>
        </p:txBody>
      </p:sp>
      <p:sp>
        <p:nvSpPr>
          <p:cNvPr id="342" name="Google Shape;342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Quais eventos existem no Scratch?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 no Scratch</a:t>
            </a:r>
            <a:endParaRPr/>
          </a:p>
        </p:txBody>
      </p:sp>
      <p:sp>
        <p:nvSpPr>
          <p:cNvPr id="348" name="Google Shape;348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Quais eventos existem no Scratch?</a:t>
            </a:r>
            <a:endParaRPr/>
          </a:p>
        </p:txBody>
      </p:sp>
      <p:pic>
        <p:nvPicPr>
          <p:cNvPr id="349" name="Google Shape;34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438" y="2720213"/>
            <a:ext cx="307657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 no Scratch</a:t>
            </a:r>
            <a:endParaRPr/>
          </a:p>
        </p:txBody>
      </p:sp>
      <p:sp>
        <p:nvSpPr>
          <p:cNvPr id="355" name="Google Shape;355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Quais eventos existem no Scratch?</a:t>
            </a:r>
            <a:endParaRPr/>
          </a:p>
        </p:txBody>
      </p:sp>
      <p:pic>
        <p:nvPicPr>
          <p:cNvPr id="356" name="Google Shape;35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225" y="3119225"/>
            <a:ext cx="2666867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 no Scratch</a:t>
            </a:r>
            <a:endParaRPr/>
          </a:p>
        </p:txBody>
      </p:sp>
      <p:sp>
        <p:nvSpPr>
          <p:cNvPr id="362" name="Google Shape;362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Quais eventos existem no Scratch?</a:t>
            </a:r>
            <a:endParaRPr/>
          </a:p>
        </p:txBody>
      </p:sp>
      <p:pic>
        <p:nvPicPr>
          <p:cNvPr id="363" name="Google Shape;36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550" y="2766225"/>
            <a:ext cx="4885750" cy="11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</a:t>
            </a:r>
            <a:r>
              <a:rPr lang="pt-BR"/>
              <a:t>áveis no Scratch</a:t>
            </a:r>
            <a:endParaRPr/>
          </a:p>
        </p:txBody>
      </p:sp>
      <p:sp>
        <p:nvSpPr>
          <p:cNvPr id="369" name="Google Shape;369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/>
              <a:t>Como ocorre o processo de uso</a:t>
            </a:r>
            <a:r>
              <a:rPr lang="pt-BR"/>
              <a:t> de variáveis?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no Scratch</a:t>
            </a:r>
            <a:endParaRPr/>
          </a:p>
        </p:txBody>
      </p:sp>
      <p:sp>
        <p:nvSpPr>
          <p:cNvPr id="375" name="Google Shape;375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/>
              <a:t>Como ocorre o processo de uso de variáveis?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/>
              <a:t>Explique o c</a:t>
            </a:r>
            <a:r>
              <a:rPr lang="pt-BR"/>
              <a:t>ódigo abaixo</a:t>
            </a:r>
            <a:endParaRPr/>
          </a:p>
        </p:txBody>
      </p:sp>
      <p:pic>
        <p:nvPicPr>
          <p:cNvPr id="376" name="Google Shape;37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962" y="2933175"/>
            <a:ext cx="3396075" cy="20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no Scratch</a:t>
            </a:r>
            <a:endParaRPr/>
          </a:p>
        </p:txBody>
      </p:sp>
      <p:sp>
        <p:nvSpPr>
          <p:cNvPr id="382" name="Google Shape;382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/>
              <a:t>Como ocorre o processo de uso de variáveis?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pt-BR"/>
              <a:t>Explique o código abaixo</a:t>
            </a:r>
            <a:endParaRPr/>
          </a:p>
        </p:txBody>
      </p:sp>
      <p:pic>
        <p:nvPicPr>
          <p:cNvPr id="383" name="Google Shape;38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231" y="3002581"/>
            <a:ext cx="3492788" cy="18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</a:t>
            </a:r>
            <a:r>
              <a:rPr lang="pt-BR"/>
              <a:t>ões no Scratch</a:t>
            </a:r>
            <a:endParaRPr/>
          </a:p>
        </p:txBody>
      </p:sp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Explique este c</a:t>
            </a:r>
            <a:r>
              <a:rPr lang="pt-BR"/>
              <a:t>ódigo</a:t>
            </a:r>
            <a:endParaRPr/>
          </a:p>
        </p:txBody>
      </p:sp>
      <p:pic>
        <p:nvPicPr>
          <p:cNvPr id="390" name="Google Shape;39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187" y="2191600"/>
            <a:ext cx="2852551" cy="26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Abstraç</a:t>
            </a:r>
            <a:r>
              <a:rPr lang="pt-BR"/>
              <a:t>ão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</a:t>
            </a:r>
            <a:r>
              <a:rPr lang="pt-BR"/>
              <a:t>é?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Repetições no Scratch</a:t>
            </a:r>
            <a:endParaRPr/>
          </a:p>
        </p:txBody>
      </p:sp>
      <p:sp>
        <p:nvSpPr>
          <p:cNvPr id="396" name="Google Shape;396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Explique este código</a:t>
            </a:r>
            <a:endParaRPr/>
          </a:p>
        </p:txBody>
      </p:sp>
      <p:pic>
        <p:nvPicPr>
          <p:cNvPr id="397" name="Google Shape;39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550" y="1717625"/>
            <a:ext cx="5397750" cy="36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Repetições no Scratch</a:t>
            </a:r>
            <a:endParaRPr/>
          </a:p>
        </p:txBody>
      </p:sp>
      <p:sp>
        <p:nvSpPr>
          <p:cNvPr id="403" name="Google Shape;403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Explique este código</a:t>
            </a:r>
            <a:endParaRPr/>
          </a:p>
        </p:txBody>
      </p:sp>
      <p:pic>
        <p:nvPicPr>
          <p:cNvPr id="404" name="Google Shape;40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425" y="923800"/>
            <a:ext cx="5641350" cy="4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Repetições no Scratch</a:t>
            </a:r>
            <a:endParaRPr/>
          </a:p>
        </p:txBody>
      </p:sp>
      <p:sp>
        <p:nvSpPr>
          <p:cNvPr id="410" name="Google Shape;410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Explique este código</a:t>
            </a:r>
            <a:endParaRPr/>
          </a:p>
        </p:txBody>
      </p:sp>
      <p:pic>
        <p:nvPicPr>
          <p:cNvPr id="411" name="Google Shape;41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825" y="516275"/>
            <a:ext cx="4342050" cy="48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Repetições no Scratch</a:t>
            </a:r>
            <a:endParaRPr/>
          </a:p>
        </p:txBody>
      </p:sp>
      <p:sp>
        <p:nvSpPr>
          <p:cNvPr id="417" name="Google Shape;417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Explique este código</a:t>
            </a:r>
            <a:endParaRPr/>
          </a:p>
        </p:txBody>
      </p:sp>
      <p:pic>
        <p:nvPicPr>
          <p:cNvPr id="418" name="Google Shape;41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600" y="1853850"/>
            <a:ext cx="5013550" cy="31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424" name="Google Shape;424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Movimentar um ret</a:t>
            </a:r>
            <a:r>
              <a:rPr lang="pt-BR"/>
              <a:t>ângulo para a esquerda quando a seta esquerda for pressionada;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Movimentar um retângulo para a direita quando a seta esquerda for pressionada;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Iniciar o movimento repetido e aleatório da bola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Abstração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é?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Import</a:t>
            </a:r>
            <a:r>
              <a:rPr lang="pt-BR"/>
              <a:t>ância para os programas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Abstraç</a:t>
            </a:r>
            <a:r>
              <a:rPr lang="pt-BR"/>
              <a:t>ão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125" y="1912975"/>
            <a:ext cx="5019251" cy="28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Reconhecimento de padr</a:t>
            </a:r>
            <a:r>
              <a:rPr lang="pt-BR"/>
              <a:t>ões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</a:t>
            </a:r>
            <a:r>
              <a:rPr lang="pt-BR"/>
              <a:t>é?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Reconhecimento de padrões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O que é?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/>
              <a:t>Import</a:t>
            </a:r>
            <a:r>
              <a:rPr lang="pt-BR"/>
              <a:t>ância para os programas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