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5143500" cx="9144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Proxima Nova"/>
      <p:regular r:id="rId48"/>
      <p:bold r:id="rId49"/>
      <p:italic r:id="rId50"/>
      <p:boldItalic r:id="rId51"/>
    </p:embeddedFont>
    <p:embeddedFont>
      <p:font typeface="La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aleway-regular.fntdata"/><Relationship Id="rId43" Type="http://schemas.openxmlformats.org/officeDocument/2006/relationships/slide" Target="slides/slide39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roximaNova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ProximaNov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roximaNova-boldItalic.fntdata"/><Relationship Id="rId50" Type="http://schemas.openxmlformats.org/officeDocument/2006/relationships/font" Target="fonts/ProximaNova-italic.fntdata"/><Relationship Id="rId53" Type="http://schemas.openxmlformats.org/officeDocument/2006/relationships/font" Target="fonts/Lato-bold.fntdata"/><Relationship Id="rId52" Type="http://schemas.openxmlformats.org/officeDocument/2006/relationships/font" Target="fonts/Lato-regular.fntdata"/><Relationship Id="rId11" Type="http://schemas.openxmlformats.org/officeDocument/2006/relationships/slide" Target="slides/slide7.xml"/><Relationship Id="rId55" Type="http://schemas.openxmlformats.org/officeDocument/2006/relationships/font" Target="fonts/Lato-boldItalic.fntdata"/><Relationship Id="rId10" Type="http://schemas.openxmlformats.org/officeDocument/2006/relationships/slide" Target="slides/slide6.xml"/><Relationship Id="rId54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1c41af29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1c41af29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1c41af2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1c41af2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54fd574ef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54fd574ef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55b3ad47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55b3ad47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54fd574ef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54fd574ef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5b3ad47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55b3ad47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54fd574e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54fd574e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4fd574ef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4fd574e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55b3ad470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55b3ad470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54fd574ef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54fd574ef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5b3ad47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5b3ad4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4fd574ef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4fd574ef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55b3ad4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55b3ad4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55b3ad470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55b3ad470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55b3ad47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55b3ad47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5b3ad470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55b3ad470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55b3ad470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55b3ad470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55b3ad47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55b3ad47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55b3ad47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55b3ad47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55b3ad470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55b3ad470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55b3ad47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d55b3ad47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55b3ad47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55b3ad47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55b3ad470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55b3ad470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5b3ad470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55b3ad470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d55b3ad470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d55b3ad470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d55b3ad470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d55b3ad470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ba33646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ba33646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55b3ad470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55b3ad470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d55b3ad470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d55b3ad470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d55b3ad470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d55b3ad470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55b3ad47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55b3ad47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d55b3ad47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d55b3ad47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5b3ad47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5b3ad47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5b3ad47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55b3ad47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55b3ad470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55b3ad47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4fd574e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4fd574e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4fd574e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4fd574e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fd574ef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fd574e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são condições?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“expressa a ideia que uma coisa </a:t>
            </a:r>
            <a:r>
              <a:rPr b="1" lang="pt-BR" sz="3000"/>
              <a:t>depende</a:t>
            </a:r>
            <a:r>
              <a:rPr lang="pt-BR" sz="3000"/>
              <a:t> de outra coisa” - dicionário de Cambridge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importância das condições para a computação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727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Certas instruções só devem ser realizadas pelo computador SE determinadas condições forem verdadeiras</a:t>
            </a:r>
            <a:endParaRPr sz="20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24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1713" y="1076175"/>
            <a:ext cx="5833675" cy="388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condiç</a:t>
            </a:r>
            <a:r>
              <a:rPr lang="pt-BR"/>
              <a:t>ões para um saque acontecer?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500" y="1152475"/>
            <a:ext cx="3715000" cy="3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as condiç</a:t>
            </a:r>
            <a:r>
              <a:rPr lang="pt-BR"/>
              <a:t>ões para um login acontecer?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escrevemos condições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escrevemos condições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000"/>
              <a:t>SE</a:t>
            </a:r>
            <a:r>
              <a:rPr lang="pt-BR" sz="3000"/>
              <a:t> &lt;&lt; condição a ser verificada &gt;&gt; </a:t>
            </a:r>
            <a:r>
              <a:rPr b="1" lang="pt-BR" sz="3000"/>
              <a:t>ENTÃO</a:t>
            </a:r>
            <a:r>
              <a:rPr lang="pt-BR" sz="3000"/>
              <a:t> &lt;&lt; ação que será realizada &gt;&gt;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escrevemos condições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3000"/>
              <a:t>SE</a:t>
            </a:r>
            <a:r>
              <a:rPr lang="pt-BR" sz="3000"/>
              <a:t> &lt;&lt; condição a ser verificada &gt;&gt; </a:t>
            </a:r>
            <a:r>
              <a:rPr b="1" lang="pt-BR" sz="3000"/>
              <a:t>ENTÃO</a:t>
            </a:r>
            <a:r>
              <a:rPr lang="pt-BR" sz="3000"/>
              <a:t> &lt;&lt; ação que será realizada &gt;&gt;</a:t>
            </a:r>
            <a:endParaRPr sz="3000"/>
          </a:p>
        </p:txBody>
      </p:sp>
      <p:sp>
        <p:nvSpPr>
          <p:cNvPr id="193" name="Google Shape;193;p30"/>
          <p:cNvSpPr/>
          <p:nvPr/>
        </p:nvSpPr>
        <p:spPr>
          <a:xfrm rot="2548987">
            <a:off x="5385720" y="1040077"/>
            <a:ext cx="270517" cy="115405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6055375" y="712400"/>
            <a:ext cx="31062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comparação SEMPRE resultará em  verdadeira ou falso</a:t>
            </a:r>
            <a:endParaRPr sz="17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Sacar dinheiro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Desejo: sacar R$ 50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Recapitulando o comportamento dos nossos c</a:t>
            </a:r>
            <a:r>
              <a:rPr lang="pt-BR"/>
              <a:t>ódigos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 Sacar dinheiro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Desejo: sacar R$ 50</a:t>
            </a:r>
            <a:endParaRPr sz="30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-BR" sz="3000"/>
              <a:t>Condição: meu saldo no banco ser igual ou maior que R$ 50</a:t>
            </a:r>
            <a:endParaRPr sz="3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SE saldo for maior que valor de saque ENT</a:t>
            </a:r>
            <a:r>
              <a:rPr lang="pt-BR" sz="2000"/>
              <a:t>ÃO liberar dinheiro e deduzir o valor da conta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Transforme em c</a:t>
            </a:r>
            <a:r>
              <a:rPr lang="pt-BR"/>
              <a:t>ódigo</a:t>
            </a:r>
            <a:endParaRPr/>
          </a:p>
        </p:txBody>
      </p:sp>
      <p:sp>
        <p:nvSpPr>
          <p:cNvPr id="218" name="Google Shape;21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/>
              <a:t>SE saldo for maior que valor de saque ENTÃO liberar dinheiro e deduzir o valor da conta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500"/>
              <a:t>saque = 50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saldo = 300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500"/>
              <a:t>SE</a:t>
            </a:r>
            <a:r>
              <a:rPr lang="pt-BR" sz="2500"/>
              <a:t> saldo &gt;= saque </a:t>
            </a:r>
            <a:r>
              <a:rPr b="1" lang="pt-BR" sz="2500"/>
              <a:t>ENTÃO</a:t>
            </a:r>
            <a:r>
              <a:rPr lang="pt-BR" sz="2500"/>
              <a:t> saldo = saldo - saque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500"/>
              <a:t>saque = 50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saldo = 300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500"/>
              <a:t>SE</a:t>
            </a:r>
            <a:r>
              <a:rPr lang="pt-BR" sz="2500"/>
              <a:t> saldo &gt;= saque </a:t>
            </a:r>
            <a:r>
              <a:rPr b="1" lang="pt-BR" sz="2500"/>
              <a:t>ENTÃO</a:t>
            </a:r>
            <a:r>
              <a:rPr lang="pt-BR" sz="2500"/>
              <a:t> saldo = saldo - saque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31" name="Google Shape;231;p36"/>
          <p:cNvSpPr/>
          <p:nvPr/>
        </p:nvSpPr>
        <p:spPr>
          <a:xfrm>
            <a:off x="1659875" y="3163050"/>
            <a:ext cx="2180100" cy="67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36"/>
          <p:cNvSpPr/>
          <p:nvPr/>
        </p:nvSpPr>
        <p:spPr>
          <a:xfrm rot="2565158">
            <a:off x="3547697" y="1795175"/>
            <a:ext cx="292118" cy="1168253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36"/>
          <p:cNvSpPr txBox="1"/>
          <p:nvPr/>
        </p:nvSpPr>
        <p:spPr>
          <a:xfrm>
            <a:off x="4495225" y="869125"/>
            <a:ext cx="3654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 situação sendo representada pelas variáveis de nosso programa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39" name="Google Shape;239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500"/>
              <a:t>saque = 50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saldo = 300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500"/>
              <a:t>SE</a:t>
            </a:r>
            <a:r>
              <a:rPr lang="pt-BR" sz="2500"/>
              <a:t> saldo &gt;= saque </a:t>
            </a:r>
            <a:r>
              <a:rPr b="1" lang="pt-BR" sz="2500"/>
              <a:t>ENTÃO</a:t>
            </a:r>
            <a:r>
              <a:rPr lang="pt-BR" sz="2500"/>
              <a:t> saldo = saldo - saque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40" name="Google Shape;240;p37"/>
          <p:cNvSpPr/>
          <p:nvPr/>
        </p:nvSpPr>
        <p:spPr>
          <a:xfrm>
            <a:off x="2457775" y="3148800"/>
            <a:ext cx="470100" cy="67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37"/>
          <p:cNvSpPr/>
          <p:nvPr/>
        </p:nvSpPr>
        <p:spPr>
          <a:xfrm rot="2565158">
            <a:off x="3547697" y="1795175"/>
            <a:ext cx="292118" cy="1168253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4495225" y="869125"/>
            <a:ext cx="3654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Utilizamos operadores matemáticos (maior que, menor que, igualdade, diferença) para análise da situação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500"/>
              <a:t>saque = 50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saldo = 300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500"/>
              <a:t>SE</a:t>
            </a:r>
            <a:r>
              <a:rPr lang="pt-BR" sz="2500"/>
              <a:t> saldo &gt;= saque </a:t>
            </a:r>
            <a:r>
              <a:rPr b="1" lang="pt-BR" sz="2500"/>
              <a:t>ENTÃO</a:t>
            </a:r>
            <a:r>
              <a:rPr lang="pt-BR" sz="2500"/>
              <a:t> saldo = saldo - saque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49" name="Google Shape;249;p38"/>
          <p:cNvSpPr/>
          <p:nvPr/>
        </p:nvSpPr>
        <p:spPr>
          <a:xfrm>
            <a:off x="1659875" y="3163050"/>
            <a:ext cx="2180100" cy="67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p38"/>
          <p:cNvSpPr/>
          <p:nvPr/>
        </p:nvSpPr>
        <p:spPr>
          <a:xfrm rot="2565158">
            <a:off x="3547697" y="1795175"/>
            <a:ext cx="292118" cy="1168253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1" name="Google Shape;251;p38"/>
          <p:cNvSpPr txBox="1"/>
          <p:nvPr/>
        </p:nvSpPr>
        <p:spPr>
          <a:xfrm>
            <a:off x="4495225" y="869125"/>
            <a:ext cx="3654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 resultado dessa comparação sempre resultará em verdadeiro (True) ou falso (False)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500"/>
              <a:t>saque = 50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saldo = 300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500"/>
              <a:t>SE</a:t>
            </a:r>
            <a:r>
              <a:rPr lang="pt-BR" sz="2500"/>
              <a:t> saldo &gt;= saque </a:t>
            </a:r>
            <a:r>
              <a:rPr b="1" lang="pt-BR" sz="2500"/>
              <a:t>ENTÃO</a:t>
            </a:r>
            <a:r>
              <a:rPr lang="pt-BR" sz="2500"/>
              <a:t> saldo = saldo - saque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258" name="Google Shape;258;p39"/>
          <p:cNvSpPr/>
          <p:nvPr/>
        </p:nvSpPr>
        <p:spPr>
          <a:xfrm>
            <a:off x="4951175" y="3120300"/>
            <a:ext cx="3120300" cy="676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6561147" y="1902976"/>
            <a:ext cx="292200" cy="1168200"/>
          </a:xfrm>
          <a:prstGeom prst="upArrow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39"/>
          <p:cNvSpPr txBox="1"/>
          <p:nvPr/>
        </p:nvSpPr>
        <p:spPr>
          <a:xfrm>
            <a:off x="4516600" y="541425"/>
            <a:ext cx="36546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Definimos a instrução que será executada quando a comparação resultar em verdadeiro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Reforçando conceitos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 comparação</a:t>
            </a:r>
            <a:endParaRPr/>
          </a:p>
        </p:txBody>
      </p:sp>
      <p:sp>
        <p:nvSpPr>
          <p:cNvPr id="272" name="Google Shape;272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500"/>
              <a:t>SE</a:t>
            </a:r>
            <a:r>
              <a:rPr lang="pt-BR" sz="4500"/>
              <a:t> saldo &gt;= saque </a:t>
            </a:r>
            <a:r>
              <a:rPr b="1" lang="pt-BR" sz="4500"/>
              <a:t>ENTÃO</a:t>
            </a:r>
            <a:endParaRPr b="1" sz="4500"/>
          </a:p>
        </p:txBody>
      </p:sp>
      <p:cxnSp>
        <p:nvCxnSpPr>
          <p:cNvPr id="273" name="Google Shape;273;p41"/>
          <p:cNvCxnSpPr/>
          <p:nvPr/>
        </p:nvCxnSpPr>
        <p:spPr>
          <a:xfrm flipH="1" rot="10800000">
            <a:off x="1234725" y="1914300"/>
            <a:ext cx="1322400" cy="7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41"/>
          <p:cNvCxnSpPr/>
          <p:nvPr/>
        </p:nvCxnSpPr>
        <p:spPr>
          <a:xfrm flipH="1" rot="10800000">
            <a:off x="3458900" y="1914300"/>
            <a:ext cx="1322400" cy="7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numero_um = 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numero_dois = 3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resultado = numero_um + numero_dois</a:t>
            </a:r>
            <a:endParaRPr sz="2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</a:t>
            </a:r>
            <a:endParaRPr/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2"/>
          <p:cNvSpPr txBox="1"/>
          <p:nvPr/>
        </p:nvSpPr>
        <p:spPr>
          <a:xfrm>
            <a:off x="2447550" y="2038400"/>
            <a:ext cx="4062300" cy="1519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Sempre a comparação será entre duas variáveis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Análise da comparação</a:t>
            </a:r>
            <a:endParaRPr/>
          </a:p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500"/>
              <a:t>SE</a:t>
            </a:r>
            <a:r>
              <a:rPr lang="pt-BR" sz="4500"/>
              <a:t> saldo &gt;= saque </a:t>
            </a:r>
            <a:r>
              <a:rPr b="1" lang="pt-BR" sz="4500"/>
              <a:t>ENTÃO</a:t>
            </a:r>
            <a:endParaRPr b="1" sz="4500"/>
          </a:p>
        </p:txBody>
      </p:sp>
      <p:cxnSp>
        <p:nvCxnSpPr>
          <p:cNvPr id="288" name="Google Shape;288;p43"/>
          <p:cNvCxnSpPr/>
          <p:nvPr/>
        </p:nvCxnSpPr>
        <p:spPr>
          <a:xfrm>
            <a:off x="2652125" y="1906900"/>
            <a:ext cx="6942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ATENÇÃO</a:t>
            </a:r>
            <a:endParaRPr/>
          </a:p>
        </p:txBody>
      </p:sp>
      <p:sp>
        <p:nvSpPr>
          <p:cNvPr id="294" name="Google Shape;294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4"/>
          <p:cNvSpPr txBox="1"/>
          <p:nvPr/>
        </p:nvSpPr>
        <p:spPr>
          <a:xfrm>
            <a:off x="2447550" y="2038400"/>
            <a:ext cx="4062300" cy="15198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Proxima Nova"/>
                <a:ea typeface="Proxima Nova"/>
                <a:cs typeface="Proxima Nova"/>
                <a:sym typeface="Proxima Nova"/>
              </a:rPr>
              <a:t>Entre as duas variáveis existe um operador</a:t>
            </a:r>
            <a:endParaRPr b="1" sz="3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operadores</a:t>
            </a:r>
            <a:endParaRPr/>
          </a:p>
        </p:txBody>
      </p:sp>
      <p:sp>
        <p:nvSpPr>
          <p:cNvPr id="301" name="Google Shape;301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igualdade: ==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diferença: !=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maior que: &gt;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menor que: &lt;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maior ou igual: &gt;=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menor ou igual: &lt;=</a:t>
            </a:r>
            <a:endParaRPr sz="3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saque = 50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500"/>
              <a:t>saldo = 300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2500"/>
              <a:t>if </a:t>
            </a:r>
            <a:r>
              <a:rPr lang="pt-BR" sz="2500"/>
              <a:t>saldo &gt;= saque: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500"/>
              <a:t>    saldo = saldo - saque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Comparar diferença: !=</a:t>
            </a:r>
            <a:endParaRPr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comida = input()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if comida != “carne” ENTÃO print(“Vou comer!”)</a:t>
            </a:r>
            <a:endParaRPr sz="3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operadores</a:t>
            </a:r>
            <a:endParaRPr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igualdade: ==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diferença: !=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maior que: &gt;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menor que: &lt;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maior ou igual: &gt;=</a:t>
            </a:r>
            <a:endParaRPr sz="3000"/>
          </a:p>
          <a:p>
            <a:pPr indent="-376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3000"/>
              <a:t>Comparar menor ou igual: &lt;=</a:t>
            </a:r>
            <a:endParaRPr sz="3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Comparar maior que: &gt;</a:t>
            </a:r>
            <a:endParaRPr/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2075"/>
              <a:t>quantidade_alunos = int( input() )</a:t>
            </a:r>
            <a:endParaRPr sz="20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075"/>
              <a:t>quantidade_votos = int( input() )</a:t>
            </a:r>
            <a:endParaRPr sz="20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075"/>
              <a:t>metade = </a:t>
            </a:r>
            <a:r>
              <a:rPr lang="pt-BR" sz="2075"/>
              <a:t>quantidade_alunos/ 2</a:t>
            </a:r>
            <a:endParaRPr sz="20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pt-BR" sz="2075"/>
              <a:t>if </a:t>
            </a:r>
            <a:r>
              <a:rPr lang="pt-BR" sz="2075"/>
              <a:t>quantidade_votos &gt;  metade:</a:t>
            </a:r>
            <a:endParaRPr sz="207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pt-BR" sz="2075"/>
              <a:t>    print(“Maioria”)</a:t>
            </a:r>
            <a:endParaRPr sz="2075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operadores</a:t>
            </a:r>
            <a:endParaRPr/>
          </a:p>
        </p:txBody>
      </p:sp>
      <p:sp>
        <p:nvSpPr>
          <p:cNvPr id="331" name="Google Shape;331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idade = int ( input() )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3000"/>
              <a:t>if </a:t>
            </a:r>
            <a:r>
              <a:rPr lang="pt-BR" sz="3000"/>
              <a:t>idade</a:t>
            </a:r>
            <a:r>
              <a:rPr lang="pt-BR" sz="3000"/>
              <a:t> &gt;=  </a:t>
            </a:r>
            <a:r>
              <a:rPr lang="pt-BR" sz="3000"/>
              <a:t>18:</a:t>
            </a:r>
            <a:r>
              <a:rPr lang="pt-BR" sz="3000"/>
              <a:t> 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3000"/>
              <a:t>    print(“pode dirigir”)</a:t>
            </a:r>
            <a:endParaRPr sz="3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337" name="Google Shape;337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800"/>
              <a:t>Identifique três condições existentes nos seguintes aplicativos: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iFood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Nubank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BR" sz="1800"/>
              <a:t>Calculadora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numero_um = float(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numero_dois = float(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resultado = numero_um / numero_dois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numero_um = float(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/>
              <a:t>numero_dois = float( input() 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/>
              <a:t>resultado = numero_um / numero_dois</a:t>
            </a:r>
            <a:endParaRPr sz="2000"/>
          </a:p>
        </p:txBody>
      </p:sp>
      <p:sp>
        <p:nvSpPr>
          <p:cNvPr id="112" name="Google Shape;112;p17"/>
          <p:cNvSpPr txBox="1"/>
          <p:nvPr/>
        </p:nvSpPr>
        <p:spPr>
          <a:xfrm>
            <a:off x="5834525" y="1866475"/>
            <a:ext cx="3034800" cy="28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 se numero_dois for zero?</a:t>
            </a:r>
            <a:endParaRPr sz="2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Condicionantes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Nosso programa deve ser capaz de modificar seu comportamento em determinadas situaç</a:t>
            </a:r>
            <a:r>
              <a:rPr lang="pt-BR" sz="2000"/>
              <a:t>ões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Dessa forma, alguma instrução pode não ser executada a depender da situação analisada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pt-BR" sz="2000"/>
              <a:t>Exemplo: SE numero_dois for zero, então apresente uma mensagem ao usuário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Diariamente tomamos decisões..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Sair com ou sem guarda-chuva?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Diariamente tomamos decisões..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Sair com ou sem guarda-chuva?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Ir ou não ao cinema?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Diariamente tomamos decisões..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Sair com ou sem guarda-chuva?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Ir ou não ao cinema?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-BR" sz="2000"/>
              <a:t>Acelerar ou frear um carro?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