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Proxima Nova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909620b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6909620b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7551f6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c7551f6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db38b0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db38b0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6909620b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6909620b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6909620b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6909620b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7551f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7551f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7551f6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7551f6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7551f6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7551f6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7551f6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7551f6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c7551f6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c7551f6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6909620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6909620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c7551f6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c7551f6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c7551f6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c7551f6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6909620b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6909620b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6909620b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6909620b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6909620b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6909620b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6909620b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6909620b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c7551f6d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c7551f6d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c7551f6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c7551f6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7551f6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c7551f6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c7551f6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c7551f6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6909620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6909620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c7551f6d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c7551f6d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4db38b0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4db38b0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6909620b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6909620b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4db38b0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4db38b0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6909620b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6909620b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4e62eab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4e62eab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4db38b0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4db38b0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4db38b09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4db38b09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7551f6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7551f6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c7551f6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c7551f6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909620b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909620b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6f5c7a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d6f5c7a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6f5c7a0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6f5c7a0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909620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909620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909620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6909620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7551f6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7551f6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c7551f6d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c7551f6d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c7551f6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c7551f6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280425"/>
            <a:ext cx="91440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Condições - Parte 03</a:t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661600" y="1900175"/>
            <a:ext cx="64350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27"/>
              <a:t>Você deseja criar um programa que irá indicar se um time foi ou não campeão. Para isso, você receberá a quantidade de vitórias e, havendo no mínimo uma, irá apresentar a mensagem “Campeão”</a:t>
            </a:r>
            <a:endParaRPr sz="17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727"/>
              <a:t>Vamos agora mudar o nosso programa para que se não houver nenhuma vitória, deve então ser apresentado: “Não foi campeão”</a:t>
            </a:r>
            <a:endParaRPr sz="1727"/>
          </a:p>
        </p:txBody>
      </p:sp>
      <p:sp>
        <p:nvSpPr>
          <p:cNvPr id="145" name="Google Shape;145;p22"/>
          <p:cNvSpPr txBox="1"/>
          <p:nvPr/>
        </p:nvSpPr>
        <p:spPr>
          <a:xfrm>
            <a:off x="1190425" y="2136000"/>
            <a:ext cx="646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190425" y="2972250"/>
            <a:ext cx="646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NÃO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661600" y="1900175"/>
            <a:ext cx="64350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27"/>
              <a:t>Você deseja criar um programa que irá indicar se um time foi ou não campeão. Para isso, você receberá a quantidade de vitórias e, havendo no mínimo uma, irá apresentar a mensagem “Campeão”</a:t>
            </a:r>
            <a:endParaRPr sz="17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727"/>
              <a:t>Vamos agora mudar o nosso programa para que se não houver nenhuma vitória, deve então ser apresentado: “Não foi campeão”</a:t>
            </a:r>
            <a:endParaRPr sz="17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727"/>
              <a:t>Podemos melhorar ainda mais, indicando que caso o quantitativo de vitórias seja igual a dois, então o deve apresentar: “bicampeão”</a:t>
            </a:r>
            <a:endParaRPr sz="1727"/>
          </a:p>
        </p:txBody>
      </p:sp>
      <p:sp>
        <p:nvSpPr>
          <p:cNvPr id="153" name="Google Shape;153;p23"/>
          <p:cNvSpPr txBox="1"/>
          <p:nvPr/>
        </p:nvSpPr>
        <p:spPr>
          <a:xfrm>
            <a:off x="449125" y="2136000"/>
            <a:ext cx="720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09900" y="2972250"/>
            <a:ext cx="720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NÃO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70600" y="3808500"/>
            <a:ext cx="728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NÃO SE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Condições com múltiplas comparações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6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pt-BR" sz="1812"/>
              <a:t>No exemplo anterior, temos três comparações que precisam ser feitas. Nestes casos, é preciso incluir mais de uma verificação em nossa condição.</a:t>
            </a:r>
            <a:endParaRPr sz="1812"/>
          </a:p>
          <a:p>
            <a:pPr indent="-3436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13"/>
              <a:buChar char="●"/>
            </a:pPr>
            <a:r>
              <a:rPr lang="pt-BR" sz="1812"/>
              <a:t>Novas verificações são realizadas com a instrução </a:t>
            </a:r>
            <a:r>
              <a:rPr b="1" lang="pt-BR" sz="1812"/>
              <a:t>elif</a:t>
            </a:r>
            <a:endParaRPr b="1" sz="18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812"/>
              <a:t>if &lt; comparação &gt;:</a:t>
            </a:r>
            <a:endParaRPr sz="18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812"/>
              <a:t>elif &lt;comparação &gt;:</a:t>
            </a:r>
            <a:endParaRPr sz="18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pt-BR" sz="1812"/>
              <a:t>else:</a:t>
            </a:r>
            <a:endParaRPr sz="181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06450" y="1900175"/>
            <a:ext cx="84432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140"/>
              <a:t>quantidade_vitorias = int(</a:t>
            </a:r>
            <a:r>
              <a:rPr lang="pt-BR" sz="2140"/>
              <a:t>quantidade_vitorias_str </a:t>
            </a:r>
            <a:r>
              <a:rPr lang="pt-BR" sz="2140"/>
              <a:t>)</a:t>
            </a:r>
            <a:endParaRPr sz="21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140"/>
              <a:t>if </a:t>
            </a:r>
            <a:r>
              <a:rPr lang="pt-BR" sz="2140"/>
              <a:t>quantidade_vitorias </a:t>
            </a:r>
            <a:r>
              <a:rPr lang="pt-BR" sz="2140"/>
              <a:t>== 1:</a:t>
            </a:r>
            <a:endParaRPr sz="21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140"/>
              <a:t>    print(“Campeão”)</a:t>
            </a:r>
            <a:endParaRPr sz="21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140"/>
              <a:t>elif </a:t>
            </a:r>
            <a:r>
              <a:rPr lang="pt-BR" sz="2140"/>
              <a:t>quantidade_vitorias == 2:</a:t>
            </a:r>
            <a:endParaRPr sz="21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140"/>
              <a:t>    print(“Bicampeão”)</a:t>
            </a:r>
            <a:endParaRPr sz="21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140"/>
              <a:t>else:</a:t>
            </a:r>
            <a:endParaRPr sz="21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140"/>
              <a:t>    print(“Não foi campeão”) </a:t>
            </a:r>
            <a:endParaRPr sz="21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2040"/>
              <a:t>quantidade_vitorias_str = int(</a:t>
            </a:r>
            <a:r>
              <a:rPr b="1" lang="pt-BR" sz="2040"/>
              <a:t>input())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if quantidade_vitorias_int == 1: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174" name="Google Shape;174;p26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quantidade_vitorias_str = int(input())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t-BR" sz="2040"/>
              <a:t>if quantidade_vitorias_int == 1: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181" name="Google Shape;181;p27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quantidade_vitorias_str = int(input())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if quantidade_vitorias_int == 1: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t-BR" sz="2040"/>
              <a:t>elif quantidade_vitorias_int == 2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188" name="Google Shape;188;p28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quantidade_vitorias_str = int(input())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if quantidade_vitorias_int == 1: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t-BR" sz="2040"/>
              <a:t>else: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195" name="Google Shape;195;p29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quantidade_vitorias_str = int(input())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if quantidade_vitorias_int == 1: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</a:t>
            </a:r>
            <a:r>
              <a:rPr b="1" lang="pt-BR" sz="2040"/>
              <a:t> print(“Não foi campeão”) </a:t>
            </a:r>
            <a:endParaRPr b="1" sz="2040"/>
          </a:p>
        </p:txBody>
      </p:sp>
      <p:sp>
        <p:nvSpPr>
          <p:cNvPr id="202" name="Google Shape;202;p30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2040"/>
              <a:t>quantidade_vitorias_str = int(input())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if quantidade_vitorias_int == 1: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209" name="Google Shape;209;p31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Você deseja criar um programa que irá indicar se um time foi ou não campeão. Para isso, você receberá a quantidade de vitórias e, havendo no mínimo uma, irá apresentar a mensagem “Campeão”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quantidade_vitorias_str = int(input())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t-BR" sz="2040"/>
              <a:t>if quantidade_vitorias_int == 1: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216" name="Google Shape;216;p32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100025" y="11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quantidade_vitorias_str = int(input())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if quantidade_vitorias_int == 1: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</a:t>
            </a:r>
            <a:r>
              <a:rPr b="1" lang="pt-BR" sz="2040"/>
              <a:t>print(“Campeão”)</a:t>
            </a:r>
            <a:endParaRPr b="1"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elif quantidade_vitorias_int == 2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    print(“Bicampeão”)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2040"/>
              <a:t>else:</a:t>
            </a:r>
            <a:endParaRPr sz="20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pt-BR" sz="2040"/>
              <a:t>    print(“Não foi campeão”) </a:t>
            </a:r>
            <a:endParaRPr sz="2040"/>
          </a:p>
        </p:txBody>
      </p:sp>
      <p:sp>
        <p:nvSpPr>
          <p:cNvPr id="223" name="Google Shape;223;p33"/>
          <p:cNvSpPr txBox="1"/>
          <p:nvPr/>
        </p:nvSpPr>
        <p:spPr>
          <a:xfrm>
            <a:off x="819975" y="2304075"/>
            <a:ext cx="291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Qual a sintaxe para representar um SE e SENÃO?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Qual a sintaxe para representar UM SE, SENÃO SE?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Quando usar o SE NÃO SE?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Como fica o SE NÃO na existência dos SE NÃO SE?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900"/>
              <a:t>produto = input("Qual produto você quer comprar?")</a:t>
            </a:r>
            <a:br>
              <a:rPr lang="pt-BR" sz="1900"/>
            </a:br>
            <a:r>
              <a:rPr lang="pt-BR" sz="1900"/>
              <a:t>valorProduto = 0</a:t>
            </a:r>
            <a:br>
              <a:rPr lang="pt-BR" sz="1900"/>
            </a:br>
            <a:r>
              <a:rPr lang="pt-BR" sz="1900"/>
              <a:t>if ______ __ "arroz":</a:t>
            </a:r>
            <a:br>
              <a:rPr lang="pt-BR" sz="1900"/>
            </a:br>
            <a:r>
              <a:rPr lang="pt-BR" sz="1900"/>
              <a:t>	valorProduto = 3</a:t>
            </a:r>
            <a:br>
              <a:rPr lang="pt-BR" sz="1900"/>
            </a:br>
            <a:r>
              <a:rPr lang="pt-BR" sz="1900"/>
              <a:t>_______ _______ __ "feijão":</a:t>
            </a:r>
            <a:br>
              <a:rPr lang="pt-BR" sz="1900"/>
            </a:br>
            <a:r>
              <a:rPr lang="pt-BR" sz="1900"/>
              <a:t>	valorProduto = 8.5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900"/>
              <a:t>____:</a:t>
            </a:r>
            <a:br>
              <a:rPr lang="pt-BR" sz="1900"/>
            </a:br>
            <a:r>
              <a:rPr lang="pt-BR" sz="1900"/>
              <a:t>	print("Você não informou um produto válido")</a:t>
            </a:r>
            <a:br>
              <a:rPr lang="pt-BR" sz="1900"/>
            </a:b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175" y="1853850"/>
            <a:ext cx="7173850" cy="2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5722225" y="1704675"/>
            <a:ext cx="807300" cy="26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comparações simultâneas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Há casos em que é preciso realizar múltiplas comparações e todas elas serem verdadeiras (ou apenas uma) para que algo aconteça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81825" y="2078875"/>
            <a:ext cx="80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/>
              <a:t>Iremos assumir que um time é campeão se ele tiver vencido o campeonato brasileiro ou a libertadores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quantidade_vitorias_brasileiro = 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quantidade_vitorias_libertadores = 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if </a:t>
            </a:r>
            <a:r>
              <a:rPr lang="pt-BR" sz="2000"/>
              <a:t>quantidade_vitorias_brasileiro </a:t>
            </a:r>
            <a:r>
              <a:rPr lang="pt-BR" sz="2000"/>
              <a:t>&gt; 0: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    print(“Campeão”)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190925" y="2078875"/>
            <a:ext cx="875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quantidade_vitorias_brasileiro = 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quantidade_vitorias_libertadores = 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if quantidade_vitorias_brasileiro &gt; 0 or </a:t>
            </a:r>
            <a:r>
              <a:rPr lang="pt-BR" sz="2000"/>
              <a:t>quantidade_vitorias_libertadores  &gt; 0</a:t>
            </a:r>
            <a:r>
              <a:rPr lang="pt-BR" sz="2000"/>
              <a:t>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    print(“Campeão”)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190925" y="2078875"/>
            <a:ext cx="875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quantidade_vitorias_brasileiro = 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quantidade_vitorias_libertadores = 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if quantidade_vitorias_brasileiro &gt; 0 </a:t>
            </a:r>
            <a:r>
              <a:rPr b="1" lang="pt-BR" sz="2000"/>
              <a:t>or </a:t>
            </a:r>
            <a:r>
              <a:rPr lang="pt-BR" sz="2000"/>
              <a:t>quantidade_vitorias_libertadores  &gt; 0: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    print(“Campeão”)</a:t>
            </a:r>
            <a:endParaRPr sz="2000"/>
          </a:p>
        </p:txBody>
      </p:sp>
      <p:sp>
        <p:nvSpPr>
          <p:cNvPr id="273" name="Google Shape;273;p41"/>
          <p:cNvSpPr/>
          <p:nvPr/>
        </p:nvSpPr>
        <p:spPr>
          <a:xfrm>
            <a:off x="4323675" y="3674575"/>
            <a:ext cx="190800" cy="988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 = </a:t>
            </a:r>
            <a:r>
              <a:rPr lang="pt-BR" sz="2000"/>
              <a:t>int(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if quantidade_vitorias &gt; 0: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    print(“Campeão”)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comparações simultâneas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Sintaxe: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if &lt;comparação&gt; e/ou &lt;comparação&gt; e/ou &lt;comparação&gt;: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cinema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94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75"/>
              <a:buChar char="●"/>
            </a:pPr>
            <a:r>
              <a:rPr lang="pt-BR" sz="2375"/>
              <a:t>Quero ir ao cinema…</a:t>
            </a:r>
            <a:endParaRPr sz="2375"/>
          </a:p>
          <a:p>
            <a:pPr indent="-3794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75"/>
              <a:buChar char="●"/>
            </a:pPr>
            <a:r>
              <a:rPr lang="pt-BR" sz="2375"/>
              <a:t>Condição 1:</a:t>
            </a:r>
            <a:endParaRPr sz="2375"/>
          </a:p>
          <a:p>
            <a:pPr indent="-35956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63"/>
              <a:buChar char="○"/>
            </a:pPr>
            <a:r>
              <a:rPr lang="pt-BR" sz="2062"/>
              <a:t>Valor do ingresso é R$ 15</a:t>
            </a:r>
            <a:endParaRPr sz="2062"/>
          </a:p>
          <a:p>
            <a:pPr indent="-3794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75"/>
              <a:buChar char="●"/>
            </a:pPr>
            <a:r>
              <a:rPr lang="pt-BR" sz="2375"/>
              <a:t>Condição 2:</a:t>
            </a:r>
            <a:endParaRPr sz="2375"/>
          </a:p>
          <a:p>
            <a:pPr indent="-35956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63"/>
              <a:buChar char="○"/>
            </a:pPr>
            <a:r>
              <a:rPr lang="pt-BR" sz="2062"/>
              <a:t>O cinema precisa estar aberto</a:t>
            </a:r>
            <a:endParaRPr sz="2062"/>
          </a:p>
          <a:p>
            <a:pPr indent="-3794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75"/>
              <a:buChar char="●"/>
            </a:pPr>
            <a:r>
              <a:rPr lang="pt-BR" sz="2375"/>
              <a:t>Lemos: Se tiver R$ 15 ou mais E o cinema estiver aberto</a:t>
            </a:r>
            <a:endParaRPr sz="23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37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comparações simultâneas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Neste exemplo temos o operador </a:t>
            </a:r>
            <a:r>
              <a:rPr b="1" lang="pt-BR" sz="1800"/>
              <a:t>and </a:t>
            </a:r>
            <a:r>
              <a:rPr lang="pt-BR" sz="1800"/>
              <a:t>que é utilizado para indicar que todas as comparações devem ser verdadeiras para que o escopo da condição seja executado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no Python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875"/>
              <a:t>valorIngresso = 15</a:t>
            </a:r>
            <a:endParaRPr sz="28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875"/>
              <a:t>cinemaAberto = True</a:t>
            </a:r>
            <a:endParaRPr sz="28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875"/>
              <a:t>if </a:t>
            </a:r>
            <a:r>
              <a:rPr lang="pt-BR" sz="2875"/>
              <a:t>valorIngresso &gt;= 15 and </a:t>
            </a:r>
            <a:r>
              <a:rPr lang="pt-BR" sz="2875"/>
              <a:t>cinemaAberto</a:t>
            </a:r>
            <a:r>
              <a:rPr lang="pt-BR" sz="2875"/>
              <a:t> == True</a:t>
            </a:r>
            <a:r>
              <a:rPr lang="pt-BR" sz="2875"/>
              <a:t>:</a:t>
            </a:r>
            <a:endParaRPr sz="28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875"/>
              <a:t>	# Irei ao cinema</a:t>
            </a:r>
            <a:endParaRPr sz="28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87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comparações simultâneas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operador </a:t>
            </a:r>
            <a:r>
              <a:rPr b="1" lang="pt-BR" sz="2400"/>
              <a:t>or </a:t>
            </a:r>
            <a:r>
              <a:rPr lang="pt-BR" sz="2400"/>
              <a:t>indica que o escopo da condição será executado quando ao menos uma verificação for verdadeira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Exemplo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SE estiver chovendo OU estiver muito sol ENTÃO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Levar o </a:t>
            </a:r>
            <a:r>
              <a:rPr lang="pt-BR" sz="2400"/>
              <a:t>guarda-chuva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727650" y="72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comparações simultâneas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768425" y="1319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 estiver chovendo OU estiver muito sol ENTÃO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Levar o guarda-chuva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esta_chovendo = True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esta_muito_sol = False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if </a:t>
            </a:r>
            <a:r>
              <a:rPr lang="pt-BR" sz="2400"/>
              <a:t>esta_chovendo == True or esta_muito_sol == True: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	print(“sair de guarda chuva”)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Esquecer de usar AND e OR entre comparações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449225" y="2078875"/>
            <a:ext cx="82656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Exemplo: se uma pessoa receber entre 2.250 e 3.527 ela irá pagar 7,5% de imposto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salario &gt;= 2250 and &lt; 3527: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  imposto = salario * 0.075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Correto: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449225" y="2078875"/>
            <a:ext cx="82656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Exemplo: se uma pessoa receber entre 2.250 e 3.527 ela irá pagar 7,5% de imposto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salario &gt;= 2250 and salario &lt; 3527: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  imposto = salario * 0.075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Correto apenas no Python e em outras poucas linguagens: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449225" y="2078875"/>
            <a:ext cx="82656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Exemplo: se uma pessoa receber entre 2.250 e 3.527 ela irá pagar 7,5% de imposto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2250 &lt;= salario &lt; 3527: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  imposto = salario * 0.075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Você deseja criar um programa que irá indicar se um time foi ou não campeão. Para isso, você receberá a quantidade de vitórias e, havendo no mínimo uma, irá apresentar a mensagem “Campeão”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/>
              <a:t>Vamos agora mudar o nosso programa para que se não houver nenhuma vitória, deve então ser apresentado: “Não foi campeão”</a:t>
            </a: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</a:t>
            </a:r>
            <a:r>
              <a:rPr lang="pt-BR"/>
              <a:t>ício guiado</a:t>
            </a:r>
            <a:endParaRPr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729450" y="1894975"/>
            <a:ext cx="76887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Escreva um programa 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Peça ao usuário um nome de usuário e senha.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Verifique as condições abaixo para determinar o acesso: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o nome de usuário for "admin" e a senha for "1234", exiba: "Acesso completo concedido."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o nome de usuário for "user" e a senha for "abcd", exiba: "Acesso limitado concedido."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o nome de usuário for "guest" ou a senha for "guest", exiba: "Acesso como convidado concedido."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qualquer outro caso, exiba: "Acesso negado."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guiado</a:t>
            </a:r>
            <a:endParaRPr/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729450" y="1894975"/>
            <a:ext cx="76887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Escreva um programa em Python que peça ao usuário o valor do pH de uma solução e classifique-a em um dos seguintes tipos: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"Ácida": se o pH for menor que 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"Neutra": se o pH for exatamente 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"Básica": se o pH for maior que 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"Inválido": se o valor inserido for menor que 0 ou maior que 14 (o pH deve estar no intervalo de 0 a 14).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 = int( input() )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if quantidade_vitorias &gt; 0: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    print(“Campeão”)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else: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870"/>
              <a:t>    print(“Não foi campeão”)</a:t>
            </a:r>
            <a:endParaRPr sz="18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Podemos melhorar ainda mais, indicando que caso o quantitativo de vitórias seja igual a dois, então o time é bicampeão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492650" y="2078875"/>
            <a:ext cx="49254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quantidade_vitorias = int( input() )</a:t>
            </a:r>
            <a:endParaRPr b="1"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if quantidade_vitorias &gt; 0: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    print(“Campeão”)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else: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870"/>
              <a:t>    print(“Não foi campeão”)</a:t>
            </a:r>
            <a:endParaRPr sz="1870"/>
          </a:p>
        </p:txBody>
      </p:sp>
      <p:sp>
        <p:nvSpPr>
          <p:cNvPr id="124" name="Google Shape;124;p19"/>
          <p:cNvSpPr txBox="1"/>
          <p:nvPr/>
        </p:nvSpPr>
        <p:spPr>
          <a:xfrm>
            <a:off x="595200" y="2944600"/>
            <a:ext cx="646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492650" y="2078875"/>
            <a:ext cx="49254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 = int( input() )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pt-BR" sz="1870"/>
              <a:t>if quantidade_vitorias &gt; 0:</a:t>
            </a:r>
            <a:endParaRPr b="1"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    print(“Campeão”)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else: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870"/>
              <a:t>    print(“Não foi campeão”)</a:t>
            </a:r>
            <a:endParaRPr sz="1870"/>
          </a:p>
        </p:txBody>
      </p:sp>
      <p:sp>
        <p:nvSpPr>
          <p:cNvPr id="131" name="Google Shape;131;p20"/>
          <p:cNvSpPr txBox="1"/>
          <p:nvPr/>
        </p:nvSpPr>
        <p:spPr>
          <a:xfrm>
            <a:off x="595200" y="2944600"/>
            <a:ext cx="646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verificações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492650" y="2078875"/>
            <a:ext cx="49254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quantidade_vitorias = int( input() )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if quantidade_vitorias &gt; 0: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    </a:t>
            </a:r>
            <a:r>
              <a:rPr b="1" lang="pt-BR" sz="1870"/>
              <a:t>print(“Campeão”)</a:t>
            </a:r>
            <a:endParaRPr b="1"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870"/>
              <a:t>else:</a:t>
            </a:r>
            <a:endParaRPr sz="18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870"/>
              <a:t>    print(“Não foi campeão”)</a:t>
            </a:r>
            <a:endParaRPr sz="1870"/>
          </a:p>
        </p:txBody>
      </p:sp>
      <p:sp>
        <p:nvSpPr>
          <p:cNvPr id="138" name="Google Shape;138;p21"/>
          <p:cNvSpPr txBox="1"/>
          <p:nvPr/>
        </p:nvSpPr>
        <p:spPr>
          <a:xfrm>
            <a:off x="595200" y="2944600"/>
            <a:ext cx="646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Entrada: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