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302" r:id="rId3"/>
    <p:sldId id="282" r:id="rId4"/>
    <p:sldId id="296" r:id="rId5"/>
    <p:sldId id="294" r:id="rId6"/>
    <p:sldId id="300" r:id="rId7"/>
    <p:sldId id="301" r:id="rId8"/>
    <p:sldId id="295" r:id="rId9"/>
    <p:sldId id="299" r:id="rId10"/>
    <p:sldId id="298" r:id="rId11"/>
    <p:sldId id="297" r:id="rId12"/>
    <p:sldId id="293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ael mesquita" initials="rm" lastIdx="1" clrIdx="0">
    <p:extLst>
      <p:ext uri="{19B8F6BF-5375-455C-9EA6-DF929625EA0E}">
        <p15:presenceInfo xmlns:p15="http://schemas.microsoft.com/office/powerpoint/2012/main" userId="020e9ded91fba6b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18" autoAdjust="0"/>
    <p:restoredTop sz="94660"/>
  </p:normalViewPr>
  <p:slideViewPr>
    <p:cSldViewPr snapToGrid="0">
      <p:cViewPr>
        <p:scale>
          <a:sx n="80" d="100"/>
          <a:sy n="80" d="100"/>
        </p:scale>
        <p:origin x="51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F86FCA-3E77-4258-888E-926686627B94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D604FD-7767-4165-A1DF-C8CCA613BF0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301664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83B3-97AA-4548-B60E-0AD64AD50A50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2C2D-CE38-460F-AEDB-EACC1681F71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46151" y="5859870"/>
            <a:ext cx="2448272" cy="96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1994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83B3-97AA-4548-B60E-0AD64AD50A50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2C2D-CE38-460F-AEDB-EACC1681F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6628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83B3-97AA-4548-B60E-0AD64AD50A50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2C2D-CE38-460F-AEDB-EACC1681F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22161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83B3-97AA-4548-B60E-0AD64AD50A50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2C2D-CE38-460F-AEDB-EACC1681F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0155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83B3-97AA-4548-B60E-0AD64AD50A50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2C2D-CE38-460F-AEDB-EACC1681F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42770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83B3-97AA-4548-B60E-0AD64AD50A50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2C2D-CE38-460F-AEDB-EACC1681F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570949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83B3-97AA-4548-B60E-0AD64AD50A50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2C2D-CE38-460F-AEDB-EACC1681F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39503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83B3-97AA-4548-B60E-0AD64AD50A50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2C2D-CE38-460F-AEDB-EACC1681F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6520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83B3-97AA-4548-B60E-0AD64AD50A50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2C2D-CE38-460F-AEDB-EACC1681F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977134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83B3-97AA-4548-B60E-0AD64AD50A50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2C2D-CE38-460F-AEDB-EACC1681F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458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9683B3-97AA-4548-B60E-0AD64AD50A50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452C2D-CE38-460F-AEDB-EACC1681F71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3646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9683B3-97AA-4548-B60E-0AD64AD50A50}" type="datetimeFigureOut">
              <a:rPr lang="pt-BR" smtClean="0"/>
              <a:t>24/08/2020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452C2D-CE38-460F-AEDB-EACC1681F719}" type="slidenum">
              <a:rPr lang="pt-BR" smtClean="0"/>
              <a:t>‹nº›</a:t>
            </a:fld>
            <a:endParaRPr lang="pt-BR"/>
          </a:p>
        </p:txBody>
      </p:sp>
      <p:pic>
        <p:nvPicPr>
          <p:cNvPr id="7" name="Picture 3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33088" y="5848555"/>
            <a:ext cx="2448272" cy="966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96805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 err="1"/>
              <a:t>Junit</a:t>
            </a:r>
            <a:r>
              <a:rPr lang="pt-BR" dirty="0"/>
              <a:t> – parte 2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Dr. Rafael Galvão de Mesquita</a:t>
            </a:r>
          </a:p>
          <a:p>
            <a:r>
              <a:rPr lang="pt-BR" dirty="0"/>
              <a:t>r</a:t>
            </a:r>
            <a:r>
              <a:rPr lang="pt-BR"/>
              <a:t>afael</a:t>
            </a:r>
            <a:r>
              <a:rPr lang="pt-BR" dirty="0" err="1"/>
              <a:t>.</a:t>
            </a:r>
            <a:r>
              <a:rPr lang="pt-BR" err="1"/>
              <a:t>mesquita</a:t>
            </a:r>
            <a:r>
              <a:rPr lang="pt-BR"/>
              <a:t>@garanhuns</a:t>
            </a:r>
            <a:r>
              <a:rPr lang="pt-BR" dirty="0" err="1"/>
              <a:t>.</a:t>
            </a:r>
            <a:r>
              <a:rPr lang="pt-BR" err="1"/>
              <a:t>ifpe</a:t>
            </a:r>
            <a:r>
              <a:rPr lang="pt-BR"/>
              <a:t>.edu.br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47456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13638-59A7-45CF-8813-9223E518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anotações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B11447-234A-47E6-B827-B9E83D85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@</a:t>
            </a:r>
            <a:r>
              <a:rPr lang="pt-BR" dirty="0" err="1"/>
              <a:t>BeforeEach</a:t>
            </a:r>
            <a:endParaRPr lang="pt-BR" dirty="0"/>
          </a:p>
          <a:p>
            <a:pPr lvl="1"/>
            <a:r>
              <a:rPr lang="pt-BR" dirty="0"/>
              <a:t>Método executado antes da execução de cada método @Test e @ParameterizedTest</a:t>
            </a:r>
          </a:p>
          <a:p>
            <a:r>
              <a:rPr lang="pt-BR" dirty="0"/>
              <a:t>@</a:t>
            </a:r>
            <a:r>
              <a:rPr lang="pt-BR" dirty="0" err="1"/>
              <a:t>AfterEach</a:t>
            </a:r>
            <a:endParaRPr lang="pt-BR" dirty="0"/>
          </a:p>
          <a:p>
            <a:pPr lvl="1"/>
            <a:r>
              <a:rPr lang="pt-BR" dirty="0"/>
              <a:t>Método executado depois da execução de cada método @Test e @ParameterizedTest</a:t>
            </a:r>
          </a:p>
          <a:p>
            <a:r>
              <a:rPr lang="pt-BR" dirty="0"/>
              <a:t>Normalmente utilizados para configurar execução antes de cada caso de teste</a:t>
            </a:r>
          </a:p>
          <a:p>
            <a:pPr lvl="1"/>
            <a:r>
              <a:rPr lang="pt-BR" dirty="0"/>
              <a:t>Exemplo: inicialização de variáveis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85713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A5147-4A89-416E-B845-A2CE0B81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asserções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86EBD3-98BA-41CA-B071-ED7159310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assertNull</a:t>
            </a:r>
            <a:endParaRPr lang="pt-BR" dirty="0"/>
          </a:p>
          <a:p>
            <a:pPr lvl="1"/>
            <a:r>
              <a:rPr lang="pt-BR" dirty="0"/>
              <a:t>Verifica que um objeto é nulo</a:t>
            </a:r>
          </a:p>
          <a:p>
            <a:r>
              <a:rPr lang="pt-BR" dirty="0" err="1"/>
              <a:t>assertNotNull</a:t>
            </a:r>
            <a:endParaRPr lang="pt-BR" dirty="0"/>
          </a:p>
          <a:p>
            <a:pPr lvl="1"/>
            <a:r>
              <a:rPr lang="pt-BR" dirty="0"/>
              <a:t>Verifica que um objeto não é nulo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98741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2435D9-1436-479D-91E8-1B743DE65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Exercício prático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D22DDA-BD94-4F40-B2BD-A8410C778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Crie testes parametrizados para testar a função </a:t>
            </a:r>
            <a:r>
              <a:rPr lang="pt-BR" dirty="0" err="1"/>
              <a:t>ehPalindromo</a:t>
            </a:r>
            <a:r>
              <a:rPr lang="pt-BR" dirty="0"/>
              <a:t> apresentada nessa aula</a:t>
            </a:r>
          </a:p>
          <a:p>
            <a:r>
              <a:rPr lang="pt-BR" dirty="0"/>
              <a:t>Teste casos de palíndromos e não-palíndromos</a:t>
            </a:r>
          </a:p>
          <a:p>
            <a:r>
              <a:rPr lang="pt-BR" dirty="0"/>
              <a:t>Teste </a:t>
            </a:r>
            <a:r>
              <a:rPr lang="pt-BR" dirty="0" err="1"/>
              <a:t>strings</a:t>
            </a:r>
            <a:r>
              <a:rPr lang="pt-BR" dirty="0"/>
              <a:t> com caracteres em branco e com diferenças apenas entre letras maiúsculas e minúsculas</a:t>
            </a:r>
          </a:p>
          <a:p>
            <a:r>
              <a:rPr lang="pt-BR" dirty="0"/>
              <a:t>Teste </a:t>
            </a:r>
            <a:r>
              <a:rPr lang="pt-BR" dirty="0" err="1"/>
              <a:t>Strings</a:t>
            </a:r>
            <a:r>
              <a:rPr lang="pt-BR" dirty="0"/>
              <a:t> com número par e ímpar de caracteres </a:t>
            </a:r>
          </a:p>
        </p:txBody>
      </p:sp>
    </p:spTree>
    <p:extLst>
      <p:ext uri="{BB962C8B-B14F-4D97-AF65-F5344CB8AC3E}">
        <p14:creationId xmlns:p14="http://schemas.microsoft.com/office/powerpoint/2010/main" val="39871067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D3AF86-B2D0-4A75-AADD-C704CED873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Roteiro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8B0586E-0B97-44F9-AD30-8E357AB637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Testes parametrizados</a:t>
            </a:r>
          </a:p>
          <a:p>
            <a:r>
              <a:rPr lang="pt-BR" dirty="0" err="1"/>
              <a:t>assertTrue</a:t>
            </a:r>
            <a:r>
              <a:rPr lang="pt-BR" dirty="0"/>
              <a:t> e </a:t>
            </a:r>
            <a:r>
              <a:rPr lang="pt-BR" dirty="0" err="1"/>
              <a:t>assertFalse</a:t>
            </a:r>
            <a:endParaRPr lang="pt-BR" dirty="0"/>
          </a:p>
          <a:p>
            <a:r>
              <a:rPr lang="pt-BR" dirty="0" err="1"/>
              <a:t>BeforeAll</a:t>
            </a:r>
            <a:r>
              <a:rPr lang="pt-BR" dirty="0"/>
              <a:t> e </a:t>
            </a:r>
            <a:r>
              <a:rPr lang="pt-BR" dirty="0" err="1"/>
              <a:t>AfterAll</a:t>
            </a:r>
            <a:endParaRPr lang="pt-BR" dirty="0"/>
          </a:p>
          <a:p>
            <a:r>
              <a:rPr lang="pt-BR" dirty="0" err="1"/>
              <a:t>BeforeEach</a:t>
            </a:r>
            <a:r>
              <a:rPr lang="pt-BR" dirty="0"/>
              <a:t> e </a:t>
            </a:r>
            <a:r>
              <a:rPr lang="pt-BR" dirty="0" err="1"/>
              <a:t>AfterEach</a:t>
            </a:r>
            <a:endParaRPr lang="pt-BR" dirty="0"/>
          </a:p>
          <a:p>
            <a:r>
              <a:rPr lang="pt-BR" dirty="0" err="1"/>
              <a:t>AssertNull</a:t>
            </a:r>
            <a:r>
              <a:rPr lang="pt-BR" dirty="0"/>
              <a:t> e </a:t>
            </a:r>
            <a:r>
              <a:rPr lang="pt-BR" dirty="0" err="1"/>
              <a:t>AssertNotNull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10774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0333A-2F7B-4F9B-8A44-17124089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Parametrizados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1AE62A-EDB6-4597-B7B3-40B4D9B2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Possibilita a execução de um procedimento de teste múltiplas vezes com diferentes valores de argumentos</a:t>
            </a:r>
          </a:p>
          <a:p>
            <a:r>
              <a:rPr lang="pt-BR" dirty="0"/>
              <a:t>Execução de vários casos de teste para um mesmo procedimento de teste</a:t>
            </a:r>
          </a:p>
          <a:p>
            <a:r>
              <a:rPr lang="pt-BR" i="1" dirty="0" err="1"/>
              <a:t>Annotation</a:t>
            </a:r>
            <a:r>
              <a:rPr lang="pt-BR" dirty="0"/>
              <a:t> @ParameterizedTest define o método de teste parametrizado</a:t>
            </a:r>
          </a:p>
          <a:p>
            <a:r>
              <a:rPr lang="pt-BR" i="1" dirty="0" err="1"/>
              <a:t>Annotation</a:t>
            </a:r>
            <a:r>
              <a:rPr lang="pt-BR" dirty="0"/>
              <a:t> @ValueSource define valores dos argumentos que serão utilizados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86954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3A5147-4A89-416E-B845-A2CE0B811D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err="1"/>
              <a:t>assertTrue</a:t>
            </a:r>
            <a:r>
              <a:rPr lang="pt-BR" dirty="0"/>
              <a:t> e </a:t>
            </a:r>
            <a:r>
              <a:rPr lang="pt-BR" dirty="0" err="1"/>
              <a:t>assertFalse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186EBD3-98BA-41CA-B071-ED7159310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/>
              <a:t>assertTrue</a:t>
            </a:r>
            <a:endParaRPr lang="pt-BR" dirty="0"/>
          </a:p>
          <a:p>
            <a:pPr lvl="1"/>
            <a:r>
              <a:rPr lang="pt-BR" dirty="0"/>
              <a:t>Verifica que uma condição é verdadeira</a:t>
            </a:r>
          </a:p>
          <a:p>
            <a:pPr lvl="1"/>
            <a:r>
              <a:rPr lang="pt-BR" dirty="0"/>
              <a:t>Condição pode ser uma expressão lógica, ou um valor (</a:t>
            </a:r>
            <a:r>
              <a:rPr lang="pt-BR" dirty="0" err="1"/>
              <a:t>true</a:t>
            </a:r>
            <a:r>
              <a:rPr lang="pt-BR" dirty="0"/>
              <a:t> ou false) retornado por uma função booleana</a:t>
            </a:r>
          </a:p>
          <a:p>
            <a:r>
              <a:rPr lang="pt-BR" dirty="0" err="1"/>
              <a:t>assertFalse</a:t>
            </a:r>
            <a:endParaRPr lang="pt-BR" dirty="0"/>
          </a:p>
          <a:p>
            <a:pPr lvl="1"/>
            <a:r>
              <a:rPr lang="pt-BR" dirty="0"/>
              <a:t>Verifica que uma condição é falsa</a:t>
            </a:r>
          </a:p>
          <a:p>
            <a:pPr lvl="1"/>
            <a:r>
              <a:rPr lang="pt-BR" dirty="0"/>
              <a:t>Condição pode ser uma expressão lógica, ou um valor (</a:t>
            </a:r>
            <a:r>
              <a:rPr lang="pt-BR" dirty="0" err="1"/>
              <a:t>true</a:t>
            </a:r>
            <a:r>
              <a:rPr lang="pt-BR" dirty="0"/>
              <a:t> ou false) retornado por uma função booleana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57577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0333A-2F7B-4F9B-8A44-17124089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Parametrizados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1AE62A-EDB6-4597-B7B3-40B4D9B2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Exemplo:</a:t>
            </a:r>
          </a:p>
          <a:p>
            <a:pPr lvl="1"/>
            <a:r>
              <a:rPr lang="pt-BR" dirty="0"/>
              <a:t>Função que recebe uma </a:t>
            </a:r>
            <a:r>
              <a:rPr lang="pt-BR" dirty="0" err="1"/>
              <a:t>string</a:t>
            </a:r>
            <a:r>
              <a:rPr lang="pt-BR" dirty="0"/>
              <a:t> e retorna se ela é um palíndromo</a:t>
            </a:r>
          </a:p>
          <a:p>
            <a:pPr lvl="1"/>
            <a:r>
              <a:rPr lang="pt-BR" dirty="0"/>
              <a:t>Palíndromo: frase ou palavra que, lendo da esquerda para a direita, ou na direção contrária, possuem a mesma sequencia de caracteres</a:t>
            </a:r>
          </a:p>
          <a:p>
            <a:pPr lvl="1"/>
            <a:r>
              <a:rPr lang="pt-BR" dirty="0"/>
              <a:t>Exemplos:</a:t>
            </a:r>
          </a:p>
          <a:p>
            <a:pPr lvl="2"/>
            <a:r>
              <a:rPr lang="pt-BR" dirty="0"/>
              <a:t>Ana</a:t>
            </a:r>
          </a:p>
          <a:p>
            <a:pPr lvl="2"/>
            <a:r>
              <a:rPr lang="pt-BR" dirty="0"/>
              <a:t>Asa</a:t>
            </a:r>
          </a:p>
          <a:p>
            <a:pPr lvl="2"/>
            <a:r>
              <a:rPr lang="pt-BR" dirty="0"/>
              <a:t>Anilina</a:t>
            </a:r>
          </a:p>
          <a:p>
            <a:pPr lvl="2"/>
            <a:r>
              <a:rPr lang="pt-BR" dirty="0"/>
              <a:t>Roma me tem amor</a:t>
            </a:r>
          </a:p>
          <a:p>
            <a:pPr lvl="3"/>
            <a:r>
              <a:rPr lang="pt-BR" dirty="0">
                <a:solidFill>
                  <a:srgbClr val="FF0000"/>
                </a:solidFill>
              </a:rPr>
              <a:t>Vamos ignorar espaços!</a:t>
            </a:r>
          </a:p>
          <a:p>
            <a:pPr lvl="2"/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109804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22E0E-8986-4237-8982-E2B872EA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Palíndromo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A625B1-9AAD-4552-BA38-A0B15FEA970E}"/>
              </a:ext>
            </a:extLst>
          </p:cNvPr>
          <p:cNvSpPr txBox="1"/>
          <p:nvPr/>
        </p:nvSpPr>
        <p:spPr>
          <a:xfrm>
            <a:off x="1007166" y="2368038"/>
            <a:ext cx="9581322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public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ehPalindromo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(String </a:t>
            </a:r>
            <a:r>
              <a:rPr lang="en-US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pt-B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 == 0)</a:t>
            </a:r>
          </a:p>
          <a:p>
            <a:pPr lvl="1"/>
            <a:r>
              <a:rPr lang="pt-B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boolean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inicio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0;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int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.length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()-1;</a:t>
            </a:r>
          </a:p>
          <a:p>
            <a:pPr algn="l"/>
            <a:endParaRPr lang="pt-B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04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822E0E-8986-4237-8982-E2B872EA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Palíndromo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7CA625B1-9AAD-4552-BA38-A0B15FEA970E}"/>
              </a:ext>
            </a:extLst>
          </p:cNvPr>
          <p:cNvSpPr txBox="1"/>
          <p:nvPr/>
        </p:nvSpPr>
        <p:spPr>
          <a:xfrm>
            <a:off x="1007165" y="1374125"/>
            <a:ext cx="10787270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inicio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&lt; </a:t>
            </a:r>
            <a:r>
              <a:rPr lang="pt-BR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fim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pt-B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inicio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pt-BR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' ‘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pt-BR" sz="2000" dirty="0">
                <a:solidFill>
                  <a:srgbClr val="6A3E3E"/>
                </a:solidFill>
                <a:latin typeface="Consolas" panose="020B0609020204030204" pitchFamily="49" charset="0"/>
              </a:rPr>
              <a:t>	inicio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pt-B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pt-B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.charAt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fim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pt-BR" sz="2000" b="1" dirty="0">
                <a:solidFill>
                  <a:srgbClr val="2A00FF"/>
                </a:solidFill>
                <a:latin typeface="Consolas" panose="020B0609020204030204" pitchFamily="49" charset="0"/>
              </a:rPr>
              <a:t>' ‘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pt-BR" sz="2000" dirty="0">
                <a:solidFill>
                  <a:srgbClr val="6A3E3E"/>
                </a:solidFill>
                <a:latin typeface="Consolas" panose="020B0609020204030204" pitchFamily="49" charset="0"/>
              </a:rPr>
              <a:t>	fim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pPr lvl="1"/>
            <a:r>
              <a:rPr lang="en-US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 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.toLowerCase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charAt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inicio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.toLowerCase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charAt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fim</a:t>
            </a:r>
            <a:r>
              <a:rPr lang="en-US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1"/>
            <a:r>
              <a:rPr lang="pt-B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	</a:t>
            </a:r>
            <a:r>
              <a:rPr lang="pt-B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false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endParaRPr lang="pt-BR" sz="2000" b="1" dirty="0">
              <a:solidFill>
                <a:srgbClr val="7F0055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2000" dirty="0">
                <a:solidFill>
                  <a:srgbClr val="6A3E3E"/>
                </a:solidFill>
                <a:latin typeface="Consolas" panose="020B0609020204030204" pitchFamily="49" charset="0"/>
              </a:rPr>
              <a:t>	retorno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true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pt-BR" sz="2000" dirty="0">
                <a:solidFill>
                  <a:srgbClr val="6A3E3E"/>
                </a:solidFill>
                <a:latin typeface="Consolas" panose="020B0609020204030204" pitchFamily="49" charset="0"/>
              </a:rPr>
              <a:t>inicio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++;</a:t>
            </a:r>
          </a:p>
          <a:p>
            <a:pPr lvl="1"/>
            <a:r>
              <a:rPr lang="pt-BR" sz="2000" dirty="0">
                <a:solidFill>
                  <a:srgbClr val="6A3E3E"/>
                </a:solidFill>
                <a:latin typeface="Consolas" panose="020B0609020204030204" pitchFamily="49" charset="0"/>
              </a:rPr>
              <a:t>fim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--;</a:t>
            </a: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pt-B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>
                <a:solidFill>
                  <a:srgbClr val="6A3E3E"/>
                </a:solidFill>
                <a:latin typeface="Consolas" panose="020B0609020204030204" pitchFamily="49" charset="0"/>
              </a:rPr>
              <a:t>retorno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pt-BR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algn="l"/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2000" dirty="0"/>
          </a:p>
          <a:p>
            <a:pPr algn="l"/>
            <a:endParaRPr lang="pt-BR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64949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080333A-2F7B-4F9B-8A44-17124089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Testes Parametrizados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01AE62A-EDB6-4597-B7B3-40B4D9B26F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endParaRPr lang="pt-BR" dirty="0"/>
          </a:p>
          <a:p>
            <a:endParaRPr lang="pt-BR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36CCC021-A775-49B7-B069-43B782B5A7CC}"/>
              </a:ext>
            </a:extLst>
          </p:cNvPr>
          <p:cNvSpPr/>
          <p:nvPr/>
        </p:nvSpPr>
        <p:spPr>
          <a:xfrm>
            <a:off x="1007165" y="1354320"/>
            <a:ext cx="11184835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class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testCase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endParaRPr lang="pt-BR" sz="2000" dirty="0">
              <a:latin typeface="Consolas" panose="020B0609020204030204" pitchFamily="49" charset="0"/>
            </a:endParaRPr>
          </a:p>
          <a:p>
            <a:pPr lvl="1"/>
            <a:r>
              <a:rPr lang="pt-BR" sz="20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2000" dirty="0" err="1">
                <a:solidFill>
                  <a:srgbClr val="646464"/>
                </a:solidFill>
                <a:latin typeface="Consolas" panose="020B0609020204030204" pitchFamily="49" charset="0"/>
              </a:rPr>
              <a:t>ParameterizedTest</a:t>
            </a:r>
            <a:endParaRPr lang="pt-BR" sz="20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1"/>
            <a:r>
              <a:rPr lang="pt-BR" sz="20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2000" dirty="0" err="1">
                <a:solidFill>
                  <a:srgbClr val="646464"/>
                </a:solidFill>
                <a:latin typeface="Consolas" panose="020B0609020204030204" pitchFamily="49" charset="0"/>
              </a:rPr>
              <a:t>ValueSource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pt-BR" sz="2000" dirty="0">
                <a:solidFill>
                  <a:srgbClr val="2A00FF"/>
                </a:solidFill>
                <a:latin typeface="Consolas" panose="020B0609020204030204" pitchFamily="49" charset="0"/>
              </a:rPr>
              <a:t>"Ana"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2A00FF"/>
                </a:solidFill>
                <a:latin typeface="Consolas" panose="020B0609020204030204" pitchFamily="49" charset="0"/>
              </a:rPr>
              <a:t>"asa"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2A00FF"/>
                </a:solidFill>
                <a:latin typeface="Consolas" panose="020B0609020204030204" pitchFamily="49" charset="0"/>
              </a:rPr>
              <a:t>"anilina"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pt-BR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pt-BR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roma</a:t>
            </a:r>
            <a:r>
              <a:rPr lang="pt-BR" sz="2000" dirty="0">
                <a:solidFill>
                  <a:srgbClr val="2A00FF"/>
                </a:solidFill>
                <a:latin typeface="Consolas" panose="020B0609020204030204" pitchFamily="49" charset="0"/>
              </a:rPr>
              <a:t> me tem amor"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pt-B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testEhPalindromo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strTeste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Palindromo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Palindromo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assertTrue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.ehPalindromo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strTeste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pt-BR" sz="2000" dirty="0">
              <a:latin typeface="Consolas" panose="020B0609020204030204" pitchFamily="49" charset="0"/>
            </a:endParaRPr>
          </a:p>
          <a:p>
            <a:pPr lvl="1"/>
            <a:r>
              <a:rPr lang="pt-BR" sz="20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pt-BR" sz="2000" dirty="0" err="1">
                <a:solidFill>
                  <a:srgbClr val="646464"/>
                </a:solidFill>
                <a:latin typeface="Consolas" panose="020B0609020204030204" pitchFamily="49" charset="0"/>
              </a:rPr>
              <a:t>ParameterizedTest</a:t>
            </a:r>
            <a:endParaRPr lang="pt-BR" sz="2000" dirty="0">
              <a:solidFill>
                <a:srgbClr val="646464"/>
              </a:solidFill>
              <a:latin typeface="Consolas" panose="020B0609020204030204" pitchFamily="49" charset="0"/>
            </a:endParaRPr>
          </a:p>
          <a:p>
            <a:pPr lvl="1"/>
            <a:r>
              <a:rPr lang="es-ES" sz="2000" dirty="0">
                <a:solidFill>
                  <a:srgbClr val="646464"/>
                </a:solidFill>
                <a:latin typeface="Consolas" panose="020B0609020204030204" pitchFamily="49" charset="0"/>
              </a:rPr>
              <a:t>@</a:t>
            </a:r>
            <a:r>
              <a:rPr lang="es-ES" sz="2000" dirty="0" err="1">
                <a:solidFill>
                  <a:srgbClr val="646464"/>
                </a:solidFill>
                <a:latin typeface="Consolas" panose="020B0609020204030204" pitchFamily="49" charset="0"/>
              </a:rPr>
              <a:t>ValueSource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E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strings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{</a:t>
            </a:r>
            <a:r>
              <a:rPr lang="es-ES" sz="2000" dirty="0">
                <a:solidFill>
                  <a:srgbClr val="2A00FF"/>
                </a:solidFill>
                <a:latin typeface="Consolas" panose="020B0609020204030204" pitchFamily="49" charset="0"/>
              </a:rPr>
              <a:t>"rafael"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2A00FF"/>
                </a:solidFill>
                <a:latin typeface="Consolas" panose="020B0609020204030204" pitchFamily="49" charset="0"/>
              </a:rPr>
              <a:t>" 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sz="2000" dirty="0" err="1">
                <a:solidFill>
                  <a:srgbClr val="2A00FF"/>
                </a:solidFill>
                <a:latin typeface="Consolas" panose="020B0609020204030204" pitchFamily="49" charset="0"/>
              </a:rPr>
              <a:t>blabla</a:t>
            </a:r>
            <a:r>
              <a:rPr lang="es-ES" sz="2000" dirty="0">
                <a:solidFill>
                  <a:srgbClr val="2A00FF"/>
                </a:solidFill>
                <a:latin typeface="Consolas" panose="020B0609020204030204" pitchFamily="49" charset="0"/>
              </a:rPr>
              <a:t>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ES" sz="2000" dirty="0">
                <a:solidFill>
                  <a:srgbClr val="2A00FF"/>
                </a:solidFill>
                <a:latin typeface="Consolas" panose="020B0609020204030204" pitchFamily="49" charset="0"/>
              </a:rPr>
              <a:t>"123"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r>
              <a:rPr lang="es-ES" sz="20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s-ES" sz="2000" dirty="0">
                <a:solidFill>
                  <a:srgbClr val="000000"/>
                </a:solidFill>
                <a:latin typeface="Consolas" panose="020B0609020204030204" pitchFamily="49" charset="0"/>
              </a:rPr>
              <a:t>})</a:t>
            </a:r>
          </a:p>
          <a:p>
            <a:pPr lvl="1"/>
            <a:r>
              <a:rPr lang="pt-BR" sz="20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void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testNaoEhPalindromo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strTeste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pPr lvl="1"/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Palindromo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dirty="0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pt-BR" sz="20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pt-BR" sz="20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Palindromo</a:t>
            </a:r>
            <a:r>
              <a:rPr lang="pt-BR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pt-BR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assertFalse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p</a:t>
            </a:r>
            <a:r>
              <a:rPr lang="pt-BR" sz="20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.ehPalindromo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pt-BR" sz="20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strTeste</a:t>
            </a:r>
            <a:r>
              <a:rPr lang="pt-BR" sz="2000" i="1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pPr lvl="1"/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pt-BR" sz="2000" dirty="0">
              <a:latin typeface="Consolas" panose="020B0609020204030204" pitchFamily="49" charset="0"/>
            </a:endParaRPr>
          </a:p>
          <a:p>
            <a:r>
              <a:rPr lang="pt-BR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02261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13638-59A7-45CF-8813-9223E5187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Mais anotações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8B11447-234A-47E6-B827-B9E83D85E0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@BeforeAll</a:t>
            </a:r>
          </a:p>
          <a:p>
            <a:pPr lvl="1"/>
            <a:r>
              <a:rPr lang="pt-BR" dirty="0"/>
              <a:t>Método executado antes da execução de todos os métodos de uma classe de teste</a:t>
            </a:r>
          </a:p>
          <a:p>
            <a:pPr lvl="2"/>
            <a:r>
              <a:rPr lang="pt-BR" dirty="0"/>
              <a:t>Tanto com a marcação @Test quanto @ParameterizedTest</a:t>
            </a:r>
          </a:p>
          <a:p>
            <a:pPr lvl="2"/>
            <a:r>
              <a:rPr lang="pt-BR" dirty="0"/>
              <a:t>Executado apenas uma vez</a:t>
            </a:r>
          </a:p>
          <a:p>
            <a:r>
              <a:rPr lang="pt-BR" dirty="0"/>
              <a:t>@AfterAll</a:t>
            </a:r>
          </a:p>
          <a:p>
            <a:pPr lvl="1"/>
            <a:r>
              <a:rPr lang="pt-BR" dirty="0"/>
              <a:t>Método executado depois da execução de todos os métodos de uma classe de teste</a:t>
            </a:r>
          </a:p>
          <a:p>
            <a:pPr lvl="2"/>
            <a:r>
              <a:rPr lang="pt-BR" dirty="0"/>
              <a:t>Tanto com a marcação @Test quanto @ParameterizedTest</a:t>
            </a:r>
          </a:p>
          <a:p>
            <a:pPr lvl="2"/>
            <a:r>
              <a:rPr lang="pt-BR" dirty="0"/>
              <a:t>Executado apenas uma vez </a:t>
            </a:r>
          </a:p>
          <a:p>
            <a:pPr lvl="1"/>
            <a:r>
              <a:rPr lang="pt-BR" dirty="0"/>
              <a:t>Normalmente utilizados para configurar execução dos testes</a:t>
            </a:r>
          </a:p>
          <a:p>
            <a:pPr lvl="1"/>
            <a:r>
              <a:rPr lang="pt-BR" dirty="0"/>
              <a:t>Exemplo: abertura de conexão com banco de dados</a:t>
            </a:r>
          </a:p>
        </p:txBody>
      </p:sp>
    </p:spTree>
    <p:extLst>
      <p:ext uri="{BB962C8B-B14F-4D97-AF65-F5344CB8AC3E}">
        <p14:creationId xmlns:p14="http://schemas.microsoft.com/office/powerpoint/2010/main" val="41136933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3698</TotalTime>
  <Words>590</Words>
  <Application>Microsoft Office PowerPoint</Application>
  <PresentationFormat>Widescreen</PresentationFormat>
  <Paragraphs>101</Paragraphs>
  <Slides>12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Tema do Office</vt:lpstr>
      <vt:lpstr>Junit – parte 2</vt:lpstr>
      <vt:lpstr>Roteiro</vt:lpstr>
      <vt:lpstr>Testes Parametrizados</vt:lpstr>
      <vt:lpstr>assertTrue e assertFalse</vt:lpstr>
      <vt:lpstr>Testes Parametrizados</vt:lpstr>
      <vt:lpstr>Palíndromo</vt:lpstr>
      <vt:lpstr>Palíndromo</vt:lpstr>
      <vt:lpstr>Testes Parametrizados</vt:lpstr>
      <vt:lpstr>Mais anotações</vt:lpstr>
      <vt:lpstr>Mais anotações</vt:lpstr>
      <vt:lpstr>Mais asserções</vt:lpstr>
      <vt:lpstr>Exercício prático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Banco de Dados</dc:title>
  <dc:creator>rafael mesquita</dc:creator>
  <cp:lastModifiedBy>rafael mesquita</cp:lastModifiedBy>
  <cp:revision>122</cp:revision>
  <dcterms:created xsi:type="dcterms:W3CDTF">2020-01-01T13:12:58Z</dcterms:created>
  <dcterms:modified xsi:type="dcterms:W3CDTF">2020-08-25T01:54:11Z</dcterms:modified>
</cp:coreProperties>
</file>