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33120" y="5848560"/>
            <a:ext cx="2448000" cy="966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8821FE7-26B3-4653-B95C-5831BEC77473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17/05/22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CD515BF-D790-43F4-AE6F-BD05E44DBD5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pt-BR" sz="1200" spc="-1" strike="noStrike">
              <a:latin typeface="Times New Roman"/>
            </a:endParaRPr>
          </a:p>
        </p:txBody>
      </p:sp>
      <p:pic>
        <p:nvPicPr>
          <p:cNvPr id="5" name="Picture 3" descr=""/>
          <p:cNvPicPr/>
          <p:nvPr/>
        </p:nvPicPr>
        <p:blipFill>
          <a:blip r:embed="rId3"/>
          <a:stretch/>
        </p:blipFill>
        <p:spPr>
          <a:xfrm>
            <a:off x="46080" y="5859720"/>
            <a:ext cx="2448000" cy="9666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3" descr=""/>
          <p:cNvPicPr/>
          <p:nvPr/>
        </p:nvPicPr>
        <p:blipFill>
          <a:blip r:embed="rId2"/>
          <a:stretch/>
        </p:blipFill>
        <p:spPr>
          <a:xfrm>
            <a:off x="33120" y="5848560"/>
            <a:ext cx="2448000" cy="96660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Editar estilos de texto Mestre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C427ECC-60DF-4D33-B19A-C4E4556468AA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17/05/22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2B64CF-B250-4AAA-90EE-C239892470D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ode.google.com/archive/p/mockito/download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Testes unitários com Stubs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Prof. Dr. Rafael Galvão de Mesquita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rafael.mesquita@garanhuns.ifpe.edu.br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Configuração do Eclipse com jUnit5 e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Selecionar workspace → Next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5559480" y="2360160"/>
            <a:ext cx="4926240" cy="422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Configuração do Eclipse com jUnit5 e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Digitar junit e selecionar “java11-junit5”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687280" y="2296080"/>
            <a:ext cx="5759280" cy="443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Configuração do Eclipse com jUnit5 e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Nomear GroupID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Nomear Artifactid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Finalizar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827240" y="1605600"/>
            <a:ext cx="6771960" cy="5152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Configuração do Eclipse com jUnit5 e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Abrir arquivo pom.xml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Dentro de &lt;dependencies&gt;...&lt;/dependencies&gt;, incluir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dependências do mockito: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Copiar dependência de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https://mvnrepository.com/artifact/org.mockito/mockito-core/4.5.1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1152000" y="3411360"/>
            <a:ext cx="8989560" cy="221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pt-BR" sz="1800" spc="-1" strike="noStrike">
                <a:solidFill>
                  <a:srgbClr val="3f5fbf"/>
                </a:solidFill>
                <a:latin typeface="Monospace"/>
              </a:rPr>
              <a:t>&lt;!-- https://mvnrepository.com/artifact/org.mockito/mockito-core --&gt;</a:t>
            </a:r>
            <a:endParaRPr b="0" lang="pt-BR" sz="1800" spc="-1" strike="noStrike">
              <a:solidFill>
                <a:srgbClr val="3f5fbf"/>
              </a:solidFill>
              <a:latin typeface="Monospace"/>
              <a:ea typeface="Monospace"/>
            </a:endParaRPr>
          </a:p>
          <a:p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0" lang="pt-BR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dependency</a:t>
            </a:r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0" lang="pt-BR" sz="1800" spc="-1" strike="noStrike">
              <a:latin typeface="Monospace"/>
              <a:ea typeface="Monospace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Monospace"/>
              </a:rPr>
              <a:t>    </a:t>
            </a:r>
            <a:r>
              <a:rPr b="0" lang="pt-BR" sz="1800" spc="-1" strike="noStrike" u="sng">
                <a:solidFill>
                  <a:srgbClr val="000000"/>
                </a:solidFill>
                <a:uFillTx/>
                <a:latin typeface="Monospace"/>
                <a:ea typeface="Monospace"/>
              </a:rPr>
              <a:t>&lt;groupId&gt;org.mockito&lt;/groupId&gt;</a:t>
            </a:r>
            <a:endParaRPr b="0" lang="pt-BR" sz="18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pt-BR" sz="1800" spc="-1" strike="noStrike" u="sng">
                <a:solidFill>
                  <a:srgbClr val="000000"/>
                </a:solidFill>
                <a:uFillTx/>
                <a:latin typeface="Monospace"/>
              </a:rPr>
              <a:t>    </a:t>
            </a:r>
            <a:r>
              <a:rPr b="0" lang="pt-BR" sz="1800" spc="-1" strike="noStrike" u="sng">
                <a:solidFill>
                  <a:srgbClr val="000000"/>
                </a:solidFill>
                <a:uFillTx/>
                <a:latin typeface="Monospace"/>
              </a:rPr>
              <a:t>&lt;artifactId&gt;mockito-core&lt;/artifactId&gt;</a:t>
            </a:r>
            <a:endParaRPr b="0" lang="pt-BR" sz="1800" spc="-1" strike="noStrike" u="sng">
              <a:solidFill>
                <a:srgbClr val="000000"/>
              </a:solidFill>
              <a:uFillTx/>
              <a:latin typeface="Monospace"/>
              <a:ea typeface="Monospace"/>
            </a:endParaRPr>
          </a:p>
          <a:p>
            <a:r>
              <a:rPr b="0" lang="pt-BR" sz="1800" spc="-1" strike="noStrike" u="sng">
                <a:solidFill>
                  <a:srgbClr val="000000"/>
                </a:solidFill>
                <a:uFillTx/>
                <a:latin typeface="Monospace"/>
              </a:rPr>
              <a:t>    </a:t>
            </a:r>
            <a:r>
              <a:rPr b="0" lang="pt-BR" sz="1800" spc="-1" strike="noStrike" u="sng">
                <a:solidFill>
                  <a:srgbClr val="000000"/>
                </a:solidFill>
                <a:uFillTx/>
                <a:latin typeface="Monospace"/>
              </a:rPr>
              <a:t>&lt;version&gt;4.5.1&lt;/version&gt;</a:t>
            </a:r>
            <a:endParaRPr b="0" lang="pt-BR" sz="1800" spc="-1" strike="noStrike" u="sng">
              <a:solidFill>
                <a:srgbClr val="000000"/>
              </a:solidFill>
              <a:uFillTx/>
              <a:latin typeface="Monospace"/>
              <a:ea typeface="Monospace"/>
            </a:endParaRPr>
          </a:p>
          <a:p>
            <a:r>
              <a:rPr b="0" lang="pt-BR" sz="1800" spc="-1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</a:t>
            </a:r>
            <a:r>
              <a:rPr b="0" lang="pt-BR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scope</a:t>
            </a:r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r>
              <a:rPr b="0" lang="pt-BR" sz="1800" spc="-1" strike="noStrike">
                <a:solidFill>
                  <a:srgbClr val="000000"/>
                </a:solidFill>
                <a:latin typeface="Monospace"/>
                <a:ea typeface="Monospace"/>
              </a:rPr>
              <a:t>test</a:t>
            </a:r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0" lang="pt-BR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scope</a:t>
            </a:r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0" lang="pt-BR" sz="1800" spc="-1" strike="noStrike">
              <a:latin typeface="Monospace"/>
              <a:ea typeface="Monospace"/>
            </a:endParaRPr>
          </a:p>
          <a:p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&lt;/</a:t>
            </a:r>
            <a:r>
              <a:rPr b="0" lang="pt-BR" sz="1800" spc="-1" strike="noStrike">
                <a:solidFill>
                  <a:srgbClr val="3f7f7f"/>
                </a:solidFill>
                <a:latin typeface="Monospace"/>
                <a:ea typeface="Monospace"/>
              </a:rPr>
              <a:t>dependency</a:t>
            </a:r>
            <a:r>
              <a:rPr b="0" lang="pt-BR" sz="1800" spc="-1" strike="noStrike">
                <a:solidFill>
                  <a:srgbClr val="008080"/>
                </a:solidFill>
                <a:latin typeface="Monospace"/>
                <a:ea typeface="Monospace"/>
              </a:rPr>
              <a:t>&gt;</a:t>
            </a:r>
            <a:endParaRPr b="0" lang="pt-BR" sz="1800" spc="-1" strike="noStrike">
              <a:latin typeface="Monospace"/>
              <a:ea typeface="Monosp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Usando o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Criar classes Calculadora e CalculoAreas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3641040" y="2237760"/>
            <a:ext cx="6528960" cy="462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Calculadora {</a:t>
            </a:r>
            <a:endParaRPr b="0" lang="pt-BR" sz="1700" spc="-1" strike="noStrike"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soma(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+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subtracao(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-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multiplicacao(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*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divisao(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/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Usando o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Criar classes Calculadora e CalculoAreas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1256760" y="2814480"/>
            <a:ext cx="9767160" cy="336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class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CalculoAreas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private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Calculadora </a:t>
            </a:r>
            <a:r>
              <a:rPr b="0" lang="pt-BR" sz="1700" spc="-1" strike="noStrike">
                <a:solidFill>
                  <a:srgbClr val="0000c0"/>
                </a:solidFill>
                <a:latin typeface="Monospace"/>
                <a:ea typeface="Monospace"/>
              </a:rPr>
              <a:t>calc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700" spc="-1" strike="noStrike"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CalculoAreas(Calculadora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calc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this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.</a:t>
            </a:r>
            <a:r>
              <a:rPr b="0" lang="pt-BR" sz="1700" spc="-1" strike="noStrike">
                <a:solidFill>
                  <a:srgbClr val="0000c0"/>
                </a:solidFill>
                <a:latin typeface="Monospace"/>
                <a:ea typeface="Monospace"/>
              </a:rPr>
              <a:t>calc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calc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;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public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areaTriangulo(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base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altura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 </a:t>
            </a:r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throws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Exception {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double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res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= </a:t>
            </a:r>
            <a:r>
              <a:rPr b="0" lang="pt-BR" sz="1700" spc="-1" strike="noStrike">
                <a:solidFill>
                  <a:srgbClr val="0000c0"/>
                </a:solidFill>
                <a:latin typeface="Monospace"/>
                <a:ea typeface="Monospace"/>
              </a:rPr>
              <a:t>calc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.multiplicacao(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base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 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altura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1700" spc="-1" strike="noStrike">
              <a:latin typeface="Monospace"/>
              <a:ea typeface="Monospace"/>
            </a:endParaRPr>
          </a:p>
          <a:p>
            <a:r>
              <a:rPr b="1" lang="pt-BR" sz="1700" spc="-1" strike="noStrike">
                <a:solidFill>
                  <a:srgbClr val="7f0055"/>
                </a:solidFill>
                <a:latin typeface="Monospace"/>
                <a:ea typeface="Monospace"/>
              </a:rPr>
              <a:t>return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 </a:t>
            </a:r>
            <a:r>
              <a:rPr b="0" lang="pt-BR" sz="1700" spc="-1" strike="noStrike">
                <a:solidFill>
                  <a:srgbClr val="0000c0"/>
                </a:solidFill>
                <a:latin typeface="Monospace"/>
                <a:ea typeface="Monospace"/>
              </a:rPr>
              <a:t>calc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.divisao(</a:t>
            </a:r>
            <a:r>
              <a:rPr b="0" lang="pt-BR" sz="1700" spc="-1" strike="noStrike">
                <a:solidFill>
                  <a:srgbClr val="6a3e3e"/>
                </a:solidFill>
                <a:latin typeface="Monospace"/>
                <a:ea typeface="Monospace"/>
              </a:rPr>
              <a:t>res</a:t>
            </a:r>
            <a:r>
              <a:rPr b="0" lang="pt-BR" sz="1700" spc="-1" strike="noStrike">
                <a:solidFill>
                  <a:srgbClr val="000000"/>
                </a:solidFill>
                <a:latin typeface="Monospace"/>
                <a:ea typeface="Monospace"/>
              </a:rPr>
              <a:t>,2);</a:t>
            </a:r>
            <a:endParaRPr b="0" lang="pt-BR" sz="1700" spc="-1" strike="noStrike"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  <a:p>
            <a:r>
              <a:rPr b="0" lang="pt-BR" sz="1700" spc="-1" strike="noStrike">
                <a:solidFill>
                  <a:srgbClr val="000000"/>
                </a:solidFill>
                <a:latin typeface="Monospace"/>
              </a:rPr>
              <a:t>}</a:t>
            </a:r>
            <a:endParaRPr b="0" lang="pt-BR" sz="1700" spc="-1" strike="noStrike">
              <a:solidFill>
                <a:srgbClr val="000000"/>
              </a:solidFill>
              <a:latin typeface="Monospace"/>
              <a:ea typeface="Monospac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Usando o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Criar classe de teste: File → new → Junit Test Case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786120" y="2303640"/>
            <a:ext cx="6316920" cy="445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Usando o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Classe de Teste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757680" y="1548000"/>
            <a:ext cx="8283240" cy="51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Usando o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Classe de Teste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Objeto (mock) que simula outro objeto instanciado deve possuir a anotação @Mock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Antes de usar um Mokc devemos invocar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MockitoAnnotations.</a:t>
            </a:r>
            <a:r>
              <a:rPr b="0" i="1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openMocks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(</a:t>
            </a:r>
            <a:r>
              <a:rPr b="1" lang="pt-BR" sz="2200" spc="-1" strike="noStrike">
                <a:solidFill>
                  <a:srgbClr val="7f0055"/>
                </a:solidFill>
                <a:latin typeface="Monospace"/>
                <a:ea typeface="Monospace"/>
              </a:rPr>
              <a:t>this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);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Devemos determinar como será o comportamento do objeto mock para cada chamada que será executada dos seus métodos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        </a:t>
            </a:r>
            <a:r>
              <a:rPr b="0" lang="pt-BR" sz="1800" spc="-1" strike="noStrike">
                <a:solidFill>
                  <a:srgbClr val="000000"/>
                </a:solidFill>
                <a:latin typeface="Monospace"/>
                <a:ea typeface="Monospace"/>
              </a:rPr>
              <a:t>Mockito.</a:t>
            </a:r>
            <a:r>
              <a:rPr b="0" i="1" lang="pt-BR" sz="1800" spc="-1" strike="noStrike">
                <a:solidFill>
                  <a:srgbClr val="000000"/>
                </a:solidFill>
                <a:latin typeface="Monospace"/>
                <a:ea typeface="Monospace"/>
              </a:rPr>
              <a:t>when</a:t>
            </a:r>
            <a:r>
              <a:rPr b="0" lang="pt-BR" sz="1800" spc="-1" strike="noStrike">
                <a:solidFill>
                  <a:srgbClr val="000000"/>
                </a:solidFill>
                <a:latin typeface="Monospace"/>
                <a:ea typeface="Monospace"/>
              </a:rPr>
              <a:t>(&lt;</a:t>
            </a:r>
            <a:r>
              <a:rPr b="0" lang="pt-BR" sz="1800" spc="-1" strike="noStrike">
                <a:solidFill>
                  <a:srgbClr val="0000c0"/>
                </a:solidFill>
                <a:latin typeface="Monospace"/>
                <a:ea typeface="Monospace"/>
              </a:rPr>
              <a:t>objetoMocked&gt;</a:t>
            </a:r>
            <a:r>
              <a:rPr b="0" lang="pt-BR" sz="1800" spc="-1" strike="noStrike">
                <a:solidFill>
                  <a:srgbClr val="000000"/>
                </a:solidFill>
                <a:latin typeface="Monospace"/>
                <a:ea typeface="Monospace"/>
              </a:rPr>
              <a:t>.&lt;metodo&gt;(&lt;lista argumentos&gt;)).thenReturn(&lt;retorno programado&gt;);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r>
              <a:rPr b="0" lang="pt-BR" sz="1300" spc="-1" strike="noStrike">
                <a:solidFill>
                  <a:srgbClr val="000000"/>
                </a:solidFill>
                <a:latin typeface="Monospace"/>
                <a:ea typeface="Monospace"/>
              </a:rPr>
              <a:t>      </a:t>
            </a:r>
            <a:r>
              <a:rPr b="0" lang="pt-BR" sz="2200" spc="-1" strike="noStrike">
                <a:solidFill>
                  <a:srgbClr val="000000"/>
                </a:solidFill>
                <a:latin typeface="Monospace"/>
                <a:ea typeface="Monospace"/>
              </a:rPr>
              <a:t>    </a:t>
            </a:r>
            <a:endParaRPr b="0" lang="pt-BR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Observação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 funcionalidade testada em </a:t>
            </a:r>
            <a:r>
              <a:rPr b="0" lang="pt-BR" sz="1800" spc="-1" strike="noStrike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testAreaTriangulo()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não captura erros localizados no método multiplicação de Calculadora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Nosso teste então está mal projetado?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Não, por que é um teste unitário!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E foi projetado para capturar erros apenas em testAreaTriangulo()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 erro de Calculadora.multiplicacao() continuará sendo capturado no teste unitário referente a esse método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Definição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Stub é uma imitação de alguma implementação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Objeto, método, função,...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Temos um comportamento pré-definido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Exemplo: o stub de uma função retorna y sempre que x for passado como argumento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Sem que nenhuma lógica seja executada para gerar a resposta y para a entrada x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Observação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No entanto, Caso Calculadora.multiplicação() e CalculadoraAreas.testArea() não apresentem erros em seus testes unitários, ainda é importante testar se esses dois métodos funcionam bem em conjunto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Mas, nesse caso, temos um teste de integração, e não unitário!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Calculadora.multiplicação -&gt; teste unitário de calculadora.multiplicacao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CalculadoraAreas.areaTriangulo -&gt; teste unitário de CalculadoraAreas.areaTriangulo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0000"/>
                </a:solidFill>
                <a:latin typeface="Calibri"/>
              </a:rPr>
              <a:t>Multiplicacao + areaTriangulo -&gt; teste de integração!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Observação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Eperimente inserir um erro em Calculadora.multiplicacao() e execute os métodos de teste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É esperado que um erro seja detectado no teste de integração, mas não no unitário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Exercício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Implementar um método para calcular a área de um cilindro na classe CalculadoraAreas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Criar um método para realizar o teste unitário do cálculo da área do cilindro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Utilize stubs para que o teste não dependa da classe Calculadora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Razões para utilizar stubs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Simular o comportamento de objetos reais complexos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Exemplos: 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testar uma função independente da conexão com a base de dados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Testar funções que dependam de informação de tempo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Testar funções que dependam de outras funcionalidades que ainda não foram implementadas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Exemplo: testar despertador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Devemos esperar até a hora programada ser alcançada?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Não, podemos usar um mock!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Razões para utilizar stubs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Implementar testes unitários em funções quem por definição, dependam de outras funções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Ou seja, queremos isolar dos testes possíveis maus funcionamentos causados por outras funções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Sem esse tipo de isolamento, o teste implementado é de integração, e não unitário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Uma vez que depende do comportamento de outras funções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Veremos um exemplo a seguir...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Em aulas passadas criamos a classe Calculadora que implementa as 4 operações básicas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Agora adicionaremos uma classe CalculadoraAreas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Realiza o cálculo de diversas áreas geométricas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Usa os métodos de Calculadora para isso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Pergunta: como realizar testes unitários nos métodos de CalculadoraAreas que dependam dos métodos de Calculadora?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Responderemos a seguir...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Classe Calculadora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Imagem 4" descr=""/>
          <p:cNvPicPr/>
          <p:nvPr/>
        </p:nvPicPr>
        <p:blipFill>
          <a:blip r:embed="rId1"/>
          <a:srcRect l="8151" t="39825" r="66840" b="35031"/>
          <a:stretch/>
        </p:blipFill>
        <p:spPr>
          <a:xfrm>
            <a:off x="722880" y="2509560"/>
            <a:ext cx="10230840" cy="338040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1245600" y="4293720"/>
            <a:ext cx="6307560" cy="45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Exemplo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Classe CalculoAreas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Depende do método multiplicação de Calculadora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Imagem 4" descr=""/>
          <p:cNvPicPr/>
          <p:nvPr/>
        </p:nvPicPr>
        <p:blipFill>
          <a:blip r:embed="rId1"/>
          <a:srcRect l="8260" t="41148" r="74774" b="33708"/>
          <a:stretch/>
        </p:blipFill>
        <p:spPr>
          <a:xfrm>
            <a:off x="2067480" y="2806200"/>
            <a:ext cx="7567200" cy="368640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4121280" y="5486400"/>
            <a:ext cx="4399200" cy="384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8097120" y="741960"/>
            <a:ext cx="3458520" cy="2224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0000"/>
                </a:solidFill>
                <a:latin typeface="Calibri"/>
              </a:rPr>
              <a:t>E se o teste de triangulo() falhar, mesmo essa implementação estando correta, apenas por que calc.multiplicação contém um erro?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3651120" y="3429000"/>
            <a:ext cx="2444400" cy="384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Ferramentas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Vamos usar o Mockito para criar uma stub no nosso exemplo de testes da calculadora de áreas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Download em </a:t>
            </a:r>
            <a:r>
              <a:rPr b="0" lang="pt-BR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https://code.google.com/archive/p/mockito/downloads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Depois disso, basta importar o .jar no BuildPath da aplicação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Existem diversas outras ferramentas de auxílio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Algumas para Java: EasyMock, Jmock, Jmockit, ...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 Light"/>
              </a:rPr>
              <a:t>Configuração do Eclipse com jUnit5 e Mockito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File → new →other 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Digitar Maven → selecionar Maven Project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6189120" y="2816280"/>
            <a:ext cx="5070600" cy="404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4565</TotalTime>
  <Application>LibreOffice/6.4.7.2$Linux_X86_64 LibreOffice_project/40$Build-2</Application>
  <Words>648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2020-01-01T13:12:58Z</dcterms:created>
  <dc:creator>rafael mesquita</dc:creator>
  <dc:description/>
  <dc:language>pt-BR</dc:language>
  <cp:lastModifiedBy/>
  <dcterms:modified xsi:type="dcterms:W3CDTF">2022-05-17T15:37:24Z</dcterms:modified>
  <cp:revision>136</cp:revision>
  <dc:subject/>
  <dc:title>Banco de Dados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